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ppt/tags/tag2.xml" ContentType="application/vnd.openxmlformats-officedocument.presentationml.tags+xml"/>
  <Override PartName="/ppt/notesSlides/notesSlide4.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notesSlides/notesSlide5.xml" ContentType="application/vnd.openxmlformats-officedocument.presentationml.notesSlide+xml"/>
  <Override PartName="/ppt/tags/tag10.xml" ContentType="application/vnd.openxmlformats-officedocument.presentationml.tags+xml"/>
  <Override PartName="/ppt/notesSlides/notesSlide6.xml" ContentType="application/vnd.openxmlformats-officedocument.presentationml.notesSlide+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notesSlides/notesSlide7.xml" ContentType="application/vnd.openxmlformats-officedocument.presentationml.notesSlide+xml"/>
  <Override PartName="/ppt/tags/tag15.xml" ContentType="application/vnd.openxmlformats-officedocument.presentationml.tags+xml"/>
  <Override PartName="/ppt/notesSlides/notesSlide8.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9"/>
  </p:notesMasterIdLst>
  <p:sldIdLst>
    <p:sldId id="257" r:id="rId2"/>
    <p:sldId id="259" r:id="rId3"/>
    <p:sldId id="496" r:id="rId4"/>
    <p:sldId id="346" r:id="rId5"/>
    <p:sldId id="475" r:id="rId6"/>
    <p:sldId id="389" r:id="rId7"/>
    <p:sldId id="345" r:id="rId8"/>
    <p:sldId id="495" r:id="rId9"/>
    <p:sldId id="399" r:id="rId10"/>
    <p:sldId id="351" r:id="rId11"/>
    <p:sldId id="342" r:id="rId12"/>
    <p:sldId id="433" r:id="rId13"/>
    <p:sldId id="453" r:id="rId14"/>
    <p:sldId id="353" r:id="rId15"/>
    <p:sldId id="352" r:id="rId16"/>
    <p:sldId id="355" r:id="rId17"/>
    <p:sldId id="344" r:id="rId18"/>
    <p:sldId id="359" r:id="rId19"/>
    <p:sldId id="356" r:id="rId20"/>
    <p:sldId id="386" r:id="rId21"/>
    <p:sldId id="358" r:id="rId22"/>
    <p:sldId id="357" r:id="rId23"/>
    <p:sldId id="318" r:id="rId24"/>
    <p:sldId id="319" r:id="rId25"/>
    <p:sldId id="320" r:id="rId26"/>
    <p:sldId id="381" r:id="rId27"/>
    <p:sldId id="322" r:id="rId28"/>
    <p:sldId id="323" r:id="rId29"/>
    <p:sldId id="324" r:id="rId30"/>
    <p:sldId id="484" r:id="rId31"/>
    <p:sldId id="485" r:id="rId32"/>
    <p:sldId id="326" r:id="rId33"/>
    <p:sldId id="327" r:id="rId34"/>
    <p:sldId id="328" r:id="rId35"/>
    <p:sldId id="329" r:id="rId36"/>
    <p:sldId id="487" r:id="rId37"/>
    <p:sldId id="410" r:id="rId38"/>
    <p:sldId id="447" r:id="rId39"/>
    <p:sldId id="488" r:id="rId40"/>
    <p:sldId id="489" r:id="rId41"/>
    <p:sldId id="448" r:id="rId42"/>
    <p:sldId id="330" r:id="rId43"/>
    <p:sldId id="368" r:id="rId44"/>
    <p:sldId id="500" r:id="rId45"/>
    <p:sldId id="338" r:id="rId46"/>
    <p:sldId id="498" r:id="rId47"/>
    <p:sldId id="499" r:id="rId48"/>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000000"/>
    <a:srgbClr val="548235"/>
    <a:srgbClr val="682D90"/>
    <a:srgbClr val="53823B"/>
    <a:srgbClr val="3E4157"/>
    <a:srgbClr val="FFF5E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00A15C55-8517-42AA-B614-E9B94910E393}" styleName="中間スタイル 2 - アクセント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中間スタイル 2 - アクセント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123"/>
    <p:restoredTop sz="85170"/>
  </p:normalViewPr>
  <p:slideViewPr>
    <p:cSldViewPr snapToGrid="0" snapToObjects="1">
      <p:cViewPr varScale="1">
        <p:scale>
          <a:sx n="101" d="100"/>
          <a:sy n="101" d="100"/>
        </p:scale>
        <p:origin x="208" y="248"/>
      </p:cViewPr>
      <p:guideLst/>
    </p:cSldViewPr>
  </p:slideViewPr>
  <p:notesTextViewPr>
    <p:cViewPr>
      <p:scale>
        <a:sx n="1" d="1"/>
        <a:sy n="1" d="1"/>
      </p:scale>
      <p:origin x="0" y="0"/>
    </p:cViewPr>
  </p:notesTextViewPr>
  <p:sorterViewPr>
    <p:cViewPr>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49DA468-BD04-0B4F-9D20-5974A305CDDD}" type="datetimeFigureOut">
              <a:rPr kumimoji="1" lang="ja-JP" altLang="en-US" smtClean="0"/>
              <a:t>2024/10/27</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57A048E-131D-EF48-9601-CE9B2FABC240}" type="slidenum">
              <a:rPr kumimoji="1" lang="ja-JP" altLang="en-US" smtClean="0"/>
              <a:t>‹#›</a:t>
            </a:fld>
            <a:endParaRPr kumimoji="1" lang="ja-JP" altLang="en-US"/>
          </a:p>
        </p:txBody>
      </p:sp>
    </p:spTree>
    <p:extLst>
      <p:ext uri="{BB962C8B-B14F-4D97-AF65-F5344CB8AC3E}">
        <p14:creationId xmlns:p14="http://schemas.microsoft.com/office/powerpoint/2010/main" val="103443832"/>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E4F2AE5A-8733-D340-9EA5-1530FB7E2B9C}" type="slidenum">
              <a:rPr kumimoji="1" lang="ja-JP" altLang="en-US" smtClean="0"/>
              <a:t>1</a:t>
            </a:fld>
            <a:endParaRPr kumimoji="1" lang="ja-JP" altLang="en-US"/>
          </a:p>
        </p:txBody>
      </p:sp>
    </p:spTree>
    <p:extLst>
      <p:ext uri="{BB962C8B-B14F-4D97-AF65-F5344CB8AC3E}">
        <p14:creationId xmlns:p14="http://schemas.microsoft.com/office/powerpoint/2010/main" val="33049197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FBD68B-BC3B-EE62-CBB2-8CFABC769C44}"/>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6099DA52-8D2A-D4D6-2EC6-5EB2E42624B5}"/>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4B90F226-5867-5B5A-A7E3-557FC0BE78AF}"/>
              </a:ext>
            </a:extLst>
          </p:cNvPr>
          <p:cNvSpPr>
            <a:spLocks noGrp="1"/>
          </p:cNvSpPr>
          <p:nvPr>
            <p:ph type="body"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85A7D849-5305-9666-74CD-C07CCAC0C414}"/>
              </a:ext>
            </a:extLst>
          </p:cNvPr>
          <p:cNvSpPr>
            <a:spLocks noGrp="1"/>
          </p:cNvSpPr>
          <p:nvPr>
            <p:ph type="sldNum" sz="quarter" idx="10"/>
          </p:nvPr>
        </p:nvSpPr>
        <p:spPr/>
        <p:txBody>
          <a:bodyPr/>
          <a:lstStyle/>
          <a:p>
            <a:fld id="{E4F2AE5A-8733-D340-9EA5-1530FB7E2B9C}" type="slidenum">
              <a:rPr kumimoji="1" lang="ja-JP" altLang="en-US" smtClean="0"/>
              <a:t>44</a:t>
            </a:fld>
            <a:endParaRPr kumimoji="1" lang="ja-JP" altLang="en-US"/>
          </a:p>
        </p:txBody>
      </p:sp>
    </p:spTree>
    <p:extLst>
      <p:ext uri="{BB962C8B-B14F-4D97-AF65-F5344CB8AC3E}">
        <p14:creationId xmlns:p14="http://schemas.microsoft.com/office/powerpoint/2010/main" val="11510938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3192C145-F483-9A4F-865B-1564CD3E65AB}" type="slidenum">
              <a:rPr kumimoji="1" lang="ja-JP" altLang="en-US" smtClean="0"/>
              <a:t>45</a:t>
            </a:fld>
            <a:endParaRPr kumimoji="1" lang="ja-JP" altLang="en-US"/>
          </a:p>
        </p:txBody>
      </p:sp>
    </p:spTree>
    <p:extLst>
      <p:ext uri="{BB962C8B-B14F-4D97-AF65-F5344CB8AC3E}">
        <p14:creationId xmlns:p14="http://schemas.microsoft.com/office/powerpoint/2010/main" val="24427273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E4F2AE5A-8733-D340-9EA5-1530FB7E2B9C}" type="slidenum">
              <a:rPr kumimoji="1" lang="ja-JP" altLang="en-US" smtClean="0"/>
              <a:t>2</a:t>
            </a:fld>
            <a:endParaRPr kumimoji="1" lang="ja-JP" altLang="en-US"/>
          </a:p>
        </p:txBody>
      </p:sp>
    </p:spTree>
    <p:extLst>
      <p:ext uri="{BB962C8B-B14F-4D97-AF65-F5344CB8AC3E}">
        <p14:creationId xmlns:p14="http://schemas.microsoft.com/office/powerpoint/2010/main" val="23247711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172A6D-55AB-93C9-3F7A-4C7088BE7E91}"/>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83520B29-304E-2E9D-B2E2-D23EEDF8E843}"/>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1E1612AA-C4B5-3C7F-80CC-6B5A0736196E}"/>
              </a:ext>
            </a:extLst>
          </p:cNvPr>
          <p:cNvSpPr>
            <a:spLocks noGrp="1"/>
          </p:cNvSpPr>
          <p:nvPr>
            <p:ph type="body"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E8BF9EE4-DE03-650B-EAF8-B5D01FCAA80A}"/>
              </a:ext>
            </a:extLst>
          </p:cNvPr>
          <p:cNvSpPr>
            <a:spLocks noGrp="1"/>
          </p:cNvSpPr>
          <p:nvPr>
            <p:ph type="sldNum" sz="quarter" idx="10"/>
          </p:nvPr>
        </p:nvSpPr>
        <p:spPr/>
        <p:txBody>
          <a:bodyPr/>
          <a:lstStyle/>
          <a:p>
            <a:fld id="{E4F2AE5A-8733-D340-9EA5-1530FB7E2B9C}" type="slidenum">
              <a:rPr kumimoji="1" lang="ja-JP" altLang="en-US" smtClean="0"/>
              <a:t>5</a:t>
            </a:fld>
            <a:endParaRPr kumimoji="1" lang="ja-JP" altLang="en-US"/>
          </a:p>
        </p:txBody>
      </p:sp>
    </p:spTree>
    <p:extLst>
      <p:ext uri="{BB962C8B-B14F-4D97-AF65-F5344CB8AC3E}">
        <p14:creationId xmlns:p14="http://schemas.microsoft.com/office/powerpoint/2010/main" val="23750790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E4F2AE5A-8733-D340-9EA5-1530FB7E2B9C}" type="slidenum">
              <a:rPr kumimoji="1" lang="ja-JP" altLang="en-US" smtClean="0"/>
              <a:t>11</a:t>
            </a:fld>
            <a:endParaRPr kumimoji="1" lang="ja-JP" altLang="en-US"/>
          </a:p>
        </p:txBody>
      </p:sp>
    </p:spTree>
    <p:extLst>
      <p:ext uri="{BB962C8B-B14F-4D97-AF65-F5344CB8AC3E}">
        <p14:creationId xmlns:p14="http://schemas.microsoft.com/office/powerpoint/2010/main" val="7631341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E4F2AE5A-8733-D340-9EA5-1530FB7E2B9C}" type="slidenum">
              <a:rPr kumimoji="1" lang="ja-JP" altLang="en-US" smtClean="0"/>
              <a:t>25</a:t>
            </a:fld>
            <a:endParaRPr kumimoji="1" lang="ja-JP" altLang="en-US"/>
          </a:p>
        </p:txBody>
      </p:sp>
    </p:spTree>
    <p:extLst>
      <p:ext uri="{BB962C8B-B14F-4D97-AF65-F5344CB8AC3E}">
        <p14:creationId xmlns:p14="http://schemas.microsoft.com/office/powerpoint/2010/main" val="17612571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吊り橋といえば，大きさにかかわらず，構造を共有出来る．</a:t>
            </a:r>
            <a:endParaRPr kumimoji="1" lang="en-US" altLang="ja-JP" dirty="0"/>
          </a:p>
          <a:p>
            <a:endParaRPr kumimoji="1" lang="ja-JP" altLang="en-US" dirty="0"/>
          </a:p>
        </p:txBody>
      </p:sp>
      <p:sp>
        <p:nvSpPr>
          <p:cNvPr id="4" name="スライド番号プレースホルダー 3"/>
          <p:cNvSpPr>
            <a:spLocks noGrp="1"/>
          </p:cNvSpPr>
          <p:nvPr>
            <p:ph type="sldNum" sz="quarter" idx="10"/>
          </p:nvPr>
        </p:nvSpPr>
        <p:spPr/>
        <p:txBody>
          <a:bodyPr/>
          <a:lstStyle/>
          <a:p>
            <a:fld id="{E4F2AE5A-8733-D340-9EA5-1530FB7E2B9C}" type="slidenum">
              <a:rPr kumimoji="1" lang="ja-JP" altLang="en-US" smtClean="0"/>
              <a:t>27</a:t>
            </a:fld>
            <a:endParaRPr kumimoji="1" lang="ja-JP" altLang="en-US"/>
          </a:p>
        </p:txBody>
      </p:sp>
    </p:spTree>
    <p:extLst>
      <p:ext uri="{BB962C8B-B14F-4D97-AF65-F5344CB8AC3E}">
        <p14:creationId xmlns:p14="http://schemas.microsoft.com/office/powerpoint/2010/main" val="2104979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ただし，これは</a:t>
            </a:r>
            <a:r>
              <a:rPr kumimoji="1" lang="en-US" altLang="ja-JP" dirty="0"/>
              <a:t>GUI</a:t>
            </a:r>
            <a:r>
              <a:rPr kumimoji="1" lang="ja-JP" altLang="en-US"/>
              <a:t>の設計思想．</a:t>
            </a:r>
            <a:endParaRPr kumimoji="1" lang="en-US" altLang="ja-JP" dirty="0"/>
          </a:p>
          <a:p>
            <a:r>
              <a:rPr kumimoji="1" lang="ja-JP" altLang="en-US"/>
              <a:t>変更があった時に通知を受け取りたい</a:t>
            </a:r>
            <a:r>
              <a:rPr kumimoji="1" lang="en-US" altLang="ja-JP" dirty="0"/>
              <a:t>View</a:t>
            </a:r>
            <a:r>
              <a:rPr kumimoji="1" lang="ja-JP" altLang="en-US"/>
              <a:t>を</a:t>
            </a:r>
            <a:r>
              <a:rPr kumimoji="1" lang="en-US" altLang="ja-JP" dirty="0"/>
              <a:t>Model</a:t>
            </a:r>
            <a:r>
              <a:rPr kumimoji="1" lang="ja-JP" altLang="en-US"/>
              <a:t>に登録しておく．</a:t>
            </a:r>
            <a:endParaRPr kumimoji="1" lang="en-US" altLang="ja-JP" dirty="0"/>
          </a:p>
          <a:p>
            <a:r>
              <a:rPr kumimoji="1" lang="en-US" altLang="ja-JP" dirty="0"/>
              <a:t>Model</a:t>
            </a:r>
            <a:r>
              <a:rPr kumimoji="1" lang="ja-JP" altLang="en-US"/>
              <a:t>は更新があれば登録されたすべての</a:t>
            </a:r>
            <a:r>
              <a:rPr kumimoji="1" lang="en-US" altLang="ja-JP" dirty="0"/>
              <a:t>View</a:t>
            </a:r>
            <a:r>
              <a:rPr kumimoji="1" lang="ja-JP" altLang="en-US"/>
              <a:t>に通知する．</a:t>
            </a:r>
          </a:p>
        </p:txBody>
      </p:sp>
      <p:sp>
        <p:nvSpPr>
          <p:cNvPr id="4" name="スライド番号プレースホルダー 3"/>
          <p:cNvSpPr>
            <a:spLocks noGrp="1"/>
          </p:cNvSpPr>
          <p:nvPr>
            <p:ph type="sldNum" sz="quarter" idx="5"/>
          </p:nvPr>
        </p:nvSpPr>
        <p:spPr/>
        <p:txBody>
          <a:bodyPr/>
          <a:lstStyle/>
          <a:p>
            <a:fld id="{A57A048E-131D-EF48-9601-CE9B2FABC240}" type="slidenum">
              <a:rPr kumimoji="1" lang="ja-JP" altLang="en-US" smtClean="0"/>
              <a:t>37</a:t>
            </a:fld>
            <a:endParaRPr kumimoji="1" lang="ja-JP" altLang="en-US"/>
          </a:p>
        </p:txBody>
      </p:sp>
    </p:spTree>
    <p:extLst>
      <p:ext uri="{BB962C8B-B14F-4D97-AF65-F5344CB8AC3E}">
        <p14:creationId xmlns:p14="http://schemas.microsoft.com/office/powerpoint/2010/main" val="3975680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Web</a:t>
            </a:r>
            <a:r>
              <a:rPr kumimoji="1" lang="ja-JP" altLang="en-US"/>
              <a:t>アプリの場合，</a:t>
            </a:r>
            <a:r>
              <a:rPr kumimoji="1" lang="en-US" altLang="ja-JP" dirty="0"/>
              <a:t>Model</a:t>
            </a:r>
            <a:r>
              <a:rPr kumimoji="1" lang="ja-JP" altLang="en-US"/>
              <a:t>から</a:t>
            </a:r>
            <a:r>
              <a:rPr kumimoji="1" lang="en-US" altLang="ja-JP" dirty="0"/>
              <a:t>View</a:t>
            </a:r>
            <a:r>
              <a:rPr kumimoji="1" lang="ja-JP" altLang="en-US"/>
              <a:t>にリアルタイムに通知できない（</a:t>
            </a:r>
            <a:r>
              <a:rPr kumimoji="1" lang="en-US" altLang="ja-JP" dirty="0"/>
              <a:t>http</a:t>
            </a:r>
            <a:r>
              <a:rPr kumimoji="1" lang="ja-JP" altLang="en-US"/>
              <a:t>がステートレスであるため）．</a:t>
            </a:r>
            <a:endParaRPr kumimoji="1" lang="en-US" altLang="ja-JP" dirty="0"/>
          </a:p>
          <a:p>
            <a:endParaRPr kumimoji="1" lang="ja-JP" altLang="en-US"/>
          </a:p>
        </p:txBody>
      </p:sp>
      <p:sp>
        <p:nvSpPr>
          <p:cNvPr id="4" name="スライド番号プレースホルダー 3"/>
          <p:cNvSpPr>
            <a:spLocks noGrp="1"/>
          </p:cNvSpPr>
          <p:nvPr>
            <p:ph type="sldNum" sz="quarter" idx="5"/>
          </p:nvPr>
        </p:nvSpPr>
        <p:spPr/>
        <p:txBody>
          <a:bodyPr/>
          <a:lstStyle/>
          <a:p>
            <a:fld id="{A57A048E-131D-EF48-9601-CE9B2FABC240}" type="slidenum">
              <a:rPr kumimoji="1" lang="ja-JP" altLang="en-US" smtClean="0"/>
              <a:t>38</a:t>
            </a:fld>
            <a:endParaRPr kumimoji="1" lang="ja-JP" altLang="en-US"/>
          </a:p>
        </p:txBody>
      </p:sp>
    </p:spTree>
    <p:extLst>
      <p:ext uri="{BB962C8B-B14F-4D97-AF65-F5344CB8AC3E}">
        <p14:creationId xmlns:p14="http://schemas.microsoft.com/office/powerpoint/2010/main" val="13840373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err="1"/>
              <a:t>Vue.js</a:t>
            </a:r>
            <a:r>
              <a:rPr kumimoji="1" lang="en-US" altLang="ja-JP" dirty="0"/>
              <a:t> </a:t>
            </a:r>
            <a:r>
              <a:rPr kumimoji="1" lang="ja-JP" altLang="en-US"/>
              <a:t>がこのモデルを採用している．</a:t>
            </a:r>
          </a:p>
        </p:txBody>
      </p:sp>
      <p:sp>
        <p:nvSpPr>
          <p:cNvPr id="4" name="スライド番号プレースホルダー 3"/>
          <p:cNvSpPr>
            <a:spLocks noGrp="1"/>
          </p:cNvSpPr>
          <p:nvPr>
            <p:ph type="sldNum" sz="quarter" idx="5"/>
          </p:nvPr>
        </p:nvSpPr>
        <p:spPr/>
        <p:txBody>
          <a:bodyPr/>
          <a:lstStyle/>
          <a:p>
            <a:fld id="{A57A048E-131D-EF48-9601-CE9B2FABC240}" type="slidenum">
              <a:rPr kumimoji="1" lang="ja-JP" altLang="en-US" smtClean="0"/>
              <a:t>40</a:t>
            </a:fld>
            <a:endParaRPr kumimoji="1" lang="ja-JP" altLang="en-US"/>
          </a:p>
        </p:txBody>
      </p:sp>
    </p:spTree>
    <p:extLst>
      <p:ext uri="{BB962C8B-B14F-4D97-AF65-F5344CB8AC3E}">
        <p14:creationId xmlns:p14="http://schemas.microsoft.com/office/powerpoint/2010/main" val="7584725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bg>
      <p:bgPr>
        <a:solidFill>
          <a:srgbClr val="FFFFFF"/>
        </a:solidFill>
        <a:effectLst/>
      </p:bgPr>
    </p:bg>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5F04393-6BAA-C741-B246-0A163FC9ED33}"/>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073692B9-C118-B64E-A057-CB487F3CB168}"/>
              </a:ext>
            </a:extLst>
          </p:cNvPr>
          <p:cNvSpPr>
            <a:spLocks noGrp="1"/>
          </p:cNvSpPr>
          <p:nvPr>
            <p:ph type="subTitle" idx="1"/>
          </p:nvPr>
        </p:nvSpPr>
        <p:spPr>
          <a:xfrm>
            <a:off x="1524000" y="3602038"/>
            <a:ext cx="9144000" cy="1655762"/>
          </a:xfrm>
        </p:spPr>
        <p:txBody>
          <a:bodyPr>
            <a:normAutofit/>
          </a:bodyPr>
          <a:lstStyle>
            <a:lvl1pPr marL="0" indent="0" algn="ctr">
              <a:buNone/>
              <a:defRPr sz="4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1C08F01A-9726-214B-B8B0-4BB074D9FE89}"/>
              </a:ext>
            </a:extLst>
          </p:cNvPr>
          <p:cNvSpPr>
            <a:spLocks noGrp="1"/>
          </p:cNvSpPr>
          <p:nvPr>
            <p:ph type="dt" sz="half" idx="10"/>
          </p:nvPr>
        </p:nvSpPr>
        <p:spPr/>
        <p:txBody>
          <a:bodyPr/>
          <a:lstStyle/>
          <a:p>
            <a:r>
              <a:rPr kumimoji="1" lang="en-US" altLang="ja-JP"/>
              <a:t>2023-11-06</a:t>
            </a:r>
            <a:endParaRPr kumimoji="1" lang="ja-JP" altLang="en-US"/>
          </a:p>
        </p:txBody>
      </p:sp>
      <p:sp>
        <p:nvSpPr>
          <p:cNvPr id="5" name="フッター プレースホルダー 4">
            <a:extLst>
              <a:ext uri="{FF2B5EF4-FFF2-40B4-BE49-F238E27FC236}">
                <a16:creationId xmlns:a16="http://schemas.microsoft.com/office/drawing/2014/main" id="{A3542C6A-1356-CC45-81DB-7FA026E97CED}"/>
              </a:ext>
            </a:extLst>
          </p:cNvPr>
          <p:cNvSpPr>
            <a:spLocks noGrp="1"/>
          </p:cNvSpPr>
          <p:nvPr>
            <p:ph type="ftr" sz="quarter" idx="11"/>
          </p:nvPr>
        </p:nvSpPr>
        <p:spPr/>
        <p:txBody>
          <a:bodyPr/>
          <a:lstStyle/>
          <a:p>
            <a:r>
              <a:rPr kumimoji="1" lang="ja-JP" altLang="en-US"/>
              <a:t>ソフトウェア設計</a:t>
            </a:r>
          </a:p>
        </p:txBody>
      </p:sp>
      <p:sp>
        <p:nvSpPr>
          <p:cNvPr id="6" name="スライド番号プレースホルダー 5">
            <a:extLst>
              <a:ext uri="{FF2B5EF4-FFF2-40B4-BE49-F238E27FC236}">
                <a16:creationId xmlns:a16="http://schemas.microsoft.com/office/drawing/2014/main" id="{3AA47E8C-0096-5846-8017-34C044CEC615}"/>
              </a:ext>
            </a:extLst>
          </p:cNvPr>
          <p:cNvSpPr>
            <a:spLocks noGrp="1"/>
          </p:cNvSpPr>
          <p:nvPr>
            <p:ph type="sldNum" sz="quarter" idx="12"/>
          </p:nvPr>
        </p:nvSpPr>
        <p:spPr/>
        <p:txBody>
          <a:bodyPr/>
          <a:lstStyle/>
          <a:p>
            <a:fld id="{24785B65-FD71-8B41-B484-67B8C90169D7}" type="slidenum">
              <a:rPr kumimoji="1" lang="ja-JP" altLang="en-US" smtClean="0"/>
              <a:t>‹#›</a:t>
            </a:fld>
            <a:endParaRPr kumimoji="1" lang="ja-JP" altLang="en-US"/>
          </a:p>
        </p:txBody>
      </p:sp>
    </p:spTree>
    <p:extLst>
      <p:ext uri="{BB962C8B-B14F-4D97-AF65-F5344CB8AC3E}">
        <p14:creationId xmlns:p14="http://schemas.microsoft.com/office/powerpoint/2010/main" val="7772442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C0373EF-ACC5-E047-9041-CBD9CD6AFCD8}"/>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DA2ECE28-552D-3B44-AF4C-774F2439680B}"/>
              </a:ext>
            </a:extLst>
          </p:cNvPr>
          <p:cNvSpPr>
            <a:spLocks noGrp="1"/>
          </p:cNvSpPr>
          <p:nvPr>
            <p:ph idx="1"/>
          </p:nvPr>
        </p:nvSpPr>
        <p:spPr/>
        <p:txBody>
          <a:bodyPr/>
          <a:lstStyle>
            <a:lvl1pPr>
              <a:defRPr/>
            </a:lvl1pPr>
            <a:lvl2pPr>
              <a:defRPr/>
            </a:lvl2pPr>
            <a:lvl3pPr>
              <a:defRPr/>
            </a:lvl3pPr>
            <a:lvl4pPr>
              <a:defRPr/>
            </a:lvl4pPr>
            <a:lvl5pPr>
              <a:defRPr/>
            </a:lvl5pPr>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36800DE9-EB3E-984E-B41C-794C8BEDEC19}"/>
              </a:ext>
            </a:extLst>
          </p:cNvPr>
          <p:cNvSpPr>
            <a:spLocks noGrp="1"/>
          </p:cNvSpPr>
          <p:nvPr>
            <p:ph type="dt" sz="half" idx="10"/>
          </p:nvPr>
        </p:nvSpPr>
        <p:spPr/>
        <p:txBody>
          <a:bodyPr/>
          <a:lstStyle/>
          <a:p>
            <a:r>
              <a:rPr kumimoji="1" lang="en-US" altLang="ja-JP"/>
              <a:t>2023-11-06</a:t>
            </a:r>
            <a:endParaRPr kumimoji="1" lang="ja-JP" altLang="en-US"/>
          </a:p>
        </p:txBody>
      </p:sp>
      <p:sp>
        <p:nvSpPr>
          <p:cNvPr id="5" name="フッター プレースホルダー 4">
            <a:extLst>
              <a:ext uri="{FF2B5EF4-FFF2-40B4-BE49-F238E27FC236}">
                <a16:creationId xmlns:a16="http://schemas.microsoft.com/office/drawing/2014/main" id="{E40E5863-9317-FB4C-AD09-1B57C95088E8}"/>
              </a:ext>
            </a:extLst>
          </p:cNvPr>
          <p:cNvSpPr>
            <a:spLocks noGrp="1"/>
          </p:cNvSpPr>
          <p:nvPr>
            <p:ph type="ftr" sz="quarter" idx="11"/>
          </p:nvPr>
        </p:nvSpPr>
        <p:spPr/>
        <p:txBody>
          <a:bodyPr/>
          <a:lstStyle/>
          <a:p>
            <a:r>
              <a:rPr kumimoji="1" lang="ja-JP" altLang="en-US"/>
              <a:t>ソフトウェア設計</a:t>
            </a:r>
          </a:p>
        </p:txBody>
      </p:sp>
      <p:sp>
        <p:nvSpPr>
          <p:cNvPr id="6" name="スライド番号プレースホルダー 5">
            <a:extLst>
              <a:ext uri="{FF2B5EF4-FFF2-40B4-BE49-F238E27FC236}">
                <a16:creationId xmlns:a16="http://schemas.microsoft.com/office/drawing/2014/main" id="{8BE8947C-9B29-294D-AFC3-79C0355254BD}"/>
              </a:ext>
            </a:extLst>
          </p:cNvPr>
          <p:cNvSpPr>
            <a:spLocks noGrp="1"/>
          </p:cNvSpPr>
          <p:nvPr>
            <p:ph type="sldNum" sz="quarter" idx="12"/>
          </p:nvPr>
        </p:nvSpPr>
        <p:spPr/>
        <p:txBody>
          <a:bodyPr/>
          <a:lstStyle/>
          <a:p>
            <a:fld id="{24785B65-FD71-8B41-B484-67B8C90169D7}" type="slidenum">
              <a:rPr kumimoji="1" lang="ja-JP" altLang="en-US" smtClean="0"/>
              <a:t>‹#›</a:t>
            </a:fld>
            <a:endParaRPr kumimoji="1" lang="ja-JP" altLang="en-US"/>
          </a:p>
        </p:txBody>
      </p:sp>
    </p:spTree>
    <p:extLst>
      <p:ext uri="{BB962C8B-B14F-4D97-AF65-F5344CB8AC3E}">
        <p14:creationId xmlns:p14="http://schemas.microsoft.com/office/powerpoint/2010/main" val="21127164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79EB94A-A5D9-A24B-AFE1-E34268FF72E0}"/>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2840C779-81CE-E945-8DCE-5E67EAE8C017}"/>
              </a:ext>
            </a:extLst>
          </p:cNvPr>
          <p:cNvSpPr>
            <a:spLocks noGrp="1"/>
          </p:cNvSpPr>
          <p:nvPr>
            <p:ph sz="half" idx="1"/>
          </p:nvPr>
        </p:nvSpPr>
        <p:spPr>
          <a:xfrm>
            <a:off x="838200" y="1825625"/>
            <a:ext cx="5181600" cy="4351338"/>
          </a:xfrm>
        </p:spPr>
        <p:txBody>
          <a:bodyPr/>
          <a:lstStyle>
            <a:lvl1pPr>
              <a:defRPr/>
            </a:lvl1pPr>
            <a:lvl2pPr>
              <a:defRPr/>
            </a:lvl2pPr>
            <a:lvl3pPr>
              <a:defRPr/>
            </a:lvl3pPr>
            <a:lvl4pPr>
              <a:defRPr/>
            </a:lvl4pPr>
            <a:lvl5pPr>
              <a:defRPr/>
            </a:lvl5pPr>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949A4823-4B03-CA45-8B89-0B80C18D4BBC}"/>
              </a:ext>
            </a:extLst>
          </p:cNvPr>
          <p:cNvSpPr>
            <a:spLocks noGrp="1"/>
          </p:cNvSpPr>
          <p:nvPr>
            <p:ph sz="half" idx="2"/>
          </p:nvPr>
        </p:nvSpPr>
        <p:spPr>
          <a:xfrm>
            <a:off x="6172200" y="1825625"/>
            <a:ext cx="5181600" cy="4351338"/>
          </a:xfrm>
        </p:spPr>
        <p:txBody>
          <a:bodyPr/>
          <a:lstStyle>
            <a:lvl1pPr>
              <a:defRPr/>
            </a:lvl1pPr>
            <a:lvl2pPr>
              <a:defRPr/>
            </a:lvl2pPr>
            <a:lvl3pPr>
              <a:defRPr/>
            </a:lvl3pPr>
            <a:lvl4pPr>
              <a:defRPr/>
            </a:lvl4pPr>
            <a:lvl5pPr>
              <a:defRPr/>
            </a:lvl5pPr>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E371596D-4E5E-3540-B686-14F9373BE554}"/>
              </a:ext>
            </a:extLst>
          </p:cNvPr>
          <p:cNvSpPr>
            <a:spLocks noGrp="1"/>
          </p:cNvSpPr>
          <p:nvPr>
            <p:ph type="dt" sz="half" idx="10"/>
          </p:nvPr>
        </p:nvSpPr>
        <p:spPr/>
        <p:txBody>
          <a:bodyPr/>
          <a:lstStyle/>
          <a:p>
            <a:r>
              <a:rPr kumimoji="1" lang="en-US" altLang="ja-JP"/>
              <a:t>2023-11-06</a:t>
            </a:r>
            <a:endParaRPr kumimoji="1" lang="ja-JP" altLang="en-US"/>
          </a:p>
        </p:txBody>
      </p:sp>
      <p:sp>
        <p:nvSpPr>
          <p:cNvPr id="6" name="フッター プレースホルダー 5">
            <a:extLst>
              <a:ext uri="{FF2B5EF4-FFF2-40B4-BE49-F238E27FC236}">
                <a16:creationId xmlns:a16="http://schemas.microsoft.com/office/drawing/2014/main" id="{F73069E0-554E-4843-9F27-0053BA3CFF99}"/>
              </a:ext>
            </a:extLst>
          </p:cNvPr>
          <p:cNvSpPr>
            <a:spLocks noGrp="1"/>
          </p:cNvSpPr>
          <p:nvPr>
            <p:ph type="ftr" sz="quarter" idx="11"/>
          </p:nvPr>
        </p:nvSpPr>
        <p:spPr/>
        <p:txBody>
          <a:bodyPr/>
          <a:lstStyle/>
          <a:p>
            <a:r>
              <a:rPr kumimoji="1" lang="ja-JP" altLang="en-US"/>
              <a:t>ソフトウェア設計</a:t>
            </a:r>
          </a:p>
        </p:txBody>
      </p:sp>
      <p:sp>
        <p:nvSpPr>
          <p:cNvPr id="7" name="スライド番号プレースホルダー 6">
            <a:extLst>
              <a:ext uri="{FF2B5EF4-FFF2-40B4-BE49-F238E27FC236}">
                <a16:creationId xmlns:a16="http://schemas.microsoft.com/office/drawing/2014/main" id="{FEB55363-8F24-7041-B77C-802B2AD6EFBD}"/>
              </a:ext>
            </a:extLst>
          </p:cNvPr>
          <p:cNvSpPr>
            <a:spLocks noGrp="1"/>
          </p:cNvSpPr>
          <p:nvPr>
            <p:ph type="sldNum" sz="quarter" idx="12"/>
          </p:nvPr>
        </p:nvSpPr>
        <p:spPr/>
        <p:txBody>
          <a:bodyPr/>
          <a:lstStyle/>
          <a:p>
            <a:fld id="{24785B65-FD71-8B41-B484-67B8C90169D7}" type="slidenum">
              <a:rPr kumimoji="1" lang="ja-JP" altLang="en-US" smtClean="0"/>
              <a:t>‹#›</a:t>
            </a:fld>
            <a:endParaRPr kumimoji="1" lang="ja-JP" altLang="en-US"/>
          </a:p>
        </p:txBody>
      </p:sp>
    </p:spTree>
    <p:extLst>
      <p:ext uri="{BB962C8B-B14F-4D97-AF65-F5344CB8AC3E}">
        <p14:creationId xmlns:p14="http://schemas.microsoft.com/office/powerpoint/2010/main" val="12530633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91A8CD2-DBD6-AC4E-9E33-6399AE0F583B}"/>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548EC651-6883-5F44-836D-DACB73B06740}"/>
              </a:ext>
            </a:extLst>
          </p:cNvPr>
          <p:cNvSpPr>
            <a:spLocks noGrp="1"/>
          </p:cNvSpPr>
          <p:nvPr>
            <p:ph type="body" idx="1"/>
          </p:nvPr>
        </p:nvSpPr>
        <p:spPr>
          <a:xfrm>
            <a:off x="839788" y="1681163"/>
            <a:ext cx="5157787" cy="823912"/>
          </a:xfrm>
        </p:spPr>
        <p:txBody>
          <a:bodyPr anchor="ctr">
            <a:noAutofit/>
          </a:bodyPr>
          <a:lstStyle>
            <a:lvl1pPr marL="0" indent="0">
              <a:buNone/>
              <a:defRPr sz="4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165560A8-5892-C945-8B01-C46A71DCCFD3}"/>
              </a:ext>
            </a:extLst>
          </p:cNvPr>
          <p:cNvSpPr>
            <a:spLocks noGrp="1"/>
          </p:cNvSpPr>
          <p:nvPr>
            <p:ph sz="half" idx="2"/>
          </p:nvPr>
        </p:nvSpPr>
        <p:spPr>
          <a:xfrm>
            <a:off x="839788" y="2505075"/>
            <a:ext cx="5157787" cy="3684588"/>
          </a:xfrm>
        </p:spPr>
        <p:txBody>
          <a:bodyPr/>
          <a:lstStyle>
            <a:lvl1pPr>
              <a:defRPr/>
            </a:lvl1pPr>
            <a:lvl2pPr>
              <a:defRPr/>
            </a:lvl2pPr>
            <a:lvl3pPr>
              <a:defRPr/>
            </a:lvl3pPr>
            <a:lvl4pPr>
              <a:defRPr/>
            </a:lvl4pPr>
            <a:lvl5pPr>
              <a:defRPr/>
            </a:lvl5pPr>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E0716891-0EB0-5A47-8BE3-132014FB3E10}"/>
              </a:ext>
            </a:extLst>
          </p:cNvPr>
          <p:cNvSpPr>
            <a:spLocks noGrp="1"/>
          </p:cNvSpPr>
          <p:nvPr>
            <p:ph type="body" sz="quarter" idx="3"/>
          </p:nvPr>
        </p:nvSpPr>
        <p:spPr>
          <a:xfrm>
            <a:off x="6172200" y="1681163"/>
            <a:ext cx="5183188" cy="823912"/>
          </a:xfrm>
        </p:spPr>
        <p:txBody>
          <a:bodyPr anchor="ctr">
            <a:noAutofit/>
          </a:bodyPr>
          <a:lstStyle>
            <a:lvl1pPr marL="0" indent="0">
              <a:buNone/>
              <a:defRPr sz="4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6" name="コンテンツ プレースホルダー 5">
            <a:extLst>
              <a:ext uri="{FF2B5EF4-FFF2-40B4-BE49-F238E27FC236}">
                <a16:creationId xmlns:a16="http://schemas.microsoft.com/office/drawing/2014/main" id="{E16ACF0E-1D8A-B94F-A810-BA2A0B1C6DB4}"/>
              </a:ext>
            </a:extLst>
          </p:cNvPr>
          <p:cNvSpPr>
            <a:spLocks noGrp="1"/>
          </p:cNvSpPr>
          <p:nvPr>
            <p:ph sz="quarter" idx="4"/>
          </p:nvPr>
        </p:nvSpPr>
        <p:spPr>
          <a:xfrm>
            <a:off x="6172200" y="2505075"/>
            <a:ext cx="5183188" cy="3684588"/>
          </a:xfrm>
        </p:spPr>
        <p:txBody>
          <a:bodyPr/>
          <a:lstStyle>
            <a:lvl1pPr>
              <a:defRPr/>
            </a:lvl1pPr>
            <a:lvl2pPr>
              <a:defRPr/>
            </a:lvl2pPr>
            <a:lvl3pPr>
              <a:defRPr/>
            </a:lvl3pPr>
            <a:lvl4pPr>
              <a:defRPr/>
            </a:lvl4pPr>
            <a:lvl5pPr>
              <a:defRPr/>
            </a:lvl5pPr>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56E3289C-1BC7-B74B-B5D9-101E3A431A27}"/>
              </a:ext>
            </a:extLst>
          </p:cNvPr>
          <p:cNvSpPr>
            <a:spLocks noGrp="1"/>
          </p:cNvSpPr>
          <p:nvPr>
            <p:ph type="dt" sz="half" idx="10"/>
          </p:nvPr>
        </p:nvSpPr>
        <p:spPr/>
        <p:txBody>
          <a:bodyPr/>
          <a:lstStyle/>
          <a:p>
            <a:r>
              <a:rPr kumimoji="1" lang="en-US" altLang="ja-JP"/>
              <a:t>2023-11-06</a:t>
            </a:r>
            <a:endParaRPr kumimoji="1" lang="ja-JP" altLang="en-US"/>
          </a:p>
        </p:txBody>
      </p:sp>
      <p:sp>
        <p:nvSpPr>
          <p:cNvPr id="8" name="フッター プレースホルダー 7">
            <a:extLst>
              <a:ext uri="{FF2B5EF4-FFF2-40B4-BE49-F238E27FC236}">
                <a16:creationId xmlns:a16="http://schemas.microsoft.com/office/drawing/2014/main" id="{EFF9F9EF-1E00-E544-A1EB-919B0A9F1793}"/>
              </a:ext>
            </a:extLst>
          </p:cNvPr>
          <p:cNvSpPr>
            <a:spLocks noGrp="1"/>
          </p:cNvSpPr>
          <p:nvPr>
            <p:ph type="ftr" sz="quarter" idx="11"/>
          </p:nvPr>
        </p:nvSpPr>
        <p:spPr/>
        <p:txBody>
          <a:bodyPr/>
          <a:lstStyle/>
          <a:p>
            <a:r>
              <a:rPr kumimoji="1" lang="ja-JP" altLang="en-US"/>
              <a:t>ソフトウェア設計</a:t>
            </a:r>
          </a:p>
        </p:txBody>
      </p:sp>
      <p:sp>
        <p:nvSpPr>
          <p:cNvPr id="9" name="スライド番号プレースホルダー 8">
            <a:extLst>
              <a:ext uri="{FF2B5EF4-FFF2-40B4-BE49-F238E27FC236}">
                <a16:creationId xmlns:a16="http://schemas.microsoft.com/office/drawing/2014/main" id="{A87FC158-4B2C-F448-9CCD-A3DAF8C29DA0}"/>
              </a:ext>
            </a:extLst>
          </p:cNvPr>
          <p:cNvSpPr>
            <a:spLocks noGrp="1"/>
          </p:cNvSpPr>
          <p:nvPr>
            <p:ph type="sldNum" sz="quarter" idx="12"/>
          </p:nvPr>
        </p:nvSpPr>
        <p:spPr/>
        <p:txBody>
          <a:bodyPr/>
          <a:lstStyle/>
          <a:p>
            <a:fld id="{24785B65-FD71-8B41-B484-67B8C90169D7}" type="slidenum">
              <a:rPr kumimoji="1" lang="ja-JP" altLang="en-US" smtClean="0"/>
              <a:t>‹#›</a:t>
            </a:fld>
            <a:endParaRPr kumimoji="1" lang="ja-JP" altLang="en-US"/>
          </a:p>
        </p:txBody>
      </p:sp>
    </p:spTree>
    <p:extLst>
      <p:ext uri="{BB962C8B-B14F-4D97-AF65-F5344CB8AC3E}">
        <p14:creationId xmlns:p14="http://schemas.microsoft.com/office/powerpoint/2010/main" val="7037994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73426F4-8505-FA4D-B94F-C00C4CEEE36B}"/>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542732DF-5201-D043-B20D-6F71E3C15FA5}"/>
              </a:ext>
            </a:extLst>
          </p:cNvPr>
          <p:cNvSpPr>
            <a:spLocks noGrp="1"/>
          </p:cNvSpPr>
          <p:nvPr>
            <p:ph type="dt" sz="half" idx="10"/>
          </p:nvPr>
        </p:nvSpPr>
        <p:spPr/>
        <p:txBody>
          <a:bodyPr/>
          <a:lstStyle/>
          <a:p>
            <a:r>
              <a:rPr kumimoji="1" lang="en-US" altLang="ja-JP"/>
              <a:t>2023-11-06</a:t>
            </a:r>
            <a:endParaRPr kumimoji="1" lang="ja-JP" altLang="en-US"/>
          </a:p>
        </p:txBody>
      </p:sp>
      <p:sp>
        <p:nvSpPr>
          <p:cNvPr id="4" name="フッター プレースホルダー 3">
            <a:extLst>
              <a:ext uri="{FF2B5EF4-FFF2-40B4-BE49-F238E27FC236}">
                <a16:creationId xmlns:a16="http://schemas.microsoft.com/office/drawing/2014/main" id="{97449649-15EF-DF41-A595-38B35E963F3B}"/>
              </a:ext>
            </a:extLst>
          </p:cNvPr>
          <p:cNvSpPr>
            <a:spLocks noGrp="1"/>
          </p:cNvSpPr>
          <p:nvPr>
            <p:ph type="ftr" sz="quarter" idx="11"/>
          </p:nvPr>
        </p:nvSpPr>
        <p:spPr/>
        <p:txBody>
          <a:bodyPr/>
          <a:lstStyle/>
          <a:p>
            <a:r>
              <a:rPr kumimoji="1" lang="ja-JP" altLang="en-US"/>
              <a:t>ソフトウェア設計</a:t>
            </a:r>
          </a:p>
        </p:txBody>
      </p:sp>
      <p:sp>
        <p:nvSpPr>
          <p:cNvPr id="5" name="スライド番号プレースホルダー 4">
            <a:extLst>
              <a:ext uri="{FF2B5EF4-FFF2-40B4-BE49-F238E27FC236}">
                <a16:creationId xmlns:a16="http://schemas.microsoft.com/office/drawing/2014/main" id="{BEA9E15D-7107-4A4B-BD8E-5F58C946B0A5}"/>
              </a:ext>
            </a:extLst>
          </p:cNvPr>
          <p:cNvSpPr>
            <a:spLocks noGrp="1"/>
          </p:cNvSpPr>
          <p:nvPr>
            <p:ph type="sldNum" sz="quarter" idx="12"/>
          </p:nvPr>
        </p:nvSpPr>
        <p:spPr/>
        <p:txBody>
          <a:bodyPr/>
          <a:lstStyle/>
          <a:p>
            <a:fld id="{24785B65-FD71-8B41-B484-67B8C90169D7}" type="slidenum">
              <a:rPr kumimoji="1" lang="ja-JP" altLang="en-US" smtClean="0"/>
              <a:t>‹#›</a:t>
            </a:fld>
            <a:endParaRPr kumimoji="1" lang="ja-JP" altLang="en-US"/>
          </a:p>
        </p:txBody>
      </p:sp>
    </p:spTree>
    <p:extLst>
      <p:ext uri="{BB962C8B-B14F-4D97-AF65-F5344CB8AC3E}">
        <p14:creationId xmlns:p14="http://schemas.microsoft.com/office/powerpoint/2010/main" val="36081740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69255782-11BE-4A4D-ABBD-B4E8FB24051D}"/>
              </a:ext>
            </a:extLst>
          </p:cNvPr>
          <p:cNvSpPr>
            <a:spLocks noGrp="1"/>
          </p:cNvSpPr>
          <p:nvPr>
            <p:ph type="dt" sz="half" idx="10"/>
          </p:nvPr>
        </p:nvSpPr>
        <p:spPr/>
        <p:txBody>
          <a:bodyPr/>
          <a:lstStyle/>
          <a:p>
            <a:r>
              <a:rPr kumimoji="1" lang="en-US" altLang="ja-JP"/>
              <a:t>2023-11-06</a:t>
            </a:r>
            <a:endParaRPr kumimoji="1" lang="ja-JP" altLang="en-US"/>
          </a:p>
        </p:txBody>
      </p:sp>
      <p:sp>
        <p:nvSpPr>
          <p:cNvPr id="3" name="フッター プレースホルダー 2">
            <a:extLst>
              <a:ext uri="{FF2B5EF4-FFF2-40B4-BE49-F238E27FC236}">
                <a16:creationId xmlns:a16="http://schemas.microsoft.com/office/drawing/2014/main" id="{FA835213-53BA-A048-B24A-C60D8C1A5CB7}"/>
              </a:ext>
            </a:extLst>
          </p:cNvPr>
          <p:cNvSpPr>
            <a:spLocks noGrp="1"/>
          </p:cNvSpPr>
          <p:nvPr>
            <p:ph type="ftr" sz="quarter" idx="11"/>
          </p:nvPr>
        </p:nvSpPr>
        <p:spPr/>
        <p:txBody>
          <a:bodyPr/>
          <a:lstStyle/>
          <a:p>
            <a:r>
              <a:rPr kumimoji="1" lang="ja-JP" altLang="en-US"/>
              <a:t>ソフトウェア設計</a:t>
            </a:r>
          </a:p>
        </p:txBody>
      </p:sp>
      <p:sp>
        <p:nvSpPr>
          <p:cNvPr id="4" name="スライド番号プレースホルダー 3">
            <a:extLst>
              <a:ext uri="{FF2B5EF4-FFF2-40B4-BE49-F238E27FC236}">
                <a16:creationId xmlns:a16="http://schemas.microsoft.com/office/drawing/2014/main" id="{789D0818-F1EB-414E-9110-E521C3424326}"/>
              </a:ext>
            </a:extLst>
          </p:cNvPr>
          <p:cNvSpPr>
            <a:spLocks noGrp="1"/>
          </p:cNvSpPr>
          <p:nvPr>
            <p:ph type="sldNum" sz="quarter" idx="12"/>
          </p:nvPr>
        </p:nvSpPr>
        <p:spPr/>
        <p:txBody>
          <a:bodyPr/>
          <a:lstStyle/>
          <a:p>
            <a:fld id="{24785B65-FD71-8B41-B484-67B8C90169D7}" type="slidenum">
              <a:rPr kumimoji="1" lang="ja-JP" altLang="en-US" smtClean="0"/>
              <a:t>‹#›</a:t>
            </a:fld>
            <a:endParaRPr kumimoji="1" lang="ja-JP" altLang="en-US"/>
          </a:p>
        </p:txBody>
      </p:sp>
    </p:spTree>
    <p:extLst>
      <p:ext uri="{BB962C8B-B14F-4D97-AF65-F5344CB8AC3E}">
        <p14:creationId xmlns:p14="http://schemas.microsoft.com/office/powerpoint/2010/main" val="400444129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E7B40CAF-7DDE-6B43-96F3-EFD519336DF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D07E573F-EBD4-1C46-8B84-C27CF1EBBF2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r>
              <a:rPr kumimoji="1" lang="ja-JP" altLang="en-US"/>
              <a:t>マスター テキストの書式設定</a:t>
            </a:r>
            <a:endParaRPr kumimoji="1" lang="en-US" altLang="ja-JP" dirty="0"/>
          </a:p>
          <a:p>
            <a:pPr lvl="1"/>
            <a:r>
              <a:rPr kumimoji="1" lang="ja-JP" altLang="en-US"/>
              <a:t>第 </a:t>
            </a:r>
            <a:r>
              <a:rPr kumimoji="1" lang="en-US" altLang="ja-JP" dirty="0"/>
              <a:t>2 </a:t>
            </a:r>
            <a:r>
              <a:rPr kumimoji="1" lang="ja-JP" altLang="en-US"/>
              <a:t>レベル</a:t>
            </a:r>
            <a:endParaRPr kumimoji="1" lang="en-US" altLang="ja-JP" dirty="0"/>
          </a:p>
          <a:p>
            <a:pPr lvl="2"/>
            <a:r>
              <a:rPr kumimoji="1" lang="ja-JP" altLang="en-US"/>
              <a:t>第 </a:t>
            </a:r>
            <a:r>
              <a:rPr kumimoji="1" lang="en-US" altLang="ja-JP" dirty="0"/>
              <a:t>3 </a:t>
            </a:r>
            <a:r>
              <a:rPr kumimoji="1" lang="ja-JP" altLang="en-US"/>
              <a:t>レベル</a:t>
            </a:r>
            <a:endParaRPr kumimoji="1" lang="en-US" altLang="ja-JP" dirty="0"/>
          </a:p>
          <a:p>
            <a:pPr lvl="3"/>
            <a:r>
              <a:rPr kumimoji="1" lang="ja-JP" altLang="en-US"/>
              <a:t>第 </a:t>
            </a:r>
            <a:r>
              <a:rPr kumimoji="1" lang="en-US" altLang="ja-JP" dirty="0"/>
              <a:t>4 </a:t>
            </a:r>
            <a:r>
              <a:rPr kumimoji="1" lang="ja-JP" altLang="en-US"/>
              <a:t>レベル</a:t>
            </a:r>
            <a:endParaRPr kumimoji="1" lang="en-US" altLang="ja-JP" dirty="0"/>
          </a:p>
          <a:p>
            <a:pPr lvl="4"/>
            <a:r>
              <a:rPr kumimoji="1" lang="ja-JP" altLang="en-US"/>
              <a:t>第 </a:t>
            </a:r>
            <a:r>
              <a:rPr kumimoji="1" lang="en-US" altLang="ja-JP" dirty="0"/>
              <a:t>5 </a:t>
            </a:r>
            <a:r>
              <a:rPr kumimoji="1" lang="ja-JP" altLang="en-US"/>
              <a:t>レベル</a:t>
            </a:r>
          </a:p>
        </p:txBody>
      </p:sp>
      <p:sp>
        <p:nvSpPr>
          <p:cNvPr id="4" name="日付プレースホルダー 3">
            <a:extLst>
              <a:ext uri="{FF2B5EF4-FFF2-40B4-BE49-F238E27FC236}">
                <a16:creationId xmlns:a16="http://schemas.microsoft.com/office/drawing/2014/main" id="{41346F28-B449-C548-8562-3D564D9292C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600">
                <a:solidFill>
                  <a:srgbClr val="3E4157"/>
                </a:solidFill>
                <a:latin typeface="Meiryo" panose="020B0604030504040204" pitchFamily="34" charset="-128"/>
                <a:ea typeface="Meiryo" panose="020B0604030504040204" pitchFamily="34" charset="-128"/>
              </a:defRPr>
            </a:lvl1pPr>
          </a:lstStyle>
          <a:p>
            <a:r>
              <a:rPr lang="en-US" altLang="ja-JP"/>
              <a:t>2023-11-06</a:t>
            </a:r>
            <a:endParaRPr lang="ja-JP" altLang="en-US"/>
          </a:p>
        </p:txBody>
      </p:sp>
      <p:sp>
        <p:nvSpPr>
          <p:cNvPr id="5" name="フッター プレースホルダー 4">
            <a:extLst>
              <a:ext uri="{FF2B5EF4-FFF2-40B4-BE49-F238E27FC236}">
                <a16:creationId xmlns:a16="http://schemas.microsoft.com/office/drawing/2014/main" id="{57CE0AFC-6EDA-E54B-9175-2ED25C3F175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600">
                <a:solidFill>
                  <a:srgbClr val="3E4157"/>
                </a:solidFill>
                <a:latin typeface="Meiryo" panose="020B0604030504040204" pitchFamily="34" charset="-128"/>
                <a:ea typeface="Meiryo" panose="020B0604030504040204" pitchFamily="34" charset="-128"/>
              </a:defRPr>
            </a:lvl1pPr>
          </a:lstStyle>
          <a:p>
            <a:r>
              <a:rPr lang="ja-JP" altLang="en-US"/>
              <a:t>ソフトウェア設計</a:t>
            </a:r>
          </a:p>
        </p:txBody>
      </p:sp>
      <p:sp>
        <p:nvSpPr>
          <p:cNvPr id="6" name="スライド番号プレースホルダー 5">
            <a:extLst>
              <a:ext uri="{FF2B5EF4-FFF2-40B4-BE49-F238E27FC236}">
                <a16:creationId xmlns:a16="http://schemas.microsoft.com/office/drawing/2014/main" id="{7672BC93-433E-1D4B-A190-74C6683B9EB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600">
                <a:solidFill>
                  <a:srgbClr val="3E4157"/>
                </a:solidFill>
                <a:latin typeface="Meiryo" panose="020B0604030504040204" pitchFamily="34" charset="-128"/>
                <a:ea typeface="Meiryo" panose="020B0604030504040204" pitchFamily="34" charset="-128"/>
              </a:defRPr>
            </a:lvl1pPr>
          </a:lstStyle>
          <a:p>
            <a:fld id="{24785B65-FD71-8B41-B484-67B8C90169D7}" type="slidenum">
              <a:rPr lang="ja-JP" altLang="en-US" smtClean="0"/>
              <a:pPr/>
              <a:t>‹#›</a:t>
            </a:fld>
            <a:endParaRPr lang="ja-JP" altLang="en-US"/>
          </a:p>
        </p:txBody>
      </p:sp>
    </p:spTree>
    <p:extLst>
      <p:ext uri="{BB962C8B-B14F-4D97-AF65-F5344CB8AC3E}">
        <p14:creationId xmlns:p14="http://schemas.microsoft.com/office/powerpoint/2010/main" val="236896467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3" r:id="rId4"/>
    <p:sldLayoutId id="2147483654" r:id="rId5"/>
    <p:sldLayoutId id="2147483655" r:id="rId6"/>
  </p:sldLayoutIdLst>
  <p:hf hdr="0" dt="0"/>
  <p:txStyles>
    <p:titleStyle>
      <a:lvl1pPr algn="l" defTabSz="914400" rtl="0" eaLnBrk="1" latinLnBrk="0" hangingPunct="1">
        <a:lnSpc>
          <a:spcPct val="90000"/>
        </a:lnSpc>
        <a:spcBef>
          <a:spcPct val="0"/>
        </a:spcBef>
        <a:buNone/>
        <a:defRPr kumimoji="1" sz="6000" kern="1200">
          <a:solidFill>
            <a:srgbClr val="3E4157"/>
          </a:solidFill>
          <a:latin typeface="Meiryo" panose="020B0604030504040204" pitchFamily="34" charset="-128"/>
          <a:ea typeface="Meiryo" panose="020B0604030504040204" pitchFamily="34" charset="-128"/>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4400" kern="1200">
          <a:solidFill>
            <a:srgbClr val="3E4157"/>
          </a:solidFill>
          <a:latin typeface="Meiryo" panose="020B0604030504040204" pitchFamily="34" charset="-128"/>
          <a:ea typeface="Meiryo" panose="020B0604030504040204" pitchFamily="34"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4000" kern="1200">
          <a:solidFill>
            <a:srgbClr val="3E4157"/>
          </a:solidFill>
          <a:latin typeface="Meiryo" panose="020B0604030504040204" pitchFamily="34" charset="-128"/>
          <a:ea typeface="Meiryo" panose="020B0604030504040204" pitchFamily="34"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3600" kern="1200">
          <a:solidFill>
            <a:srgbClr val="3E4157"/>
          </a:solidFill>
          <a:latin typeface="Meiryo" panose="020B0604030504040204" pitchFamily="34" charset="-128"/>
          <a:ea typeface="Meiryo" panose="020B0604030504040204" pitchFamily="34"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3200" kern="1200">
          <a:solidFill>
            <a:srgbClr val="3E4157"/>
          </a:solidFill>
          <a:latin typeface="Meiryo" panose="020B0604030504040204" pitchFamily="34" charset="-128"/>
          <a:ea typeface="Meiryo" panose="020B0604030504040204" pitchFamily="34"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2800" kern="1200">
          <a:solidFill>
            <a:srgbClr val="3E4157"/>
          </a:solidFill>
          <a:latin typeface="Meiryo" panose="020B0604030504040204" pitchFamily="34" charset="-128"/>
          <a:ea typeface="Meiryo" panose="020B0604030504040204"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0.tif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slideLayout" Target="../slideLayouts/slideLayout2.xml"/><Relationship Id="rId1" Type="http://schemas.openxmlformats.org/officeDocument/2006/relationships/tags" Target="../tags/tag3.xml"/></Relationships>
</file>

<file path=ppt/slides/_rels/slide16.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slideLayout" Target="../slideLayouts/slideLayout2.xml"/><Relationship Id="rId1" Type="http://schemas.openxmlformats.org/officeDocument/2006/relationships/tags" Target="../tags/tag4.xml"/></Relationships>
</file>

<file path=ppt/slides/_rels/slide1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2.emf"/></Relationships>
</file>

<file path=ppt/slides/_rels/slide18.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3.tif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slideLayout" Target="../slideLayouts/slideLayout2.xml"/><Relationship Id="rId1" Type="http://schemas.openxmlformats.org/officeDocument/2006/relationships/tags" Target="../tags/tag5.xml"/><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slideLayout" Target="../slideLayouts/slideLayout2.xml"/><Relationship Id="rId1" Type="http://schemas.openxmlformats.org/officeDocument/2006/relationships/tags" Target="../tags/tag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slideLayout" Target="../slideLayouts/slideLayout2.xml"/><Relationship Id="rId1" Type="http://schemas.openxmlformats.org/officeDocument/2006/relationships/tags" Target="../tags/tag7.xml"/></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8.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ags" Target="../tags/tag9.xml"/><Relationship Id="rId6" Type="http://schemas.openxmlformats.org/officeDocument/2006/relationships/image" Target="../media/image28.tiff"/><Relationship Id="rId5" Type="http://schemas.openxmlformats.org/officeDocument/2006/relationships/image" Target="../media/image27.tiff"/><Relationship Id="rId4" Type="http://schemas.openxmlformats.org/officeDocument/2006/relationships/image" Target="../media/image26.tiff"/></Relationships>
</file>

<file path=ppt/slides/_rels/slide26.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image" Target="../media/image29.tiff"/><Relationship Id="rId1" Type="http://schemas.openxmlformats.org/officeDocument/2006/relationships/slideLayout" Target="../slideLayouts/slideLayout2.xml"/><Relationship Id="rId4" Type="http://schemas.openxmlformats.org/officeDocument/2006/relationships/image" Target="../media/image31.tiff"/></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ags" Target="../tags/tag10.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tags" Target="../tags/tag1.xml"/><Relationship Id="rId4" Type="http://schemas.openxmlformats.org/officeDocument/2006/relationships/image" Target="../media/image4.sv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2.tiff"/><Relationship Id="rId2" Type="http://schemas.openxmlformats.org/officeDocument/2006/relationships/slideLayout" Target="../slideLayouts/slideLayout2.xml"/><Relationship Id="rId1" Type="http://schemas.openxmlformats.org/officeDocument/2006/relationships/tags" Target="../tags/tag11.xml"/><Relationship Id="rId4" Type="http://schemas.openxmlformats.org/officeDocument/2006/relationships/image" Target="../media/image33.tiff"/></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2.xml"/></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ags" Target="../tags/tag14.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tags" Target="../tags/tag15.xml"/><Relationship Id="rId4" Type="http://schemas.openxmlformats.org/officeDocument/2006/relationships/image" Target="../media/image34.tiff"/></Relationships>
</file>

<file path=ppt/slides/_rels/slide39.xml.rels><?xml version="1.0" encoding="UTF-8" standalone="yes"?>
<Relationships xmlns="http://schemas.openxmlformats.org/package/2006/relationships"><Relationship Id="rId8" Type="http://schemas.openxmlformats.org/officeDocument/2006/relationships/image" Target="../media/image40.svg"/><Relationship Id="rId3" Type="http://schemas.openxmlformats.org/officeDocument/2006/relationships/image" Target="../media/image35.png"/><Relationship Id="rId7" Type="http://schemas.openxmlformats.org/officeDocument/2006/relationships/image" Target="../media/image39.png"/><Relationship Id="rId12" Type="http://schemas.openxmlformats.org/officeDocument/2006/relationships/image" Target="../media/image44.svg"/><Relationship Id="rId2" Type="http://schemas.openxmlformats.org/officeDocument/2006/relationships/slideLayout" Target="../slideLayouts/slideLayout2.xml"/><Relationship Id="rId1" Type="http://schemas.openxmlformats.org/officeDocument/2006/relationships/tags" Target="../tags/tag16.xml"/><Relationship Id="rId6" Type="http://schemas.openxmlformats.org/officeDocument/2006/relationships/image" Target="../media/image38.svg"/><Relationship Id="rId11" Type="http://schemas.openxmlformats.org/officeDocument/2006/relationships/image" Target="../media/image43.png"/><Relationship Id="rId5" Type="http://schemas.openxmlformats.org/officeDocument/2006/relationships/image" Target="../media/image37.png"/><Relationship Id="rId10" Type="http://schemas.openxmlformats.org/officeDocument/2006/relationships/image" Target="../media/image42.svg"/><Relationship Id="rId4" Type="http://schemas.openxmlformats.org/officeDocument/2006/relationships/image" Target="../media/image36.svg"/><Relationship Id="rId9" Type="http://schemas.openxmlformats.org/officeDocument/2006/relationships/image" Target="../media/image4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ags" Target="../tags/tag17.xml"/><Relationship Id="rId4" Type="http://schemas.openxmlformats.org/officeDocument/2006/relationships/image" Target="../media/image34.tiff"/></Relationships>
</file>

<file path=ppt/slides/_rels/slide4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hyperlink" Target="http://qiita.com/hirokidaichi/items/0de5ca336de862cc91bd" TargetMode="External"/><Relationship Id="rId7" Type="http://schemas.openxmlformats.org/officeDocument/2006/relationships/image" Target="../media/image46.tiff"/><Relationship Id="rId2" Type="http://schemas.openxmlformats.org/officeDocument/2006/relationships/hyperlink" Target="http://qiita.com/tshinsay/items/5b1724baf32b8b5113c2" TargetMode="External"/><Relationship Id="rId1" Type="http://schemas.openxmlformats.org/officeDocument/2006/relationships/slideLayout" Target="../slideLayouts/slideLayout2.xml"/><Relationship Id="rId6" Type="http://schemas.openxmlformats.org/officeDocument/2006/relationships/hyperlink" Target="http://gihyo.jp/book/2016/978-4-7741-7981-0" TargetMode="External"/><Relationship Id="rId5" Type="http://schemas.openxmlformats.org/officeDocument/2006/relationships/hyperlink" Target="https://qiita.com/shinkuFencer/items/f2651073fb71416b6cd7" TargetMode="External"/><Relationship Id="rId4" Type="http://schemas.openxmlformats.org/officeDocument/2006/relationships/hyperlink" Target="https://qiita.com/ffggss/items/15943c6c3908a6f25cb5" TargetMode="External"/></Relationships>
</file>

<file path=ppt/slides/_rels/slide44.xml.rels><?xml version="1.0" encoding="UTF-8" standalone="yes"?>
<Relationships xmlns="http://schemas.openxmlformats.org/package/2006/relationships"><Relationship Id="rId8" Type="http://schemas.openxmlformats.org/officeDocument/2006/relationships/image" Target="../media/image50.emf"/><Relationship Id="rId3" Type="http://schemas.openxmlformats.org/officeDocument/2006/relationships/image" Target="../media/image1.png"/><Relationship Id="rId7" Type="http://schemas.openxmlformats.org/officeDocument/2006/relationships/image" Target="../media/image49.emf"/><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48.emf"/><Relationship Id="rId5" Type="http://schemas.openxmlformats.org/officeDocument/2006/relationships/image" Target="../media/image47.emf"/><Relationship Id="rId4" Type="http://schemas.openxmlformats.org/officeDocument/2006/relationships/image" Target="../media/image2.svg"/></Relationships>
</file>

<file path=ppt/slides/_rels/slide45.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image" Target="../media/image52.emf"/><Relationship Id="rId1" Type="http://schemas.openxmlformats.org/officeDocument/2006/relationships/slideLayout" Target="../slideLayouts/slideLayout2.xml"/><Relationship Id="rId5" Type="http://schemas.openxmlformats.org/officeDocument/2006/relationships/image" Target="../media/image55.emf"/><Relationship Id="rId4" Type="http://schemas.openxmlformats.org/officeDocument/2006/relationships/image" Target="../media/image54.emf"/></Relationships>
</file>

<file path=ppt/slides/_rels/slide47.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image" Target="../media/image56.emf"/><Relationship Id="rId1" Type="http://schemas.openxmlformats.org/officeDocument/2006/relationships/slideLayout" Target="../slideLayouts/slideLayout2.xml"/><Relationship Id="rId5" Type="http://schemas.openxmlformats.org/officeDocument/2006/relationships/image" Target="../media/image59.emf"/><Relationship Id="rId4" Type="http://schemas.openxmlformats.org/officeDocument/2006/relationships/image" Target="../media/image58.emf"/></Relationships>
</file>

<file path=ppt/slides/_rels/slide5.xml.rels><?xml version="1.0" encoding="UTF-8" standalone="yes"?>
<Relationships xmlns="http://schemas.openxmlformats.org/package/2006/relationships"><Relationship Id="rId8" Type="http://schemas.openxmlformats.org/officeDocument/2006/relationships/image" Target="../media/image10.svg"/><Relationship Id="rId13" Type="http://schemas.openxmlformats.org/officeDocument/2006/relationships/image" Target="../media/image13.emf"/><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2.svg"/><Relationship Id="rId2" Type="http://schemas.openxmlformats.org/officeDocument/2006/relationships/notesSlide" Target="../notesSlides/notesSlide3.xml"/><Relationship Id="rId16" Type="http://schemas.openxmlformats.org/officeDocument/2006/relationships/image" Target="../media/image16.emf"/><Relationship Id="rId1" Type="http://schemas.openxmlformats.org/officeDocument/2006/relationships/slideLayout" Target="../slideLayouts/slideLayout1.xml"/><Relationship Id="rId6" Type="http://schemas.openxmlformats.org/officeDocument/2006/relationships/image" Target="../media/image8.svg"/><Relationship Id="rId11" Type="http://schemas.openxmlformats.org/officeDocument/2006/relationships/image" Target="../media/image1.png"/><Relationship Id="rId5" Type="http://schemas.openxmlformats.org/officeDocument/2006/relationships/image" Target="../media/image7.png"/><Relationship Id="rId15" Type="http://schemas.openxmlformats.org/officeDocument/2006/relationships/image" Target="../media/image15.emf"/><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 Id="rId14" Type="http://schemas.openxmlformats.org/officeDocument/2006/relationships/image" Target="../media/image14.emf"/></Relationships>
</file>

<file path=ppt/slides/_rels/slide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slideLayout" Target="../slideLayouts/slideLayout2.xml"/><Relationship Id="rId1" Type="http://schemas.openxmlformats.org/officeDocument/2006/relationships/tags" Target="../tags/tag2.xml"/><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9.e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9.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1816199" y="802298"/>
            <a:ext cx="8559600" cy="2520000"/>
          </a:xfrm>
        </p:spPr>
        <p:txBody>
          <a:bodyPr>
            <a:normAutofit fontScale="90000"/>
          </a:bodyPr>
          <a:lstStyle/>
          <a:p>
            <a:r>
              <a:rPr lang="ja-JP" altLang="en-US" sz="4000"/>
              <a:t>岡山大学　</a:t>
            </a:r>
            <a:r>
              <a:rPr lang="ja-JP" altLang="en-US" sz="4000" cap="none"/>
              <a:t>ソフトウェア設計</a:t>
            </a:r>
            <a:br>
              <a:rPr lang="en-US" altLang="ja-JP" cap="none" dirty="0"/>
            </a:br>
            <a:r>
              <a:rPr lang="ja-JP" altLang="en-US" cap="none"/>
              <a:t>シーケンス図</a:t>
            </a:r>
            <a:br>
              <a:rPr lang="en-US" altLang="ja-JP" cap="none" dirty="0"/>
            </a:br>
            <a:r>
              <a:rPr lang="ja-JP" altLang="en-US"/>
              <a:t>アーキテクチャパターン</a:t>
            </a:r>
            <a:endParaRPr kumimoji="1" lang="ja-JP" altLang="en-US" sz="3600" cap="none" dirty="0"/>
          </a:p>
        </p:txBody>
      </p:sp>
      <p:sp>
        <p:nvSpPr>
          <p:cNvPr id="3" name="サブタイトル 2"/>
          <p:cNvSpPr>
            <a:spLocks noGrp="1"/>
          </p:cNvSpPr>
          <p:nvPr>
            <p:ph type="subTitle" idx="1"/>
          </p:nvPr>
        </p:nvSpPr>
        <p:spPr>
          <a:xfrm>
            <a:off x="1323753" y="3612671"/>
            <a:ext cx="9544493" cy="1655762"/>
          </a:xfrm>
        </p:spPr>
        <p:txBody>
          <a:bodyPr>
            <a:normAutofit/>
          </a:bodyPr>
          <a:lstStyle/>
          <a:p>
            <a:r>
              <a:rPr lang="ja-JP" altLang="en-US" cap="none" dirty="0"/>
              <a:t>京都産業</a:t>
            </a:r>
            <a:r>
              <a:rPr lang="ja-JP" altLang="en-US" cap="none"/>
              <a:t>大学　教授　</a:t>
            </a:r>
            <a:r>
              <a:rPr lang="ja-JP" altLang="en-US" cap="none" dirty="0"/>
              <a:t>玉田</a:t>
            </a:r>
            <a:r>
              <a:rPr lang="ja-JP" altLang="en-US" cap="none"/>
              <a:t>春昭</a:t>
            </a:r>
            <a:endParaRPr lang="en-US" altLang="ja-JP" cap="none" dirty="0"/>
          </a:p>
        </p:txBody>
      </p:sp>
      <p:sp>
        <p:nvSpPr>
          <p:cNvPr id="5" name="スライド番号プレースホルダー 4"/>
          <p:cNvSpPr>
            <a:spLocks noGrp="1"/>
          </p:cNvSpPr>
          <p:nvPr>
            <p:ph type="sldNum" sz="quarter" idx="12"/>
          </p:nvPr>
        </p:nvSpPr>
        <p:spPr/>
        <p:txBody>
          <a:bodyPr/>
          <a:lstStyle/>
          <a:p>
            <a:fld id="{6D22F896-40B5-4ADD-8801-0D06FADFA095}" type="slidenum">
              <a:rPr lang="en-US" smtClean="0"/>
              <a:t>1</a:t>
            </a:fld>
            <a:endParaRPr lang="en-US" dirty="0"/>
          </a:p>
        </p:txBody>
      </p:sp>
      <p:sp>
        <p:nvSpPr>
          <p:cNvPr id="6" name="フッター プレースホルダー 5"/>
          <p:cNvSpPr>
            <a:spLocks noGrp="1"/>
          </p:cNvSpPr>
          <p:nvPr>
            <p:ph type="ftr" sz="quarter" idx="11"/>
          </p:nvPr>
        </p:nvSpPr>
        <p:spPr/>
        <p:txBody>
          <a:bodyPr/>
          <a:lstStyle/>
          <a:p>
            <a:r>
              <a:rPr lang="ja-JP" altLang="en-US"/>
              <a:t>ソフトウェア設計</a:t>
            </a:r>
            <a:endParaRPr lang="en-US" dirty="0"/>
          </a:p>
        </p:txBody>
      </p:sp>
      <p:pic>
        <p:nvPicPr>
          <p:cNvPr id="7" name="グラフィックス 6">
            <a:extLst>
              <a:ext uri="{FF2B5EF4-FFF2-40B4-BE49-F238E27FC236}">
                <a16:creationId xmlns:a16="http://schemas.microsoft.com/office/drawing/2014/main" id="{752C4516-3526-1E66-04E2-E421C7012D6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45588" y="4536399"/>
            <a:ext cx="4471380" cy="1436653"/>
          </a:xfrm>
          <a:prstGeom prst="rect">
            <a:avLst/>
          </a:prstGeom>
        </p:spPr>
      </p:pic>
      <p:sp>
        <p:nvSpPr>
          <p:cNvPr id="8" name="日付プレースホルダー 3">
            <a:extLst>
              <a:ext uri="{FF2B5EF4-FFF2-40B4-BE49-F238E27FC236}">
                <a16:creationId xmlns:a16="http://schemas.microsoft.com/office/drawing/2014/main" id="{4E37EDBA-5EE5-6A60-4016-BC5F5176D43D}"/>
              </a:ext>
            </a:extLst>
          </p:cNvPr>
          <p:cNvSpPr>
            <a:spLocks noGrp="1"/>
          </p:cNvSpPr>
          <p:nvPr>
            <p:ph type="dt" sz="half" idx="10"/>
          </p:nvPr>
        </p:nvSpPr>
        <p:spPr>
          <a:xfrm>
            <a:off x="838200" y="6356350"/>
            <a:ext cx="2743200" cy="365125"/>
          </a:xfrm>
        </p:spPr>
        <p:txBody>
          <a:bodyPr/>
          <a:lstStyle/>
          <a:p>
            <a:r>
              <a:rPr lang="en-US" altLang="ja-JP" dirty="0"/>
              <a:t>2024-10-28</a:t>
            </a:r>
            <a:endParaRPr lang="en-US" dirty="0"/>
          </a:p>
        </p:txBody>
      </p:sp>
    </p:spTree>
    <p:extLst>
      <p:ext uri="{BB962C8B-B14F-4D97-AF65-F5344CB8AC3E}">
        <p14:creationId xmlns:p14="http://schemas.microsoft.com/office/powerpoint/2010/main" val="1697806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本日の内容</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a:t>前回の復習</a:t>
            </a:r>
            <a:endParaRPr kumimoji="1" lang="en-US" altLang="ja-JP" dirty="0"/>
          </a:p>
          <a:p>
            <a:r>
              <a:rPr kumimoji="1" lang="ja-JP" altLang="en-US" dirty="0"/>
              <a:t>オブジェクト指向設計</a:t>
            </a:r>
            <a:r>
              <a:rPr kumimoji="1" lang="en-US" altLang="ja-JP" dirty="0"/>
              <a:t>3</a:t>
            </a:r>
          </a:p>
          <a:p>
            <a:pPr lvl="1"/>
            <a:r>
              <a:rPr lang="ja-JP" altLang="en-US" dirty="0"/>
              <a:t>シーケンス図</a:t>
            </a:r>
            <a:endParaRPr kumimoji="1" lang="en-US" altLang="ja-JP" dirty="0"/>
          </a:p>
          <a:p>
            <a:r>
              <a:rPr kumimoji="1" lang="ja-JP" altLang="en-US" dirty="0"/>
              <a:t>アーキテクチャパターン</a:t>
            </a:r>
            <a:endParaRPr kumimoji="1" lang="en-US" altLang="ja-JP" dirty="0"/>
          </a:p>
          <a:p>
            <a:pPr lvl="1"/>
            <a:r>
              <a:rPr lang="ja-JP" altLang="en-US" dirty="0"/>
              <a:t>代表的なアーキテクチャパターン</a:t>
            </a:r>
            <a:endParaRPr kumimoji="1" lang="en-US" altLang="ja-JP" dirty="0"/>
          </a:p>
        </p:txBody>
      </p:sp>
      <p:sp>
        <p:nvSpPr>
          <p:cNvPr id="5" name="フッター プレースホルダー 4"/>
          <p:cNvSpPr>
            <a:spLocks noGrp="1"/>
          </p:cNvSpPr>
          <p:nvPr>
            <p:ph type="ftr" sz="quarter" idx="11"/>
          </p:nvPr>
        </p:nvSpPr>
        <p:spPr/>
        <p:txBody>
          <a:bodyPr/>
          <a:lstStyle/>
          <a:p>
            <a:r>
              <a:rPr lang="ja-JP" altLang="en-US"/>
              <a:t>ソフトウェア設計</a:t>
            </a:r>
            <a:endParaRPr lang="en-US" dirty="0"/>
          </a:p>
        </p:txBody>
      </p:sp>
      <p:sp>
        <p:nvSpPr>
          <p:cNvPr id="6" name="スライド番号プレースホルダー 5"/>
          <p:cNvSpPr>
            <a:spLocks noGrp="1"/>
          </p:cNvSpPr>
          <p:nvPr>
            <p:ph type="sldNum" sz="quarter" idx="12"/>
          </p:nvPr>
        </p:nvSpPr>
        <p:spPr/>
        <p:txBody>
          <a:bodyPr/>
          <a:lstStyle/>
          <a:p>
            <a:fld id="{6D22F896-40B5-4ADD-8801-0D06FADFA095}" type="slidenum">
              <a:rPr lang="en-US" smtClean="0"/>
              <a:t>10</a:t>
            </a:fld>
            <a:endParaRPr lang="en-US" dirty="0"/>
          </a:p>
        </p:txBody>
      </p:sp>
      <p:sp>
        <p:nvSpPr>
          <p:cNvPr id="8" name="正方形/長方形 7">
            <a:extLst>
              <a:ext uri="{FF2B5EF4-FFF2-40B4-BE49-F238E27FC236}">
                <a16:creationId xmlns:a16="http://schemas.microsoft.com/office/drawing/2014/main" id="{627D8A2E-8652-13AF-6984-324E3951103D}"/>
              </a:ext>
            </a:extLst>
          </p:cNvPr>
          <p:cNvSpPr/>
          <p:nvPr/>
        </p:nvSpPr>
        <p:spPr>
          <a:xfrm>
            <a:off x="500742" y="3799114"/>
            <a:ext cx="9100457" cy="1589314"/>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B1599659-FA5C-D725-FC47-B576F8A211A8}"/>
              </a:ext>
            </a:extLst>
          </p:cNvPr>
          <p:cNvSpPr/>
          <p:nvPr/>
        </p:nvSpPr>
        <p:spPr>
          <a:xfrm>
            <a:off x="642256" y="1690688"/>
            <a:ext cx="9100457" cy="758598"/>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083037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シーケンス図</a:t>
            </a:r>
          </a:p>
        </p:txBody>
      </p:sp>
      <p:sp>
        <p:nvSpPr>
          <p:cNvPr id="3" name="コンテンツ プレースホルダー 2"/>
          <p:cNvSpPr>
            <a:spLocks noGrp="1"/>
          </p:cNvSpPr>
          <p:nvPr>
            <p:ph idx="1"/>
          </p:nvPr>
        </p:nvSpPr>
        <p:spPr/>
        <p:txBody>
          <a:bodyPr>
            <a:normAutofit/>
          </a:bodyPr>
          <a:lstStyle/>
          <a:p>
            <a:pPr>
              <a:lnSpc>
                <a:spcPct val="110000"/>
              </a:lnSpc>
            </a:pPr>
            <a:r>
              <a:rPr kumimoji="1" lang="ja-JP" altLang="en-US" dirty="0"/>
              <a:t>オブジェクト間のやり取りを時間軸に沿って表現するための図．</a:t>
            </a:r>
            <a:endParaRPr kumimoji="1" lang="en-US" altLang="ja-JP" dirty="0"/>
          </a:p>
          <a:p>
            <a:pPr lvl="1">
              <a:lnSpc>
                <a:spcPct val="110000"/>
              </a:lnSpc>
            </a:pPr>
            <a:r>
              <a:rPr lang="ja-JP" altLang="en-US" dirty="0"/>
              <a:t>相互作用図とも呼ばれる．</a:t>
            </a:r>
            <a:endParaRPr lang="en-US" altLang="ja-JP" dirty="0"/>
          </a:p>
          <a:p>
            <a:pPr lvl="1">
              <a:lnSpc>
                <a:spcPct val="110000"/>
              </a:lnSpc>
            </a:pPr>
            <a:r>
              <a:rPr lang="ja-JP" altLang="en-US" dirty="0"/>
              <a:t>主にメソッドの処理内容を表す</a:t>
            </a:r>
            <a:r>
              <a:rPr lang="ja-JP" altLang="en-US"/>
              <a:t>図．</a:t>
            </a:r>
            <a:endParaRPr lang="en-US" altLang="ja-JP" dirty="0"/>
          </a:p>
        </p:txBody>
      </p:sp>
      <p:sp>
        <p:nvSpPr>
          <p:cNvPr id="5" name="フッター プレースホルダー 4"/>
          <p:cNvSpPr>
            <a:spLocks noGrp="1"/>
          </p:cNvSpPr>
          <p:nvPr>
            <p:ph type="ftr" sz="quarter" idx="11"/>
          </p:nvPr>
        </p:nvSpPr>
        <p:spPr/>
        <p:txBody>
          <a:bodyPr/>
          <a:lstStyle/>
          <a:p>
            <a:r>
              <a:rPr lang="ja-JP" altLang="en-US"/>
              <a:t>ソフトウェア設計</a:t>
            </a:r>
            <a:endParaRPr lang="en-US" dirty="0"/>
          </a:p>
        </p:txBody>
      </p:sp>
      <p:sp>
        <p:nvSpPr>
          <p:cNvPr id="6" name="スライド番号プレースホルダー 5"/>
          <p:cNvSpPr>
            <a:spLocks noGrp="1"/>
          </p:cNvSpPr>
          <p:nvPr>
            <p:ph type="sldNum" sz="quarter" idx="12"/>
          </p:nvPr>
        </p:nvSpPr>
        <p:spPr/>
        <p:txBody>
          <a:bodyPr/>
          <a:lstStyle/>
          <a:p>
            <a:fld id="{6D22F896-40B5-4ADD-8801-0D06FADFA095}" type="slidenum">
              <a:rPr lang="en-US" smtClean="0"/>
              <a:t>11</a:t>
            </a:fld>
            <a:endParaRPr lang="en-US" dirty="0"/>
          </a:p>
        </p:txBody>
      </p:sp>
    </p:spTree>
    <p:extLst>
      <p:ext uri="{BB962C8B-B14F-4D97-AF65-F5344CB8AC3E}">
        <p14:creationId xmlns:p14="http://schemas.microsoft.com/office/powerpoint/2010/main" val="139034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正方形/長方形 49">
            <a:extLst>
              <a:ext uri="{FF2B5EF4-FFF2-40B4-BE49-F238E27FC236}">
                <a16:creationId xmlns:a16="http://schemas.microsoft.com/office/drawing/2014/main" id="{DEFF9A4A-0EF3-2933-B0EF-345530FECCFB}"/>
              </a:ext>
            </a:extLst>
          </p:cNvPr>
          <p:cNvSpPr/>
          <p:nvPr/>
        </p:nvSpPr>
        <p:spPr>
          <a:xfrm>
            <a:off x="5354271" y="2964721"/>
            <a:ext cx="831729"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正方形/長方形 51">
            <a:extLst>
              <a:ext uri="{FF2B5EF4-FFF2-40B4-BE49-F238E27FC236}">
                <a16:creationId xmlns:a16="http://schemas.microsoft.com/office/drawing/2014/main" id="{E0C70C5E-CFF9-0513-4B6B-AFE688D1D902}"/>
              </a:ext>
            </a:extLst>
          </p:cNvPr>
          <p:cNvSpPr/>
          <p:nvPr/>
        </p:nvSpPr>
        <p:spPr>
          <a:xfrm>
            <a:off x="5357936" y="3165555"/>
            <a:ext cx="914400" cy="2322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D0A0A34B-A2BA-8FAF-EEAC-67B6BBC9FA08}"/>
              </a:ext>
            </a:extLst>
          </p:cNvPr>
          <p:cNvSpPr>
            <a:spLocks noGrp="1"/>
          </p:cNvSpPr>
          <p:nvPr>
            <p:ph type="title"/>
          </p:nvPr>
        </p:nvSpPr>
        <p:spPr/>
        <p:txBody>
          <a:bodyPr/>
          <a:lstStyle/>
          <a:p>
            <a:r>
              <a:rPr kumimoji="1" lang="ja-JP" altLang="en-US"/>
              <a:t>シーケンス図の登場人物</a:t>
            </a:r>
          </a:p>
        </p:txBody>
      </p:sp>
      <p:sp>
        <p:nvSpPr>
          <p:cNvPr id="5" name="フッター プレースホルダー 4">
            <a:extLst>
              <a:ext uri="{FF2B5EF4-FFF2-40B4-BE49-F238E27FC236}">
                <a16:creationId xmlns:a16="http://schemas.microsoft.com/office/drawing/2014/main" id="{869A0B0E-AEAA-E304-22CB-5CF5E91B3F7B}"/>
              </a:ext>
            </a:extLst>
          </p:cNvPr>
          <p:cNvSpPr>
            <a:spLocks noGrp="1"/>
          </p:cNvSpPr>
          <p:nvPr>
            <p:ph type="ftr" sz="quarter" idx="11"/>
          </p:nvPr>
        </p:nvSpPr>
        <p:spPr/>
        <p:txBody>
          <a:bodyPr/>
          <a:lstStyle/>
          <a:p>
            <a:r>
              <a:rPr lang="ja-JP" altLang="en-US"/>
              <a:t>ソフトウェア設計</a:t>
            </a:r>
            <a:endParaRPr lang="ja-JP" altLang="en-US" sz="1800"/>
          </a:p>
        </p:txBody>
      </p:sp>
      <p:grpSp>
        <p:nvGrpSpPr>
          <p:cNvPr id="7" name="グループ化 6">
            <a:extLst>
              <a:ext uri="{FF2B5EF4-FFF2-40B4-BE49-F238E27FC236}">
                <a16:creationId xmlns:a16="http://schemas.microsoft.com/office/drawing/2014/main" id="{922E03A0-5938-167C-AC9C-07E7FE4A69B2}"/>
              </a:ext>
            </a:extLst>
          </p:cNvPr>
          <p:cNvGrpSpPr/>
          <p:nvPr/>
        </p:nvGrpSpPr>
        <p:grpSpPr>
          <a:xfrm>
            <a:off x="838200" y="1474031"/>
            <a:ext cx="576064" cy="792088"/>
            <a:chOff x="479376" y="2924944"/>
            <a:chExt cx="576064" cy="792088"/>
          </a:xfrm>
        </p:grpSpPr>
        <p:sp>
          <p:nvSpPr>
            <p:cNvPr id="8" name="正方形/長方形 7">
              <a:extLst>
                <a:ext uri="{FF2B5EF4-FFF2-40B4-BE49-F238E27FC236}">
                  <a16:creationId xmlns:a16="http://schemas.microsoft.com/office/drawing/2014/main" id="{05BA3EB4-F3EA-1D09-87AB-34AB9AE31EE4}"/>
                </a:ext>
              </a:extLst>
            </p:cNvPr>
            <p:cNvSpPr/>
            <p:nvPr/>
          </p:nvSpPr>
          <p:spPr>
            <a:xfrm>
              <a:off x="479376" y="2924944"/>
              <a:ext cx="576064" cy="7920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9" name="直線コネクタ 8">
              <a:extLst>
                <a:ext uri="{FF2B5EF4-FFF2-40B4-BE49-F238E27FC236}">
                  <a16:creationId xmlns:a16="http://schemas.microsoft.com/office/drawing/2014/main" id="{D2524436-4FB8-B820-6570-D7F2D9590F9A}"/>
                </a:ext>
              </a:extLst>
            </p:cNvPr>
            <p:cNvCxnSpPr>
              <a:cxnSpLocks/>
            </p:cNvCxnSpPr>
            <p:nvPr/>
          </p:nvCxnSpPr>
          <p:spPr>
            <a:xfrm>
              <a:off x="587408" y="3411355"/>
              <a:ext cx="36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F097EC75-DE0C-FA18-4370-A8AC4023BF65}"/>
                </a:ext>
              </a:extLst>
            </p:cNvPr>
            <p:cNvCxnSpPr>
              <a:cxnSpLocks/>
            </p:cNvCxnSpPr>
            <p:nvPr/>
          </p:nvCxnSpPr>
          <p:spPr>
            <a:xfrm rot="5400000">
              <a:off x="587408" y="3303283"/>
              <a:ext cx="36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1B54F9B3-D9A7-8BD9-F968-18ABFC8A3A29}"/>
                </a:ext>
              </a:extLst>
            </p:cNvPr>
            <p:cNvCxnSpPr/>
            <p:nvPr/>
          </p:nvCxnSpPr>
          <p:spPr>
            <a:xfrm>
              <a:off x="767408" y="3482670"/>
              <a:ext cx="180000" cy="180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DB48FF33-356E-51C7-92B5-E266FA95F93E}"/>
                </a:ext>
              </a:extLst>
            </p:cNvPr>
            <p:cNvCxnSpPr>
              <a:cxnSpLocks/>
            </p:cNvCxnSpPr>
            <p:nvPr/>
          </p:nvCxnSpPr>
          <p:spPr>
            <a:xfrm flipH="1">
              <a:off x="587408" y="3482670"/>
              <a:ext cx="180000" cy="180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円/楕円 12">
              <a:extLst>
                <a:ext uri="{FF2B5EF4-FFF2-40B4-BE49-F238E27FC236}">
                  <a16:creationId xmlns:a16="http://schemas.microsoft.com/office/drawing/2014/main" id="{C644AA3F-55B4-7846-CE2A-644C87F49DFC}"/>
                </a:ext>
              </a:extLst>
            </p:cNvPr>
            <p:cNvSpPr>
              <a:spLocks noChangeAspect="1"/>
            </p:cNvSpPr>
            <p:nvPr/>
          </p:nvSpPr>
          <p:spPr>
            <a:xfrm>
              <a:off x="587408" y="2979307"/>
              <a:ext cx="360000" cy="360000"/>
            </a:xfrm>
            <a:prstGeom prst="ellipse">
              <a:avLst/>
            </a:prstGeom>
            <a:solidFill>
              <a:srgbClr val="FFFF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4" name="テキスト ボックス 13">
            <a:extLst>
              <a:ext uri="{FF2B5EF4-FFF2-40B4-BE49-F238E27FC236}">
                <a16:creationId xmlns:a16="http://schemas.microsoft.com/office/drawing/2014/main" id="{4A01C712-4F1F-2DA4-275C-673C8CB48EAE}"/>
              </a:ext>
            </a:extLst>
          </p:cNvPr>
          <p:cNvSpPr txBox="1"/>
          <p:nvPr/>
        </p:nvSpPr>
        <p:spPr>
          <a:xfrm>
            <a:off x="707345" y="2225429"/>
            <a:ext cx="845103" cy="307777"/>
          </a:xfrm>
          <a:prstGeom prst="rect">
            <a:avLst/>
          </a:prstGeom>
          <a:noFill/>
        </p:spPr>
        <p:txBody>
          <a:bodyPr wrap="none" rtlCol="0">
            <a:spAutoFit/>
          </a:bodyPr>
          <a:lstStyle/>
          <a:p>
            <a:pPr algn="ctr"/>
            <a:r>
              <a:rPr kumimoji="1" lang="ja-JP" altLang="en-US" sz="1400">
                <a:latin typeface="Meiryo" panose="020B0604030504040204" pitchFamily="34" charset="-128"/>
                <a:ea typeface="Meiryo" panose="020B0604030504040204" pitchFamily="34" charset="-128"/>
              </a:rPr>
              <a:t>アクタ</a:t>
            </a:r>
            <a:r>
              <a:rPr kumimoji="1" lang="en-US" altLang="ja-JP" sz="1400" dirty="0">
                <a:latin typeface="Meiryo" panose="020B0604030504040204" pitchFamily="34" charset="-128"/>
                <a:ea typeface="Meiryo" panose="020B0604030504040204" pitchFamily="34" charset="-128"/>
              </a:rPr>
              <a:t>A</a:t>
            </a:r>
            <a:endParaRPr kumimoji="1" lang="ja-JP" altLang="en-US" sz="1400">
              <a:latin typeface="Meiryo" panose="020B0604030504040204" pitchFamily="34" charset="-128"/>
              <a:ea typeface="Meiryo" panose="020B0604030504040204" pitchFamily="34" charset="-128"/>
            </a:endParaRPr>
          </a:p>
        </p:txBody>
      </p:sp>
      <p:cxnSp>
        <p:nvCxnSpPr>
          <p:cNvPr id="17" name="直線コネクタ 16">
            <a:extLst>
              <a:ext uri="{FF2B5EF4-FFF2-40B4-BE49-F238E27FC236}">
                <a16:creationId xmlns:a16="http://schemas.microsoft.com/office/drawing/2014/main" id="{B8E48838-D546-E215-4E91-421437D00679}"/>
              </a:ext>
            </a:extLst>
          </p:cNvPr>
          <p:cNvCxnSpPr>
            <a:stCxn id="14" idx="2"/>
          </p:cNvCxnSpPr>
          <p:nvPr/>
        </p:nvCxnSpPr>
        <p:spPr>
          <a:xfrm flipH="1">
            <a:off x="1126232" y="2533206"/>
            <a:ext cx="3665" cy="3823144"/>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8" name="正方形/長方形 17">
            <a:extLst>
              <a:ext uri="{FF2B5EF4-FFF2-40B4-BE49-F238E27FC236}">
                <a16:creationId xmlns:a16="http://schemas.microsoft.com/office/drawing/2014/main" id="{26E211AF-A520-D276-BEEB-4ABF8336304F}"/>
              </a:ext>
            </a:extLst>
          </p:cNvPr>
          <p:cNvSpPr/>
          <p:nvPr/>
        </p:nvSpPr>
        <p:spPr>
          <a:xfrm>
            <a:off x="4996940" y="1528394"/>
            <a:ext cx="2198120" cy="683363"/>
          </a:xfrm>
          <a:prstGeom prst="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ysClr val="windowText" lastClr="000000"/>
                </a:solidFill>
                <a:latin typeface="Meiryo" panose="020B0604030504040204" pitchFamily="34" charset="-128"/>
                <a:ea typeface="Meiryo" panose="020B0604030504040204" pitchFamily="34" charset="-128"/>
              </a:rPr>
              <a:t>&lt;&lt;stereotype&gt;&gt;</a:t>
            </a:r>
          </a:p>
          <a:p>
            <a:pPr algn="ctr"/>
            <a:r>
              <a:rPr kumimoji="1" lang="ja-JP" altLang="en-US" sz="1400">
                <a:solidFill>
                  <a:sysClr val="windowText" lastClr="000000"/>
                </a:solidFill>
                <a:latin typeface="Meiryo" panose="020B0604030504040204" pitchFamily="34" charset="-128"/>
                <a:ea typeface="Meiryo" panose="020B0604030504040204" pitchFamily="34" charset="-128"/>
              </a:rPr>
              <a:t>：クラス</a:t>
            </a:r>
            <a:r>
              <a:rPr kumimoji="1" lang="en-US" altLang="ja-JP" sz="1400" dirty="0">
                <a:solidFill>
                  <a:sysClr val="windowText" lastClr="000000"/>
                </a:solidFill>
                <a:latin typeface="Meiryo" panose="020B0604030504040204" pitchFamily="34" charset="-128"/>
                <a:ea typeface="Meiryo" panose="020B0604030504040204" pitchFamily="34" charset="-128"/>
              </a:rPr>
              <a:t>B</a:t>
            </a:r>
            <a:endParaRPr kumimoji="1" lang="ja-JP" altLang="en-US" sz="1400">
              <a:solidFill>
                <a:sysClr val="windowText" lastClr="000000"/>
              </a:solidFill>
              <a:latin typeface="Meiryo" panose="020B0604030504040204" pitchFamily="34" charset="-128"/>
              <a:ea typeface="Meiryo" panose="020B0604030504040204" pitchFamily="34" charset="-128"/>
            </a:endParaRPr>
          </a:p>
        </p:txBody>
      </p:sp>
      <p:cxnSp>
        <p:nvCxnSpPr>
          <p:cNvPr id="19" name="直線コネクタ 18">
            <a:extLst>
              <a:ext uri="{FF2B5EF4-FFF2-40B4-BE49-F238E27FC236}">
                <a16:creationId xmlns:a16="http://schemas.microsoft.com/office/drawing/2014/main" id="{E6969A78-9F59-CDBE-97FC-B02A073CEE4F}"/>
              </a:ext>
            </a:extLst>
          </p:cNvPr>
          <p:cNvCxnSpPr>
            <a:cxnSpLocks/>
            <a:stCxn id="18" idx="2"/>
            <a:endCxn id="5" idx="0"/>
          </p:cNvCxnSpPr>
          <p:nvPr/>
        </p:nvCxnSpPr>
        <p:spPr>
          <a:xfrm>
            <a:off x="6096000" y="2211757"/>
            <a:ext cx="0" cy="4144593"/>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3" name="正方形/長方形 22">
            <a:extLst>
              <a:ext uri="{FF2B5EF4-FFF2-40B4-BE49-F238E27FC236}">
                <a16:creationId xmlns:a16="http://schemas.microsoft.com/office/drawing/2014/main" id="{AA7F3445-96A2-B1D1-C977-987A6737D620}"/>
              </a:ext>
            </a:extLst>
          </p:cNvPr>
          <p:cNvSpPr/>
          <p:nvPr/>
        </p:nvSpPr>
        <p:spPr>
          <a:xfrm>
            <a:off x="1036232" y="2657517"/>
            <a:ext cx="180000" cy="360000"/>
          </a:xfrm>
          <a:prstGeom prst="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4" name="直線コネクタ 23">
            <a:extLst>
              <a:ext uri="{FF2B5EF4-FFF2-40B4-BE49-F238E27FC236}">
                <a16:creationId xmlns:a16="http://schemas.microsoft.com/office/drawing/2014/main" id="{98683C02-9A3C-2950-74CE-9A10862CB0D0}"/>
              </a:ext>
            </a:extLst>
          </p:cNvPr>
          <p:cNvCxnSpPr>
            <a:cxnSpLocks/>
            <a:stCxn id="23" idx="3"/>
            <a:endCxn id="22" idx="1"/>
          </p:cNvCxnSpPr>
          <p:nvPr/>
        </p:nvCxnSpPr>
        <p:spPr>
          <a:xfrm flipV="1">
            <a:off x="1216232" y="2823346"/>
            <a:ext cx="1999448" cy="14171"/>
          </a:xfrm>
          <a:prstGeom prst="line">
            <a:avLst/>
          </a:prstGeom>
          <a:ln w="12700">
            <a:solidFill>
              <a:schemeClr val="tx1"/>
            </a:solidFill>
            <a:prstDash val="dash"/>
            <a:tailEnd type="arrow" w="lg" len="lg"/>
          </a:ln>
        </p:spPr>
        <p:style>
          <a:lnRef idx="1">
            <a:schemeClr val="accent1"/>
          </a:lnRef>
          <a:fillRef idx="0">
            <a:schemeClr val="accent1"/>
          </a:fillRef>
          <a:effectRef idx="0">
            <a:schemeClr val="accent1"/>
          </a:effectRef>
          <a:fontRef idx="minor">
            <a:schemeClr val="tx1"/>
          </a:fontRef>
        </p:style>
      </p:cxnSp>
      <p:sp>
        <p:nvSpPr>
          <p:cNvPr id="29" name="正方形/長方形 28">
            <a:extLst>
              <a:ext uri="{FF2B5EF4-FFF2-40B4-BE49-F238E27FC236}">
                <a16:creationId xmlns:a16="http://schemas.microsoft.com/office/drawing/2014/main" id="{14D9BFE1-27E4-4C9B-6984-AE9F67486B99}"/>
              </a:ext>
            </a:extLst>
          </p:cNvPr>
          <p:cNvSpPr/>
          <p:nvPr/>
        </p:nvSpPr>
        <p:spPr>
          <a:xfrm>
            <a:off x="4204232" y="2826929"/>
            <a:ext cx="180000" cy="360000"/>
          </a:xfrm>
          <a:prstGeom prst="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正方形/長方形 21">
            <a:extLst>
              <a:ext uri="{FF2B5EF4-FFF2-40B4-BE49-F238E27FC236}">
                <a16:creationId xmlns:a16="http://schemas.microsoft.com/office/drawing/2014/main" id="{5823FE51-A1CA-A27D-30D2-9E60C5D9D628}"/>
              </a:ext>
            </a:extLst>
          </p:cNvPr>
          <p:cNvSpPr/>
          <p:nvPr/>
        </p:nvSpPr>
        <p:spPr>
          <a:xfrm>
            <a:off x="3215680" y="2643346"/>
            <a:ext cx="2198120" cy="360000"/>
          </a:xfrm>
          <a:prstGeom prst="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a:solidFill>
                  <a:sysClr val="windowText" lastClr="000000"/>
                </a:solidFill>
                <a:latin typeface="Meiryo" panose="020B0604030504040204" pitchFamily="34" charset="-128"/>
                <a:ea typeface="Meiryo" panose="020B0604030504040204" pitchFamily="34" charset="-128"/>
              </a:rPr>
              <a:t>オブジェクト</a:t>
            </a:r>
            <a:r>
              <a:rPr lang="en-US" altLang="ja-JP" sz="1400" dirty="0">
                <a:solidFill>
                  <a:sysClr val="windowText" lastClr="000000"/>
                </a:solidFill>
                <a:latin typeface="Meiryo" panose="020B0604030504040204" pitchFamily="34" charset="-128"/>
                <a:ea typeface="Meiryo" panose="020B0604030504040204" pitchFamily="34" charset="-128"/>
              </a:rPr>
              <a:t>A: </a:t>
            </a:r>
            <a:r>
              <a:rPr lang="ja-JP" altLang="en-US" sz="1400">
                <a:solidFill>
                  <a:sysClr val="windowText" lastClr="000000"/>
                </a:solidFill>
                <a:latin typeface="Meiryo" panose="020B0604030504040204" pitchFamily="34" charset="-128"/>
                <a:ea typeface="Meiryo" panose="020B0604030504040204" pitchFamily="34" charset="-128"/>
              </a:rPr>
              <a:t>クラス</a:t>
            </a:r>
            <a:r>
              <a:rPr lang="en-US" altLang="ja-JP" sz="1400" dirty="0">
                <a:solidFill>
                  <a:sysClr val="windowText" lastClr="000000"/>
                </a:solidFill>
                <a:latin typeface="Meiryo" panose="020B0604030504040204" pitchFamily="34" charset="-128"/>
                <a:ea typeface="Meiryo" panose="020B0604030504040204" pitchFamily="34" charset="-128"/>
              </a:rPr>
              <a:t>A</a:t>
            </a:r>
            <a:endParaRPr kumimoji="1" lang="ja-JP" altLang="en-US" sz="1400">
              <a:solidFill>
                <a:sysClr val="windowText" lastClr="000000"/>
              </a:solidFill>
              <a:latin typeface="Meiryo" panose="020B0604030504040204" pitchFamily="34" charset="-128"/>
              <a:ea typeface="Meiryo" panose="020B0604030504040204" pitchFamily="34" charset="-128"/>
            </a:endParaRPr>
          </a:p>
        </p:txBody>
      </p:sp>
      <p:cxnSp>
        <p:nvCxnSpPr>
          <p:cNvPr id="30" name="直線コネクタ 29">
            <a:extLst>
              <a:ext uri="{FF2B5EF4-FFF2-40B4-BE49-F238E27FC236}">
                <a16:creationId xmlns:a16="http://schemas.microsoft.com/office/drawing/2014/main" id="{80EA8DD7-61CD-66AE-3C93-34B4305E9987}"/>
              </a:ext>
            </a:extLst>
          </p:cNvPr>
          <p:cNvCxnSpPr>
            <a:cxnSpLocks/>
          </p:cNvCxnSpPr>
          <p:nvPr/>
        </p:nvCxnSpPr>
        <p:spPr>
          <a:xfrm>
            <a:off x="4294232" y="3186929"/>
            <a:ext cx="0" cy="3173005"/>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3" name="正方形/長方形 32">
            <a:extLst>
              <a:ext uri="{FF2B5EF4-FFF2-40B4-BE49-F238E27FC236}">
                <a16:creationId xmlns:a16="http://schemas.microsoft.com/office/drawing/2014/main" id="{BC37D70B-F4D9-B928-A4E9-2D8BF3234270}"/>
              </a:ext>
            </a:extLst>
          </p:cNvPr>
          <p:cNvSpPr/>
          <p:nvPr/>
        </p:nvSpPr>
        <p:spPr>
          <a:xfrm>
            <a:off x="1040606" y="3314656"/>
            <a:ext cx="180000" cy="432000"/>
          </a:xfrm>
          <a:prstGeom prst="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正方形/長方形 33">
            <a:extLst>
              <a:ext uri="{FF2B5EF4-FFF2-40B4-BE49-F238E27FC236}">
                <a16:creationId xmlns:a16="http://schemas.microsoft.com/office/drawing/2014/main" id="{D651F3CF-5EDF-B0B4-D641-F5F65392B4CC}"/>
              </a:ext>
            </a:extLst>
          </p:cNvPr>
          <p:cNvSpPr/>
          <p:nvPr/>
        </p:nvSpPr>
        <p:spPr>
          <a:xfrm>
            <a:off x="4204232" y="3318240"/>
            <a:ext cx="180000" cy="360000"/>
          </a:xfrm>
          <a:prstGeom prst="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5" name="直線コネクタ 34">
            <a:extLst>
              <a:ext uri="{FF2B5EF4-FFF2-40B4-BE49-F238E27FC236}">
                <a16:creationId xmlns:a16="http://schemas.microsoft.com/office/drawing/2014/main" id="{C54DC9CD-B1AA-03B6-FAD2-04CF018DAB25}"/>
              </a:ext>
            </a:extLst>
          </p:cNvPr>
          <p:cNvCxnSpPr>
            <a:cxnSpLocks/>
          </p:cNvCxnSpPr>
          <p:nvPr/>
        </p:nvCxnSpPr>
        <p:spPr>
          <a:xfrm flipV="1">
            <a:off x="1216232" y="3314656"/>
            <a:ext cx="2988000" cy="0"/>
          </a:xfrm>
          <a:prstGeom prst="line">
            <a:avLst/>
          </a:prstGeom>
          <a:ln w="12700">
            <a:solidFill>
              <a:schemeClr val="tx1"/>
            </a:solidFill>
            <a:prstDash val="solid"/>
            <a:tailEnd type="triangle" w="lg" len="lg"/>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547DF272-E0DD-0737-DB48-06DA7CFC7C78}"/>
              </a:ext>
            </a:extLst>
          </p:cNvPr>
          <p:cNvCxnSpPr>
            <a:cxnSpLocks/>
          </p:cNvCxnSpPr>
          <p:nvPr/>
        </p:nvCxnSpPr>
        <p:spPr>
          <a:xfrm flipH="1" flipV="1">
            <a:off x="1216232" y="3674656"/>
            <a:ext cx="2988000" cy="0"/>
          </a:xfrm>
          <a:prstGeom prst="line">
            <a:avLst/>
          </a:prstGeom>
          <a:ln w="12700">
            <a:solidFill>
              <a:schemeClr val="tx1"/>
            </a:solidFill>
            <a:prstDash val="dash"/>
            <a:tailEnd type="arrow" w="lg" len="lg"/>
          </a:ln>
        </p:spPr>
        <p:style>
          <a:lnRef idx="1">
            <a:schemeClr val="accent1"/>
          </a:lnRef>
          <a:fillRef idx="0">
            <a:schemeClr val="accent1"/>
          </a:fillRef>
          <a:effectRef idx="0">
            <a:schemeClr val="accent1"/>
          </a:effectRef>
          <a:fontRef idx="minor">
            <a:schemeClr val="tx1"/>
          </a:fontRef>
        </p:style>
      </p:cxnSp>
      <p:sp>
        <p:nvSpPr>
          <p:cNvPr id="39" name="正方形/長方形 38">
            <a:extLst>
              <a:ext uri="{FF2B5EF4-FFF2-40B4-BE49-F238E27FC236}">
                <a16:creationId xmlns:a16="http://schemas.microsoft.com/office/drawing/2014/main" id="{8C9F7454-23AD-9BD3-489E-D6CA77A17444}"/>
              </a:ext>
            </a:extLst>
          </p:cNvPr>
          <p:cNvSpPr/>
          <p:nvPr/>
        </p:nvSpPr>
        <p:spPr>
          <a:xfrm>
            <a:off x="1036232" y="4009407"/>
            <a:ext cx="180000" cy="432000"/>
          </a:xfrm>
          <a:prstGeom prst="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0" name="直線コネクタ 39">
            <a:extLst>
              <a:ext uri="{FF2B5EF4-FFF2-40B4-BE49-F238E27FC236}">
                <a16:creationId xmlns:a16="http://schemas.microsoft.com/office/drawing/2014/main" id="{2E2360C1-BDD3-777E-4737-706C1297817E}"/>
              </a:ext>
            </a:extLst>
          </p:cNvPr>
          <p:cNvCxnSpPr>
            <a:cxnSpLocks/>
          </p:cNvCxnSpPr>
          <p:nvPr/>
        </p:nvCxnSpPr>
        <p:spPr>
          <a:xfrm flipV="1">
            <a:off x="1213627" y="4009407"/>
            <a:ext cx="2988000" cy="0"/>
          </a:xfrm>
          <a:prstGeom prst="line">
            <a:avLst/>
          </a:prstGeom>
          <a:ln w="12700">
            <a:solidFill>
              <a:schemeClr val="tx1"/>
            </a:solidFill>
            <a:prstDash val="solid"/>
            <a:tailEnd type="arrow" w="lg" len="lg"/>
          </a:ln>
        </p:spPr>
        <p:style>
          <a:lnRef idx="1">
            <a:schemeClr val="accent1"/>
          </a:lnRef>
          <a:fillRef idx="0">
            <a:schemeClr val="accent1"/>
          </a:fillRef>
          <a:effectRef idx="0">
            <a:schemeClr val="accent1"/>
          </a:effectRef>
          <a:fontRef idx="minor">
            <a:schemeClr val="tx1"/>
          </a:fontRef>
        </p:style>
      </p:cxnSp>
      <p:sp>
        <p:nvSpPr>
          <p:cNvPr id="42" name="正方形/長方形 41">
            <a:extLst>
              <a:ext uri="{FF2B5EF4-FFF2-40B4-BE49-F238E27FC236}">
                <a16:creationId xmlns:a16="http://schemas.microsoft.com/office/drawing/2014/main" id="{4DBF463B-8086-0F28-4739-140BE0D4EE26}"/>
              </a:ext>
            </a:extLst>
          </p:cNvPr>
          <p:cNvSpPr/>
          <p:nvPr/>
        </p:nvSpPr>
        <p:spPr>
          <a:xfrm>
            <a:off x="4204232" y="4012991"/>
            <a:ext cx="180000" cy="360000"/>
          </a:xfrm>
          <a:prstGeom prst="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正方形/長方形 42">
            <a:extLst>
              <a:ext uri="{FF2B5EF4-FFF2-40B4-BE49-F238E27FC236}">
                <a16:creationId xmlns:a16="http://schemas.microsoft.com/office/drawing/2014/main" id="{8460F7A9-0750-0897-CDB0-59CBCFA5C68C}"/>
              </a:ext>
            </a:extLst>
          </p:cNvPr>
          <p:cNvSpPr/>
          <p:nvPr/>
        </p:nvSpPr>
        <p:spPr>
          <a:xfrm>
            <a:off x="6006000" y="3108737"/>
            <a:ext cx="180000" cy="720000"/>
          </a:xfrm>
          <a:prstGeom prst="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正方形/長方形 43">
            <a:extLst>
              <a:ext uri="{FF2B5EF4-FFF2-40B4-BE49-F238E27FC236}">
                <a16:creationId xmlns:a16="http://schemas.microsoft.com/office/drawing/2014/main" id="{6B480D38-4832-553F-CC89-DA532F00C474}"/>
              </a:ext>
            </a:extLst>
          </p:cNvPr>
          <p:cNvSpPr/>
          <p:nvPr/>
        </p:nvSpPr>
        <p:spPr>
          <a:xfrm>
            <a:off x="6096000" y="3288737"/>
            <a:ext cx="180000" cy="360000"/>
          </a:xfrm>
          <a:prstGeom prst="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5" name="直線コネクタ 44">
            <a:extLst>
              <a:ext uri="{FF2B5EF4-FFF2-40B4-BE49-F238E27FC236}">
                <a16:creationId xmlns:a16="http://schemas.microsoft.com/office/drawing/2014/main" id="{51AEDDE9-C0FB-590A-E68B-D7AF3A81F6FD}"/>
              </a:ext>
            </a:extLst>
          </p:cNvPr>
          <p:cNvCxnSpPr>
            <a:cxnSpLocks/>
            <a:stCxn id="50" idx="3"/>
            <a:endCxn id="52" idx="3"/>
          </p:cNvCxnSpPr>
          <p:nvPr/>
        </p:nvCxnSpPr>
        <p:spPr>
          <a:xfrm>
            <a:off x="6186000" y="3118610"/>
            <a:ext cx="86336" cy="163063"/>
          </a:xfrm>
          <a:prstGeom prst="bentConnector3">
            <a:avLst>
              <a:gd name="adj1" fmla="val 364779"/>
            </a:avLst>
          </a:prstGeom>
          <a:ln w="12700">
            <a:solidFill>
              <a:schemeClr val="tx1"/>
            </a:solidFill>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59" name="テキスト ボックス 58">
            <a:extLst>
              <a:ext uri="{FF2B5EF4-FFF2-40B4-BE49-F238E27FC236}">
                <a16:creationId xmlns:a16="http://schemas.microsoft.com/office/drawing/2014/main" id="{68028E77-5F9F-78D4-F875-FC8243A10A9A}"/>
              </a:ext>
            </a:extLst>
          </p:cNvPr>
          <p:cNvSpPr txBox="1"/>
          <p:nvPr/>
        </p:nvSpPr>
        <p:spPr>
          <a:xfrm>
            <a:off x="6519974" y="2956346"/>
            <a:ext cx="954107" cy="461665"/>
          </a:xfrm>
          <a:prstGeom prst="rect">
            <a:avLst/>
          </a:prstGeom>
          <a:noFill/>
        </p:spPr>
        <p:txBody>
          <a:bodyPr wrap="none" rtlCol="0">
            <a:spAutoFit/>
          </a:bodyPr>
          <a:lstStyle/>
          <a:p>
            <a:r>
              <a:rPr kumimoji="1" lang="ja-JP" altLang="en-US" sz="1200">
                <a:latin typeface="Meiryo" panose="020B0604030504040204" pitchFamily="34" charset="-128"/>
                <a:ea typeface="Meiryo" panose="020B0604030504040204" pitchFamily="34" charset="-128"/>
              </a:rPr>
              <a:t>自己送信</a:t>
            </a:r>
            <a:endParaRPr kumimoji="1" lang="en-US" altLang="ja-JP" sz="1200" dirty="0">
              <a:latin typeface="Meiryo" panose="020B0604030504040204" pitchFamily="34" charset="-128"/>
              <a:ea typeface="Meiryo" panose="020B0604030504040204" pitchFamily="34" charset="-128"/>
            </a:endParaRPr>
          </a:p>
          <a:p>
            <a:r>
              <a:rPr lang="ja-JP" altLang="en-US" sz="1200">
                <a:latin typeface="Meiryo" panose="020B0604030504040204" pitchFamily="34" charset="-128"/>
                <a:ea typeface="Meiryo" panose="020B0604030504040204" pitchFamily="34" charset="-128"/>
              </a:rPr>
              <a:t>メッセージ</a:t>
            </a:r>
            <a:endParaRPr kumimoji="1" lang="ja-JP" altLang="en-US" sz="1200">
              <a:latin typeface="Meiryo" panose="020B0604030504040204" pitchFamily="34" charset="-128"/>
              <a:ea typeface="Meiryo" panose="020B0604030504040204" pitchFamily="34" charset="-128"/>
            </a:endParaRPr>
          </a:p>
        </p:txBody>
      </p:sp>
      <p:sp>
        <p:nvSpPr>
          <p:cNvPr id="60" name="正方形/長方形 59">
            <a:extLst>
              <a:ext uri="{FF2B5EF4-FFF2-40B4-BE49-F238E27FC236}">
                <a16:creationId xmlns:a16="http://schemas.microsoft.com/office/drawing/2014/main" id="{F7B2603A-4FDC-E6F7-91AE-1FC701F2B9FE}"/>
              </a:ext>
            </a:extLst>
          </p:cNvPr>
          <p:cNvSpPr/>
          <p:nvPr/>
        </p:nvSpPr>
        <p:spPr>
          <a:xfrm>
            <a:off x="1031859" y="5803736"/>
            <a:ext cx="180000" cy="432000"/>
          </a:xfrm>
          <a:prstGeom prst="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1" name="直線コネクタ 60">
            <a:extLst>
              <a:ext uri="{FF2B5EF4-FFF2-40B4-BE49-F238E27FC236}">
                <a16:creationId xmlns:a16="http://schemas.microsoft.com/office/drawing/2014/main" id="{DF148F6C-25D6-F37D-5086-45D0B3D489DD}"/>
              </a:ext>
            </a:extLst>
          </p:cNvPr>
          <p:cNvCxnSpPr>
            <a:cxnSpLocks/>
          </p:cNvCxnSpPr>
          <p:nvPr/>
        </p:nvCxnSpPr>
        <p:spPr>
          <a:xfrm flipV="1">
            <a:off x="1209254" y="5803736"/>
            <a:ext cx="2988000" cy="0"/>
          </a:xfrm>
          <a:prstGeom prst="line">
            <a:avLst/>
          </a:prstGeom>
          <a:ln w="12700">
            <a:solidFill>
              <a:schemeClr val="tx1"/>
            </a:solidFill>
            <a:prstDash val="solid"/>
            <a:tailEnd type="arrow" w="lg" len="lg"/>
          </a:ln>
        </p:spPr>
        <p:style>
          <a:lnRef idx="1">
            <a:schemeClr val="accent1"/>
          </a:lnRef>
          <a:fillRef idx="0">
            <a:schemeClr val="accent1"/>
          </a:fillRef>
          <a:effectRef idx="0">
            <a:schemeClr val="accent1"/>
          </a:effectRef>
          <a:fontRef idx="minor">
            <a:schemeClr val="tx1"/>
          </a:fontRef>
        </p:style>
      </p:cxnSp>
      <p:sp>
        <p:nvSpPr>
          <p:cNvPr id="28" name="テキスト ボックス 27">
            <a:extLst>
              <a:ext uri="{FF2B5EF4-FFF2-40B4-BE49-F238E27FC236}">
                <a16:creationId xmlns:a16="http://schemas.microsoft.com/office/drawing/2014/main" id="{94EE75F8-E2CA-C067-8A8C-C25CAEFD5E95}"/>
              </a:ext>
            </a:extLst>
          </p:cNvPr>
          <p:cNvSpPr txBox="1"/>
          <p:nvPr/>
        </p:nvSpPr>
        <p:spPr>
          <a:xfrm>
            <a:off x="1569391" y="2554041"/>
            <a:ext cx="1446230" cy="538609"/>
          </a:xfrm>
          <a:prstGeom prst="rect">
            <a:avLst/>
          </a:prstGeom>
          <a:noFill/>
        </p:spPr>
        <p:txBody>
          <a:bodyPr wrap="none" rtlCol="0">
            <a:spAutoFit/>
          </a:bodyPr>
          <a:lstStyle/>
          <a:p>
            <a:pPr algn="ctr">
              <a:spcAft>
                <a:spcPts val="600"/>
              </a:spcAft>
            </a:pPr>
            <a:r>
              <a:rPr kumimoji="1" lang="en-US" altLang="ja-JP" sz="1200" dirty="0">
                <a:latin typeface="Meiryo" panose="020B0604030504040204" pitchFamily="34" charset="-128"/>
                <a:ea typeface="Meiryo" panose="020B0604030504040204" pitchFamily="34" charset="-128"/>
              </a:rPr>
              <a:t>&lt;&lt;create&gt;&gt;</a:t>
            </a:r>
          </a:p>
          <a:p>
            <a:pPr algn="ctr"/>
            <a:r>
              <a:rPr lang="en-US" altLang="ja-JP" sz="1200" dirty="0">
                <a:latin typeface="Meiryo" panose="020B0604030504040204" pitchFamily="34" charset="-128"/>
                <a:ea typeface="Meiryo" panose="020B0604030504040204" pitchFamily="34" charset="-128"/>
              </a:rPr>
              <a:t>Create</a:t>
            </a:r>
            <a:r>
              <a:rPr lang="ja-JP" altLang="en-US" sz="1200">
                <a:latin typeface="Meiryo" panose="020B0604030504040204" pitchFamily="34" charset="-128"/>
                <a:ea typeface="Meiryo" panose="020B0604030504040204" pitchFamily="34" charset="-128"/>
              </a:rPr>
              <a:t>メッセージ</a:t>
            </a:r>
            <a:endParaRPr kumimoji="1" lang="ja-JP" altLang="en-US" sz="1200">
              <a:latin typeface="Meiryo" panose="020B0604030504040204" pitchFamily="34" charset="-128"/>
              <a:ea typeface="Meiryo" panose="020B0604030504040204" pitchFamily="34" charset="-128"/>
            </a:endParaRPr>
          </a:p>
        </p:txBody>
      </p:sp>
      <p:sp>
        <p:nvSpPr>
          <p:cNvPr id="37" name="テキスト ボックス 36">
            <a:extLst>
              <a:ext uri="{FF2B5EF4-FFF2-40B4-BE49-F238E27FC236}">
                <a16:creationId xmlns:a16="http://schemas.microsoft.com/office/drawing/2014/main" id="{A75F4177-9DC0-748D-B131-2EA6E594BDFB}"/>
              </a:ext>
            </a:extLst>
          </p:cNvPr>
          <p:cNvSpPr txBox="1"/>
          <p:nvPr/>
        </p:nvSpPr>
        <p:spPr>
          <a:xfrm>
            <a:off x="1691280" y="3088802"/>
            <a:ext cx="1261884" cy="276999"/>
          </a:xfrm>
          <a:prstGeom prst="rect">
            <a:avLst/>
          </a:prstGeom>
          <a:noFill/>
        </p:spPr>
        <p:txBody>
          <a:bodyPr wrap="none" rtlCol="0">
            <a:spAutoFit/>
          </a:bodyPr>
          <a:lstStyle/>
          <a:p>
            <a:r>
              <a:rPr kumimoji="1" lang="ja-JP" altLang="en-US" sz="1200">
                <a:latin typeface="Meiryo" panose="020B0604030504040204" pitchFamily="34" charset="-128"/>
                <a:ea typeface="Meiryo" panose="020B0604030504040204" pitchFamily="34" charset="-128"/>
              </a:rPr>
              <a:t>同期メッセージ</a:t>
            </a:r>
          </a:p>
        </p:txBody>
      </p:sp>
      <p:sp>
        <p:nvSpPr>
          <p:cNvPr id="38" name="テキスト ボックス 37">
            <a:extLst>
              <a:ext uri="{FF2B5EF4-FFF2-40B4-BE49-F238E27FC236}">
                <a16:creationId xmlns:a16="http://schemas.microsoft.com/office/drawing/2014/main" id="{259540E1-14A2-9A4E-59D0-DB2DE243445B}"/>
              </a:ext>
            </a:extLst>
          </p:cNvPr>
          <p:cNvSpPr txBox="1"/>
          <p:nvPr/>
        </p:nvSpPr>
        <p:spPr>
          <a:xfrm>
            <a:off x="1639774" y="3429000"/>
            <a:ext cx="1363130" cy="276999"/>
          </a:xfrm>
          <a:prstGeom prst="rect">
            <a:avLst/>
          </a:prstGeom>
          <a:noFill/>
        </p:spPr>
        <p:txBody>
          <a:bodyPr wrap="none" rtlCol="0">
            <a:spAutoFit/>
          </a:bodyPr>
          <a:lstStyle/>
          <a:p>
            <a:pPr algn="ctr"/>
            <a:r>
              <a:rPr kumimoji="1" lang="en-US" altLang="ja-JP" sz="1200" dirty="0">
                <a:latin typeface="Meiryo" panose="020B0604030504040204" pitchFamily="34" charset="-128"/>
                <a:ea typeface="Meiryo" panose="020B0604030504040204" pitchFamily="34" charset="-128"/>
              </a:rPr>
              <a:t>Reply</a:t>
            </a:r>
            <a:r>
              <a:rPr kumimoji="1" lang="ja-JP" altLang="en-US" sz="1200">
                <a:latin typeface="Meiryo" panose="020B0604030504040204" pitchFamily="34" charset="-128"/>
                <a:ea typeface="Meiryo" panose="020B0604030504040204" pitchFamily="34" charset="-128"/>
              </a:rPr>
              <a:t>メッセージ</a:t>
            </a:r>
          </a:p>
        </p:txBody>
      </p:sp>
      <p:sp>
        <p:nvSpPr>
          <p:cNvPr id="41" name="テキスト ボックス 40">
            <a:extLst>
              <a:ext uri="{FF2B5EF4-FFF2-40B4-BE49-F238E27FC236}">
                <a16:creationId xmlns:a16="http://schemas.microsoft.com/office/drawing/2014/main" id="{4F4C4BAC-6FA3-1B4E-3501-8FA49AA8C454}"/>
              </a:ext>
            </a:extLst>
          </p:cNvPr>
          <p:cNvSpPr txBox="1"/>
          <p:nvPr/>
        </p:nvSpPr>
        <p:spPr>
          <a:xfrm>
            <a:off x="1611731" y="3783553"/>
            <a:ext cx="1415772" cy="276999"/>
          </a:xfrm>
          <a:prstGeom prst="rect">
            <a:avLst/>
          </a:prstGeom>
          <a:noFill/>
        </p:spPr>
        <p:txBody>
          <a:bodyPr wrap="none" rtlCol="0">
            <a:spAutoFit/>
          </a:bodyPr>
          <a:lstStyle/>
          <a:p>
            <a:pPr algn="ctr"/>
            <a:r>
              <a:rPr kumimoji="1" lang="ja-JP" altLang="en-US" sz="1200">
                <a:latin typeface="Meiryo" panose="020B0604030504040204" pitchFamily="34" charset="-128"/>
                <a:ea typeface="Meiryo" panose="020B0604030504040204" pitchFamily="34" charset="-128"/>
              </a:rPr>
              <a:t>非同期メッセージ</a:t>
            </a:r>
          </a:p>
        </p:txBody>
      </p:sp>
      <p:sp>
        <p:nvSpPr>
          <p:cNvPr id="62" name="テキスト ボックス 61">
            <a:extLst>
              <a:ext uri="{FF2B5EF4-FFF2-40B4-BE49-F238E27FC236}">
                <a16:creationId xmlns:a16="http://schemas.microsoft.com/office/drawing/2014/main" id="{C41C2610-77D8-9F6A-714D-9773699A4622}"/>
              </a:ext>
            </a:extLst>
          </p:cNvPr>
          <p:cNvSpPr txBox="1"/>
          <p:nvPr/>
        </p:nvSpPr>
        <p:spPr>
          <a:xfrm>
            <a:off x="1548288" y="5358767"/>
            <a:ext cx="1533368" cy="461665"/>
          </a:xfrm>
          <a:prstGeom prst="rect">
            <a:avLst/>
          </a:prstGeom>
          <a:noFill/>
        </p:spPr>
        <p:txBody>
          <a:bodyPr wrap="none" rtlCol="0">
            <a:spAutoFit/>
          </a:bodyPr>
          <a:lstStyle/>
          <a:p>
            <a:pPr algn="ctr"/>
            <a:r>
              <a:rPr kumimoji="1" lang="en-US" altLang="ja-JP" sz="1200" dirty="0">
                <a:latin typeface="Meiryo" panose="020B0604030504040204" pitchFamily="34" charset="-128"/>
                <a:ea typeface="Meiryo" panose="020B0604030504040204" pitchFamily="34" charset="-128"/>
              </a:rPr>
              <a:t>&lt;&lt;destroy&gt;&gt;</a:t>
            </a:r>
          </a:p>
          <a:p>
            <a:pPr algn="ctr"/>
            <a:r>
              <a:rPr lang="en-US" altLang="ja-JP" sz="1200" dirty="0">
                <a:latin typeface="Meiryo" panose="020B0604030504040204" pitchFamily="34" charset="-128"/>
                <a:ea typeface="Meiryo" panose="020B0604030504040204" pitchFamily="34" charset="-128"/>
              </a:rPr>
              <a:t>Destroy</a:t>
            </a:r>
            <a:r>
              <a:rPr lang="ja-JP" altLang="en-US" sz="1200">
                <a:latin typeface="Meiryo" panose="020B0604030504040204" pitchFamily="34" charset="-128"/>
                <a:ea typeface="Meiryo" panose="020B0604030504040204" pitchFamily="34" charset="-128"/>
              </a:rPr>
              <a:t>メッセージ</a:t>
            </a:r>
            <a:endParaRPr kumimoji="1" lang="ja-JP" altLang="en-US" sz="1200">
              <a:latin typeface="Meiryo" panose="020B0604030504040204" pitchFamily="34" charset="-128"/>
              <a:ea typeface="Meiryo" panose="020B0604030504040204" pitchFamily="34" charset="-128"/>
            </a:endParaRPr>
          </a:p>
        </p:txBody>
      </p:sp>
      <p:sp>
        <p:nvSpPr>
          <p:cNvPr id="63" name="正方形/長方形 62">
            <a:extLst>
              <a:ext uri="{FF2B5EF4-FFF2-40B4-BE49-F238E27FC236}">
                <a16:creationId xmlns:a16="http://schemas.microsoft.com/office/drawing/2014/main" id="{962EB883-FDB4-1EB6-433B-82D8E98BED52}"/>
              </a:ext>
            </a:extLst>
          </p:cNvPr>
          <p:cNvSpPr/>
          <p:nvPr/>
        </p:nvSpPr>
        <p:spPr>
          <a:xfrm>
            <a:off x="4204232" y="5807320"/>
            <a:ext cx="180000" cy="360000"/>
          </a:xfrm>
          <a:prstGeom prst="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5" name="テキスト ボックス 64">
            <a:extLst>
              <a:ext uri="{FF2B5EF4-FFF2-40B4-BE49-F238E27FC236}">
                <a16:creationId xmlns:a16="http://schemas.microsoft.com/office/drawing/2014/main" id="{2F039218-E114-E044-BDB6-18B8EC55034F}"/>
              </a:ext>
            </a:extLst>
          </p:cNvPr>
          <p:cNvSpPr txBox="1"/>
          <p:nvPr/>
        </p:nvSpPr>
        <p:spPr>
          <a:xfrm>
            <a:off x="4435357" y="6036967"/>
            <a:ext cx="492443" cy="276999"/>
          </a:xfrm>
          <a:prstGeom prst="rect">
            <a:avLst/>
          </a:prstGeom>
          <a:noFill/>
        </p:spPr>
        <p:txBody>
          <a:bodyPr wrap="none" rtlCol="0">
            <a:spAutoFit/>
          </a:bodyPr>
          <a:lstStyle/>
          <a:p>
            <a:pPr algn="ctr"/>
            <a:r>
              <a:rPr kumimoji="1" lang="ja-JP" altLang="en-US" sz="1200">
                <a:latin typeface="Meiryo" panose="020B0604030504040204" pitchFamily="34" charset="-128"/>
                <a:ea typeface="Meiryo" panose="020B0604030504040204" pitchFamily="34" charset="-128"/>
              </a:rPr>
              <a:t>停止</a:t>
            </a:r>
          </a:p>
        </p:txBody>
      </p:sp>
      <p:sp>
        <p:nvSpPr>
          <p:cNvPr id="66" name="テキスト ボックス 65">
            <a:extLst>
              <a:ext uri="{FF2B5EF4-FFF2-40B4-BE49-F238E27FC236}">
                <a16:creationId xmlns:a16="http://schemas.microsoft.com/office/drawing/2014/main" id="{525DA284-F707-223A-D8D1-8CD6BE0953D2}"/>
              </a:ext>
            </a:extLst>
          </p:cNvPr>
          <p:cNvSpPr txBox="1"/>
          <p:nvPr/>
        </p:nvSpPr>
        <p:spPr>
          <a:xfrm>
            <a:off x="69105" y="4913838"/>
            <a:ext cx="1107997" cy="276999"/>
          </a:xfrm>
          <a:prstGeom prst="rect">
            <a:avLst/>
          </a:prstGeom>
          <a:noFill/>
        </p:spPr>
        <p:txBody>
          <a:bodyPr wrap="none" rtlCol="0">
            <a:spAutoFit/>
          </a:bodyPr>
          <a:lstStyle/>
          <a:p>
            <a:pPr algn="ctr"/>
            <a:r>
              <a:rPr kumimoji="1" lang="ja-JP" altLang="en-US" sz="1200">
                <a:latin typeface="Meiryo" panose="020B0604030504040204" pitchFamily="34" charset="-128"/>
                <a:ea typeface="Meiryo" panose="020B0604030504040204" pitchFamily="34" charset="-128"/>
              </a:rPr>
              <a:t>ライフライン</a:t>
            </a:r>
          </a:p>
        </p:txBody>
      </p:sp>
      <p:grpSp>
        <p:nvGrpSpPr>
          <p:cNvPr id="71" name="グループ化 70">
            <a:extLst>
              <a:ext uri="{FF2B5EF4-FFF2-40B4-BE49-F238E27FC236}">
                <a16:creationId xmlns:a16="http://schemas.microsoft.com/office/drawing/2014/main" id="{142CB00E-3A2B-4A78-DA9F-E06FA003391F}"/>
              </a:ext>
            </a:extLst>
          </p:cNvPr>
          <p:cNvGrpSpPr/>
          <p:nvPr/>
        </p:nvGrpSpPr>
        <p:grpSpPr>
          <a:xfrm>
            <a:off x="4197254" y="4706827"/>
            <a:ext cx="2185214" cy="772473"/>
            <a:chOff x="6004231" y="4629370"/>
            <a:chExt cx="2185214" cy="772473"/>
          </a:xfrm>
        </p:grpSpPr>
        <p:sp>
          <p:nvSpPr>
            <p:cNvPr id="67" name="正方形/長方形 66">
              <a:extLst>
                <a:ext uri="{FF2B5EF4-FFF2-40B4-BE49-F238E27FC236}">
                  <a16:creationId xmlns:a16="http://schemas.microsoft.com/office/drawing/2014/main" id="{E9A70202-F77A-BCF9-0C18-C418EB328760}"/>
                </a:ext>
              </a:extLst>
            </p:cNvPr>
            <p:cNvSpPr/>
            <p:nvPr/>
          </p:nvSpPr>
          <p:spPr>
            <a:xfrm>
              <a:off x="6004232" y="4629370"/>
              <a:ext cx="2071416" cy="772473"/>
            </a:xfrm>
            <a:prstGeom prst="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8" name="1 つの角を切り取った四角形 67">
              <a:extLst>
                <a:ext uri="{FF2B5EF4-FFF2-40B4-BE49-F238E27FC236}">
                  <a16:creationId xmlns:a16="http://schemas.microsoft.com/office/drawing/2014/main" id="{4F833AF6-6B66-8087-2F8C-CDA3EA5D08E3}"/>
                </a:ext>
              </a:extLst>
            </p:cNvPr>
            <p:cNvSpPr/>
            <p:nvPr/>
          </p:nvSpPr>
          <p:spPr>
            <a:xfrm rot="5400000">
              <a:off x="6238231" y="4397152"/>
              <a:ext cx="252000" cy="720000"/>
            </a:xfrm>
            <a:prstGeom prst="snip1Rect">
              <a:avLst>
                <a:gd name="adj" fmla="val 38809"/>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9" name="テキスト ボックス 68">
              <a:extLst>
                <a:ext uri="{FF2B5EF4-FFF2-40B4-BE49-F238E27FC236}">
                  <a16:creationId xmlns:a16="http://schemas.microsoft.com/office/drawing/2014/main" id="{9F32A4B7-9B18-E575-2819-012AAE3516CC}"/>
                </a:ext>
              </a:extLst>
            </p:cNvPr>
            <p:cNvSpPr txBox="1"/>
            <p:nvPr/>
          </p:nvSpPr>
          <p:spPr>
            <a:xfrm>
              <a:off x="6170107" y="4631135"/>
              <a:ext cx="388248" cy="276999"/>
            </a:xfrm>
            <a:prstGeom prst="rect">
              <a:avLst/>
            </a:prstGeom>
            <a:noFill/>
          </p:spPr>
          <p:txBody>
            <a:bodyPr wrap="none" rtlCol="0">
              <a:spAutoFit/>
            </a:bodyPr>
            <a:lstStyle/>
            <a:p>
              <a:pPr algn="ctr"/>
              <a:r>
                <a:rPr kumimoji="1" lang="en-US" altLang="ja-JP" sz="1200" dirty="0">
                  <a:latin typeface="Meiryo" panose="020B0604030504040204" pitchFamily="34" charset="-128"/>
                  <a:ea typeface="Meiryo" panose="020B0604030504040204" pitchFamily="34" charset="-128"/>
                </a:rPr>
                <a:t>ref</a:t>
              </a:r>
              <a:endParaRPr kumimoji="1" lang="ja-JP" altLang="en-US" sz="1200">
                <a:latin typeface="Meiryo" panose="020B0604030504040204" pitchFamily="34" charset="-128"/>
                <a:ea typeface="Meiryo" panose="020B0604030504040204" pitchFamily="34" charset="-128"/>
              </a:endParaRPr>
            </a:p>
          </p:txBody>
        </p:sp>
        <p:sp>
          <p:nvSpPr>
            <p:cNvPr id="70" name="テキスト ボックス 69">
              <a:extLst>
                <a:ext uri="{FF2B5EF4-FFF2-40B4-BE49-F238E27FC236}">
                  <a16:creationId xmlns:a16="http://schemas.microsoft.com/office/drawing/2014/main" id="{EA8832C7-EF0F-C9DD-128B-273DA997A4F4}"/>
                </a:ext>
              </a:extLst>
            </p:cNvPr>
            <p:cNvSpPr txBox="1"/>
            <p:nvPr/>
          </p:nvSpPr>
          <p:spPr>
            <a:xfrm>
              <a:off x="6004231" y="4920476"/>
              <a:ext cx="2185214" cy="461665"/>
            </a:xfrm>
            <a:prstGeom prst="rect">
              <a:avLst/>
            </a:prstGeom>
            <a:noFill/>
          </p:spPr>
          <p:txBody>
            <a:bodyPr wrap="none" rtlCol="0">
              <a:spAutoFit/>
            </a:bodyPr>
            <a:lstStyle/>
            <a:p>
              <a:r>
                <a:rPr kumimoji="1" lang="ja-JP" altLang="en-US" sz="1200">
                  <a:latin typeface="Meiryo" panose="020B0604030504040204" pitchFamily="34" charset="-128"/>
                  <a:ea typeface="Meiryo" panose="020B0604030504040204" pitchFamily="34" charset="-128"/>
                </a:rPr>
                <a:t>相互作用の</a:t>
              </a:r>
              <a:r>
                <a:rPr lang="ja-JP" altLang="en-US" sz="1200">
                  <a:latin typeface="Meiryo" panose="020B0604030504040204" pitchFamily="34" charset="-128"/>
                  <a:ea typeface="Meiryo" panose="020B0604030504040204" pitchFamily="34" charset="-128"/>
                </a:rPr>
                <a:t>利用</a:t>
              </a:r>
              <a:endParaRPr lang="en-US" altLang="ja-JP" sz="1200" dirty="0">
                <a:latin typeface="Meiryo" panose="020B0604030504040204" pitchFamily="34" charset="-128"/>
                <a:ea typeface="Meiryo" panose="020B0604030504040204" pitchFamily="34" charset="-128"/>
              </a:endParaRPr>
            </a:p>
            <a:p>
              <a:r>
                <a:rPr lang="ja-JP" altLang="en-US" sz="1200">
                  <a:latin typeface="Meiryo" panose="020B0604030504040204" pitchFamily="34" charset="-128"/>
                  <a:ea typeface="Meiryo" panose="020B0604030504040204" pitchFamily="34" charset="-128"/>
                </a:rPr>
                <a:t>（別のシーケンス図を参照）</a:t>
              </a:r>
              <a:endParaRPr kumimoji="1" lang="ja-JP" altLang="en-US" sz="1200">
                <a:latin typeface="Meiryo" panose="020B0604030504040204" pitchFamily="34" charset="-128"/>
                <a:ea typeface="Meiryo" panose="020B0604030504040204" pitchFamily="34" charset="-128"/>
              </a:endParaRPr>
            </a:p>
          </p:txBody>
        </p:sp>
      </p:grpSp>
      <p:sp>
        <p:nvSpPr>
          <p:cNvPr id="74" name="正方形/長方形 73">
            <a:extLst>
              <a:ext uri="{FF2B5EF4-FFF2-40B4-BE49-F238E27FC236}">
                <a16:creationId xmlns:a16="http://schemas.microsoft.com/office/drawing/2014/main" id="{99EFA980-32E0-DB14-BBD7-FF456785F421}"/>
              </a:ext>
            </a:extLst>
          </p:cNvPr>
          <p:cNvSpPr/>
          <p:nvPr/>
        </p:nvSpPr>
        <p:spPr>
          <a:xfrm>
            <a:off x="9678676" y="1530952"/>
            <a:ext cx="2198120" cy="683363"/>
          </a:xfrm>
          <a:prstGeom prst="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ysClr val="windowText" lastClr="000000"/>
                </a:solidFill>
                <a:latin typeface="Meiryo" panose="020B0604030504040204" pitchFamily="34" charset="-128"/>
                <a:ea typeface="Meiryo" panose="020B0604030504040204" pitchFamily="34" charset="-128"/>
              </a:rPr>
              <a:t>&lt;&lt;stereotype&gt;&gt;</a:t>
            </a:r>
          </a:p>
          <a:p>
            <a:pPr algn="ctr"/>
            <a:r>
              <a:rPr kumimoji="1" lang="ja-JP" altLang="en-US" sz="1400">
                <a:solidFill>
                  <a:sysClr val="windowText" lastClr="000000"/>
                </a:solidFill>
                <a:latin typeface="Meiryo" panose="020B0604030504040204" pitchFamily="34" charset="-128"/>
                <a:ea typeface="Meiryo" panose="020B0604030504040204" pitchFamily="34" charset="-128"/>
              </a:rPr>
              <a:t>：クラス</a:t>
            </a:r>
            <a:r>
              <a:rPr kumimoji="1" lang="en-US" altLang="ja-JP" sz="1400" dirty="0">
                <a:solidFill>
                  <a:sysClr val="windowText" lastClr="000000"/>
                </a:solidFill>
                <a:latin typeface="Meiryo" panose="020B0604030504040204" pitchFamily="34" charset="-128"/>
                <a:ea typeface="Meiryo" panose="020B0604030504040204" pitchFamily="34" charset="-128"/>
              </a:rPr>
              <a:t>B</a:t>
            </a:r>
            <a:endParaRPr kumimoji="1" lang="ja-JP" altLang="en-US" sz="1400">
              <a:solidFill>
                <a:sysClr val="windowText" lastClr="000000"/>
              </a:solidFill>
              <a:latin typeface="Meiryo" panose="020B0604030504040204" pitchFamily="34" charset="-128"/>
              <a:ea typeface="Meiryo" panose="020B0604030504040204" pitchFamily="34" charset="-128"/>
            </a:endParaRPr>
          </a:p>
        </p:txBody>
      </p:sp>
      <p:sp>
        <p:nvSpPr>
          <p:cNvPr id="75" name="正方形/長方形 74">
            <a:extLst>
              <a:ext uri="{FF2B5EF4-FFF2-40B4-BE49-F238E27FC236}">
                <a16:creationId xmlns:a16="http://schemas.microsoft.com/office/drawing/2014/main" id="{9ED97420-E71C-1D4C-FE6B-778ACF694D47}"/>
              </a:ext>
            </a:extLst>
          </p:cNvPr>
          <p:cNvSpPr/>
          <p:nvPr/>
        </p:nvSpPr>
        <p:spPr>
          <a:xfrm>
            <a:off x="7897416" y="2645904"/>
            <a:ext cx="2198120" cy="360000"/>
          </a:xfrm>
          <a:prstGeom prst="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a:solidFill>
                  <a:sysClr val="windowText" lastClr="000000"/>
                </a:solidFill>
                <a:latin typeface="Meiryo" panose="020B0604030504040204" pitchFamily="34" charset="-128"/>
                <a:ea typeface="Meiryo" panose="020B0604030504040204" pitchFamily="34" charset="-128"/>
              </a:rPr>
              <a:t>オブジェクト</a:t>
            </a:r>
            <a:r>
              <a:rPr lang="en-US" altLang="ja-JP" sz="1400" dirty="0">
                <a:solidFill>
                  <a:sysClr val="windowText" lastClr="000000"/>
                </a:solidFill>
                <a:latin typeface="Meiryo" panose="020B0604030504040204" pitchFamily="34" charset="-128"/>
                <a:ea typeface="Meiryo" panose="020B0604030504040204" pitchFamily="34" charset="-128"/>
              </a:rPr>
              <a:t>A: </a:t>
            </a:r>
            <a:r>
              <a:rPr lang="ja-JP" altLang="en-US" sz="1400">
                <a:solidFill>
                  <a:sysClr val="windowText" lastClr="000000"/>
                </a:solidFill>
                <a:latin typeface="Meiryo" panose="020B0604030504040204" pitchFamily="34" charset="-128"/>
                <a:ea typeface="Meiryo" panose="020B0604030504040204" pitchFamily="34" charset="-128"/>
              </a:rPr>
              <a:t>クラス</a:t>
            </a:r>
            <a:r>
              <a:rPr lang="en-US" altLang="ja-JP" sz="1400" dirty="0">
                <a:solidFill>
                  <a:sysClr val="windowText" lastClr="000000"/>
                </a:solidFill>
                <a:latin typeface="Meiryo" panose="020B0604030504040204" pitchFamily="34" charset="-128"/>
                <a:ea typeface="Meiryo" panose="020B0604030504040204" pitchFamily="34" charset="-128"/>
              </a:rPr>
              <a:t>A</a:t>
            </a:r>
            <a:endParaRPr kumimoji="1" lang="ja-JP" altLang="en-US" sz="1400">
              <a:solidFill>
                <a:sysClr val="windowText" lastClr="000000"/>
              </a:solidFill>
              <a:latin typeface="Meiryo" panose="020B0604030504040204" pitchFamily="34" charset="-128"/>
              <a:ea typeface="Meiryo" panose="020B0604030504040204" pitchFamily="34" charset="-128"/>
            </a:endParaRPr>
          </a:p>
        </p:txBody>
      </p:sp>
      <p:cxnSp>
        <p:nvCxnSpPr>
          <p:cNvPr id="76" name="直線コネクタ 75">
            <a:extLst>
              <a:ext uri="{FF2B5EF4-FFF2-40B4-BE49-F238E27FC236}">
                <a16:creationId xmlns:a16="http://schemas.microsoft.com/office/drawing/2014/main" id="{950C5B92-690B-2266-98A4-A8ECEA910FD1}"/>
              </a:ext>
            </a:extLst>
          </p:cNvPr>
          <p:cNvCxnSpPr>
            <a:cxnSpLocks/>
          </p:cNvCxnSpPr>
          <p:nvPr/>
        </p:nvCxnSpPr>
        <p:spPr>
          <a:xfrm>
            <a:off x="8991515" y="2994315"/>
            <a:ext cx="0" cy="3319651"/>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7" name="直線コネクタ 76">
            <a:extLst>
              <a:ext uri="{FF2B5EF4-FFF2-40B4-BE49-F238E27FC236}">
                <a16:creationId xmlns:a16="http://schemas.microsoft.com/office/drawing/2014/main" id="{5C19AF0D-8F84-CFFF-54F4-D02AE6E77654}"/>
              </a:ext>
            </a:extLst>
          </p:cNvPr>
          <p:cNvCxnSpPr>
            <a:cxnSpLocks/>
            <a:stCxn id="74" idx="2"/>
          </p:cNvCxnSpPr>
          <p:nvPr/>
        </p:nvCxnSpPr>
        <p:spPr>
          <a:xfrm>
            <a:off x="10777736" y="2214315"/>
            <a:ext cx="0" cy="4158888"/>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6" name="スライド番号プレースホルダー 5">
            <a:extLst>
              <a:ext uri="{FF2B5EF4-FFF2-40B4-BE49-F238E27FC236}">
                <a16:creationId xmlns:a16="http://schemas.microsoft.com/office/drawing/2014/main" id="{B2812F3C-8069-C412-44D4-C3095F156322}"/>
              </a:ext>
            </a:extLst>
          </p:cNvPr>
          <p:cNvSpPr>
            <a:spLocks noGrp="1"/>
          </p:cNvSpPr>
          <p:nvPr>
            <p:ph type="sldNum" sz="quarter" idx="12"/>
          </p:nvPr>
        </p:nvSpPr>
        <p:spPr/>
        <p:txBody>
          <a:bodyPr/>
          <a:lstStyle/>
          <a:p>
            <a:fld id="{D2D8002D-B5B0-4BAC-B1F6-782DDCCE6D9C}" type="slidenum">
              <a:rPr lang="ja-JP" altLang="en-US" smtClean="0"/>
              <a:pPr/>
              <a:t>12</a:t>
            </a:fld>
            <a:endParaRPr lang="ja-JP" altLang="en-US" sz="1800"/>
          </a:p>
        </p:txBody>
      </p:sp>
      <p:grpSp>
        <p:nvGrpSpPr>
          <p:cNvPr id="117" name="グループ化 116">
            <a:extLst>
              <a:ext uri="{FF2B5EF4-FFF2-40B4-BE49-F238E27FC236}">
                <a16:creationId xmlns:a16="http://schemas.microsoft.com/office/drawing/2014/main" id="{26414EB2-C701-E9D4-D34B-8CCEFB4B61D5}"/>
              </a:ext>
            </a:extLst>
          </p:cNvPr>
          <p:cNvGrpSpPr/>
          <p:nvPr/>
        </p:nvGrpSpPr>
        <p:grpSpPr>
          <a:xfrm>
            <a:off x="8803942" y="5384249"/>
            <a:ext cx="2095209" cy="781055"/>
            <a:chOff x="8803942" y="5384249"/>
            <a:chExt cx="2095209" cy="781055"/>
          </a:xfrm>
        </p:grpSpPr>
        <p:grpSp>
          <p:nvGrpSpPr>
            <p:cNvPr id="86" name="グループ化 85">
              <a:extLst>
                <a:ext uri="{FF2B5EF4-FFF2-40B4-BE49-F238E27FC236}">
                  <a16:creationId xmlns:a16="http://schemas.microsoft.com/office/drawing/2014/main" id="{E981DCA4-4469-DC8D-CC16-55BD9DE68EA6}"/>
                </a:ext>
              </a:extLst>
            </p:cNvPr>
            <p:cNvGrpSpPr/>
            <p:nvPr/>
          </p:nvGrpSpPr>
          <p:grpSpPr>
            <a:xfrm>
              <a:off x="8803942" y="5384249"/>
              <a:ext cx="2095209" cy="781055"/>
              <a:chOff x="5980439" y="4620788"/>
              <a:chExt cx="2095209" cy="781055"/>
            </a:xfrm>
            <a:solidFill>
              <a:schemeClr val="bg1"/>
            </a:solidFill>
          </p:grpSpPr>
          <p:sp>
            <p:nvSpPr>
              <p:cNvPr id="87" name="正方形/長方形 86">
                <a:extLst>
                  <a:ext uri="{FF2B5EF4-FFF2-40B4-BE49-F238E27FC236}">
                    <a16:creationId xmlns:a16="http://schemas.microsoft.com/office/drawing/2014/main" id="{04C6470E-9206-8770-D5D6-6A44E8C56AF4}"/>
                  </a:ext>
                </a:extLst>
              </p:cNvPr>
              <p:cNvSpPr/>
              <p:nvPr/>
            </p:nvSpPr>
            <p:spPr>
              <a:xfrm>
                <a:off x="6004232" y="4629370"/>
                <a:ext cx="2071416" cy="772473"/>
              </a:xfrm>
              <a:prstGeom prst="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8" name="1 つの角を切り取った四角形 87">
                <a:extLst>
                  <a:ext uri="{FF2B5EF4-FFF2-40B4-BE49-F238E27FC236}">
                    <a16:creationId xmlns:a16="http://schemas.microsoft.com/office/drawing/2014/main" id="{00394496-AFD2-4E05-0ADD-717647A5CFD3}"/>
                  </a:ext>
                </a:extLst>
              </p:cNvPr>
              <p:cNvSpPr/>
              <p:nvPr/>
            </p:nvSpPr>
            <p:spPr>
              <a:xfrm rot="5400000">
                <a:off x="6594258" y="4041125"/>
                <a:ext cx="252000" cy="1432054"/>
              </a:xfrm>
              <a:prstGeom prst="snip1Rect">
                <a:avLst>
                  <a:gd name="adj" fmla="val 38809"/>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9" name="テキスト ボックス 88">
                <a:extLst>
                  <a:ext uri="{FF2B5EF4-FFF2-40B4-BE49-F238E27FC236}">
                    <a16:creationId xmlns:a16="http://schemas.microsoft.com/office/drawing/2014/main" id="{FC912D3E-4E54-4B20-FC24-A9915394B0EE}"/>
                  </a:ext>
                </a:extLst>
              </p:cNvPr>
              <p:cNvSpPr txBox="1"/>
              <p:nvPr/>
            </p:nvSpPr>
            <p:spPr>
              <a:xfrm>
                <a:off x="5980439" y="4620788"/>
                <a:ext cx="1455843" cy="276999"/>
              </a:xfrm>
              <a:prstGeom prst="rect">
                <a:avLst/>
              </a:prstGeom>
              <a:noFill/>
            </p:spPr>
            <p:txBody>
              <a:bodyPr wrap="square" rtlCol="0">
                <a:spAutoFit/>
              </a:bodyPr>
              <a:lstStyle/>
              <a:p>
                <a:r>
                  <a:rPr kumimoji="1" lang="en-US" altLang="ja-JP" sz="1200" dirty="0">
                    <a:latin typeface="Meiryo" panose="020B0604030504040204" pitchFamily="34" charset="-128"/>
                    <a:ea typeface="Meiryo" panose="020B0604030504040204" pitchFamily="34" charset="-128"/>
                  </a:rPr>
                  <a:t>loop</a:t>
                </a:r>
                <a:r>
                  <a:rPr lang="en-US" altLang="ja-JP" sz="1200" dirty="0">
                    <a:latin typeface="Meiryo" panose="020B0604030504040204" pitchFamily="34" charset="-128"/>
                    <a:ea typeface="Meiryo" panose="020B0604030504040204" pitchFamily="34" charset="-128"/>
                  </a:rPr>
                  <a:t> [</a:t>
                </a:r>
                <a:r>
                  <a:rPr lang="ja-JP" altLang="en-US" sz="1200">
                    <a:latin typeface="Meiryo" panose="020B0604030504040204" pitchFamily="34" charset="-128"/>
                    <a:ea typeface="Meiryo" panose="020B0604030504040204" pitchFamily="34" charset="-128"/>
                  </a:rPr>
                  <a:t>ガード条件</a:t>
                </a:r>
                <a:r>
                  <a:rPr lang="en-US" altLang="ja-JP" sz="1200" dirty="0">
                    <a:latin typeface="Meiryo" panose="020B0604030504040204" pitchFamily="34" charset="-128"/>
                    <a:ea typeface="Meiryo" panose="020B0604030504040204" pitchFamily="34" charset="-128"/>
                  </a:rPr>
                  <a:t>]</a:t>
                </a:r>
                <a:endParaRPr kumimoji="1" lang="ja-JP" altLang="en-US" sz="1200">
                  <a:latin typeface="Meiryo" panose="020B0604030504040204" pitchFamily="34" charset="-128"/>
                  <a:ea typeface="Meiryo" panose="020B0604030504040204" pitchFamily="34" charset="-128"/>
                </a:endParaRPr>
              </a:p>
            </p:txBody>
          </p:sp>
        </p:grpSp>
        <p:cxnSp>
          <p:nvCxnSpPr>
            <p:cNvPr id="90" name="直線コネクタ 89">
              <a:extLst>
                <a:ext uri="{FF2B5EF4-FFF2-40B4-BE49-F238E27FC236}">
                  <a16:creationId xmlns:a16="http://schemas.microsoft.com/office/drawing/2014/main" id="{85FBCBB2-FF19-16AC-7E2C-9EFF97A3EC4D}"/>
                </a:ext>
              </a:extLst>
            </p:cNvPr>
            <p:cNvCxnSpPr>
              <a:cxnSpLocks/>
              <a:stCxn id="91" idx="0"/>
            </p:cNvCxnSpPr>
            <p:nvPr/>
          </p:nvCxnSpPr>
          <p:spPr>
            <a:xfrm>
              <a:off x="9000405" y="5731522"/>
              <a:ext cx="1687331" cy="0"/>
            </a:xfrm>
            <a:prstGeom prst="line">
              <a:avLst/>
            </a:prstGeom>
            <a:ln w="12700">
              <a:solidFill>
                <a:schemeClr val="tx1"/>
              </a:solidFill>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91" name="正方形/長方形 90">
              <a:extLst>
                <a:ext uri="{FF2B5EF4-FFF2-40B4-BE49-F238E27FC236}">
                  <a16:creationId xmlns:a16="http://schemas.microsoft.com/office/drawing/2014/main" id="{8476C93C-DAA4-6765-8F59-3490E3EEF292}"/>
                </a:ext>
              </a:extLst>
            </p:cNvPr>
            <p:cNvSpPr/>
            <p:nvPr/>
          </p:nvSpPr>
          <p:spPr>
            <a:xfrm>
              <a:off x="8910405" y="5731522"/>
              <a:ext cx="180000" cy="360000"/>
            </a:xfrm>
            <a:prstGeom prst="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2" name="テキスト ボックス 91">
              <a:extLst>
                <a:ext uri="{FF2B5EF4-FFF2-40B4-BE49-F238E27FC236}">
                  <a16:creationId xmlns:a16="http://schemas.microsoft.com/office/drawing/2014/main" id="{09312E92-CA1F-C147-C333-6707D5C37766}"/>
                </a:ext>
              </a:extLst>
            </p:cNvPr>
            <p:cNvSpPr txBox="1"/>
            <p:nvPr/>
          </p:nvSpPr>
          <p:spPr>
            <a:xfrm>
              <a:off x="9403907" y="5731522"/>
              <a:ext cx="954107" cy="276999"/>
            </a:xfrm>
            <a:prstGeom prst="rect">
              <a:avLst/>
            </a:prstGeom>
            <a:noFill/>
          </p:spPr>
          <p:txBody>
            <a:bodyPr wrap="none" rtlCol="0">
              <a:spAutoFit/>
            </a:bodyPr>
            <a:lstStyle/>
            <a:p>
              <a:pPr algn="ctr"/>
              <a:r>
                <a:rPr kumimoji="1" lang="ja-JP" altLang="en-US" sz="1200">
                  <a:latin typeface="Meiryo" panose="020B0604030504040204" pitchFamily="34" charset="-128"/>
                  <a:ea typeface="Meiryo" panose="020B0604030504040204" pitchFamily="34" charset="-128"/>
                </a:rPr>
                <a:t>メッセージ</a:t>
              </a:r>
            </a:p>
          </p:txBody>
        </p:sp>
        <p:sp>
          <p:nvSpPr>
            <p:cNvPr id="93" name="正方形/長方形 92">
              <a:extLst>
                <a:ext uri="{FF2B5EF4-FFF2-40B4-BE49-F238E27FC236}">
                  <a16:creationId xmlns:a16="http://schemas.microsoft.com/office/drawing/2014/main" id="{21765815-DC40-1A1F-010C-6EDDEA1A61D7}"/>
                </a:ext>
              </a:extLst>
            </p:cNvPr>
            <p:cNvSpPr/>
            <p:nvPr/>
          </p:nvSpPr>
          <p:spPr>
            <a:xfrm>
              <a:off x="10687736" y="5731522"/>
              <a:ext cx="180000" cy="288000"/>
            </a:xfrm>
            <a:prstGeom prst="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09" name="直線コネクタ 108">
              <a:extLst>
                <a:ext uri="{FF2B5EF4-FFF2-40B4-BE49-F238E27FC236}">
                  <a16:creationId xmlns:a16="http://schemas.microsoft.com/office/drawing/2014/main" id="{88FF8712-716B-5A3A-F682-066AC389E8A8}"/>
                </a:ext>
              </a:extLst>
            </p:cNvPr>
            <p:cNvCxnSpPr>
              <a:cxnSpLocks/>
            </p:cNvCxnSpPr>
            <p:nvPr/>
          </p:nvCxnSpPr>
          <p:spPr>
            <a:xfrm>
              <a:off x="10777736" y="5392831"/>
              <a:ext cx="0" cy="772473"/>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13" name="直線コネクタ 112">
              <a:extLst>
                <a:ext uri="{FF2B5EF4-FFF2-40B4-BE49-F238E27FC236}">
                  <a16:creationId xmlns:a16="http://schemas.microsoft.com/office/drawing/2014/main" id="{DC17CFED-0CBA-A5A0-9966-FC73C24B041B}"/>
                </a:ext>
              </a:extLst>
            </p:cNvPr>
            <p:cNvCxnSpPr>
              <a:cxnSpLocks/>
            </p:cNvCxnSpPr>
            <p:nvPr/>
          </p:nvCxnSpPr>
          <p:spPr>
            <a:xfrm>
              <a:off x="8991515" y="5661248"/>
              <a:ext cx="0" cy="504056"/>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122" name="グループ化 121">
            <a:extLst>
              <a:ext uri="{FF2B5EF4-FFF2-40B4-BE49-F238E27FC236}">
                <a16:creationId xmlns:a16="http://schemas.microsoft.com/office/drawing/2014/main" id="{FCEA9132-42AB-E831-9406-F1B5DBC6BB9E}"/>
              </a:ext>
            </a:extLst>
          </p:cNvPr>
          <p:cNvGrpSpPr/>
          <p:nvPr/>
        </p:nvGrpSpPr>
        <p:grpSpPr>
          <a:xfrm>
            <a:off x="8843394" y="3155270"/>
            <a:ext cx="2071417" cy="2142471"/>
            <a:chOff x="8843394" y="3155270"/>
            <a:chExt cx="2071417" cy="2142471"/>
          </a:xfrm>
          <a:solidFill>
            <a:srgbClr val="FFFFFF"/>
          </a:solidFill>
        </p:grpSpPr>
        <p:grpSp>
          <p:nvGrpSpPr>
            <p:cNvPr id="81" name="グループ化 80">
              <a:extLst>
                <a:ext uri="{FF2B5EF4-FFF2-40B4-BE49-F238E27FC236}">
                  <a16:creationId xmlns:a16="http://schemas.microsoft.com/office/drawing/2014/main" id="{20EA0920-9918-CBD9-BD9C-D7BC2DD2665D}"/>
                </a:ext>
              </a:extLst>
            </p:cNvPr>
            <p:cNvGrpSpPr/>
            <p:nvPr/>
          </p:nvGrpSpPr>
          <p:grpSpPr>
            <a:xfrm>
              <a:off x="8843394" y="3155270"/>
              <a:ext cx="2071417" cy="2142471"/>
              <a:chOff x="6004231" y="4629370"/>
              <a:chExt cx="2071417" cy="2142471"/>
            </a:xfrm>
            <a:grpFill/>
          </p:grpSpPr>
          <p:sp>
            <p:nvSpPr>
              <p:cNvPr id="82" name="正方形/長方形 81">
                <a:extLst>
                  <a:ext uri="{FF2B5EF4-FFF2-40B4-BE49-F238E27FC236}">
                    <a16:creationId xmlns:a16="http://schemas.microsoft.com/office/drawing/2014/main" id="{3905BF04-8407-4AA7-EC9A-4F4F4F3647E2}"/>
                  </a:ext>
                </a:extLst>
              </p:cNvPr>
              <p:cNvSpPr/>
              <p:nvPr/>
            </p:nvSpPr>
            <p:spPr>
              <a:xfrm>
                <a:off x="6004232" y="4629370"/>
                <a:ext cx="2071416" cy="2142471"/>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3" name="1 つの角を切り取った四角形 82">
                <a:extLst>
                  <a:ext uri="{FF2B5EF4-FFF2-40B4-BE49-F238E27FC236}">
                    <a16:creationId xmlns:a16="http://schemas.microsoft.com/office/drawing/2014/main" id="{AFE6F9F4-C921-3F09-8D3F-39B38334C0A3}"/>
                  </a:ext>
                </a:extLst>
              </p:cNvPr>
              <p:cNvSpPr/>
              <p:nvPr/>
            </p:nvSpPr>
            <p:spPr>
              <a:xfrm rot="5400000">
                <a:off x="6238231" y="4397152"/>
                <a:ext cx="252000" cy="720000"/>
              </a:xfrm>
              <a:prstGeom prst="snip1Rect">
                <a:avLst>
                  <a:gd name="adj" fmla="val 38809"/>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4" name="テキスト ボックス 83">
                <a:extLst>
                  <a:ext uri="{FF2B5EF4-FFF2-40B4-BE49-F238E27FC236}">
                    <a16:creationId xmlns:a16="http://schemas.microsoft.com/office/drawing/2014/main" id="{95DEB444-A299-3B86-A117-453931D7208B}"/>
                  </a:ext>
                </a:extLst>
              </p:cNvPr>
              <p:cNvSpPr txBox="1"/>
              <p:nvPr/>
            </p:nvSpPr>
            <p:spPr>
              <a:xfrm>
                <a:off x="6178924" y="4631135"/>
                <a:ext cx="370615" cy="276999"/>
              </a:xfrm>
              <a:prstGeom prst="rect">
                <a:avLst/>
              </a:prstGeom>
              <a:noFill/>
            </p:spPr>
            <p:txBody>
              <a:bodyPr wrap="none" rtlCol="0">
                <a:spAutoFit/>
              </a:bodyPr>
              <a:lstStyle/>
              <a:p>
                <a:pPr algn="ctr"/>
                <a:r>
                  <a:rPr kumimoji="1" lang="en-US" altLang="ja-JP" sz="1200" dirty="0">
                    <a:latin typeface="Meiryo" panose="020B0604030504040204" pitchFamily="34" charset="-128"/>
                    <a:ea typeface="Meiryo" panose="020B0604030504040204" pitchFamily="34" charset="-128"/>
                  </a:rPr>
                  <a:t>alt</a:t>
                </a:r>
                <a:endParaRPr kumimoji="1" lang="ja-JP" altLang="en-US" sz="1200">
                  <a:latin typeface="Meiryo" panose="020B0604030504040204" pitchFamily="34" charset="-128"/>
                  <a:ea typeface="Meiryo" panose="020B0604030504040204" pitchFamily="34" charset="-128"/>
                </a:endParaRPr>
              </a:p>
            </p:txBody>
          </p:sp>
        </p:grpSp>
        <p:cxnSp>
          <p:nvCxnSpPr>
            <p:cNvPr id="95" name="直線コネクタ 94">
              <a:extLst>
                <a:ext uri="{FF2B5EF4-FFF2-40B4-BE49-F238E27FC236}">
                  <a16:creationId xmlns:a16="http://schemas.microsoft.com/office/drawing/2014/main" id="{00DDFCBC-6580-A9A0-1E5C-30C9E44B2A82}"/>
                </a:ext>
              </a:extLst>
            </p:cNvPr>
            <p:cNvCxnSpPr>
              <a:cxnSpLocks/>
              <a:stCxn id="96" idx="0"/>
            </p:cNvCxnSpPr>
            <p:nvPr/>
          </p:nvCxnSpPr>
          <p:spPr>
            <a:xfrm>
              <a:off x="9000405" y="3717032"/>
              <a:ext cx="1687331" cy="0"/>
            </a:xfrm>
            <a:prstGeom prst="line">
              <a:avLst/>
            </a:prstGeom>
            <a:grpFill/>
            <a:ln w="12700">
              <a:solidFill>
                <a:schemeClr val="tx1"/>
              </a:solidFill>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96" name="正方形/長方形 95">
              <a:extLst>
                <a:ext uri="{FF2B5EF4-FFF2-40B4-BE49-F238E27FC236}">
                  <a16:creationId xmlns:a16="http://schemas.microsoft.com/office/drawing/2014/main" id="{0C4E0B1C-266D-7016-8CFD-6534ACD9A115}"/>
                </a:ext>
              </a:extLst>
            </p:cNvPr>
            <p:cNvSpPr/>
            <p:nvPr/>
          </p:nvSpPr>
          <p:spPr>
            <a:xfrm>
              <a:off x="8910405" y="3717032"/>
              <a:ext cx="180000" cy="360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7" name="テキスト ボックス 96">
              <a:extLst>
                <a:ext uri="{FF2B5EF4-FFF2-40B4-BE49-F238E27FC236}">
                  <a16:creationId xmlns:a16="http://schemas.microsoft.com/office/drawing/2014/main" id="{B5D4A6B0-3EDF-7DCA-A7B1-8FC460FD0E7B}"/>
                </a:ext>
              </a:extLst>
            </p:cNvPr>
            <p:cNvSpPr txBox="1"/>
            <p:nvPr/>
          </p:nvSpPr>
          <p:spPr>
            <a:xfrm>
              <a:off x="9124986" y="3717032"/>
              <a:ext cx="1511952" cy="276999"/>
            </a:xfrm>
            <a:prstGeom prst="rect">
              <a:avLst/>
            </a:prstGeom>
            <a:noFill/>
          </p:spPr>
          <p:txBody>
            <a:bodyPr wrap="none" rtlCol="0">
              <a:spAutoFit/>
            </a:bodyPr>
            <a:lstStyle/>
            <a:p>
              <a:pPr algn="ctr"/>
              <a:r>
                <a:rPr kumimoji="1" lang="ja-JP" altLang="en-US" sz="1200">
                  <a:latin typeface="Meiryo" panose="020B0604030504040204" pitchFamily="34" charset="-128"/>
                  <a:ea typeface="Meiryo" panose="020B0604030504040204" pitchFamily="34" charset="-128"/>
                </a:rPr>
                <a:t>選択</a:t>
              </a:r>
              <a:r>
                <a:rPr kumimoji="1" lang="en-US" altLang="ja-JP" sz="1200" dirty="0">
                  <a:latin typeface="Meiryo" panose="020B0604030504040204" pitchFamily="34" charset="-128"/>
                  <a:ea typeface="Meiryo" panose="020B0604030504040204" pitchFamily="34" charset="-128"/>
                </a:rPr>
                <a:t>1</a:t>
              </a:r>
              <a:r>
                <a:rPr kumimoji="1" lang="ja-JP" altLang="en-US" sz="1200">
                  <a:latin typeface="Meiryo" panose="020B0604030504040204" pitchFamily="34" charset="-128"/>
                  <a:ea typeface="Meiryo" panose="020B0604030504040204" pitchFamily="34" charset="-128"/>
                </a:rPr>
                <a:t>のメッセージ</a:t>
              </a:r>
            </a:p>
          </p:txBody>
        </p:sp>
        <p:sp>
          <p:nvSpPr>
            <p:cNvPr id="98" name="正方形/長方形 97">
              <a:extLst>
                <a:ext uri="{FF2B5EF4-FFF2-40B4-BE49-F238E27FC236}">
                  <a16:creationId xmlns:a16="http://schemas.microsoft.com/office/drawing/2014/main" id="{D2CCF3B9-C67E-050B-9B48-6A61073128B0}"/>
                </a:ext>
              </a:extLst>
            </p:cNvPr>
            <p:cNvSpPr/>
            <p:nvPr/>
          </p:nvSpPr>
          <p:spPr>
            <a:xfrm>
              <a:off x="10687736" y="3717032"/>
              <a:ext cx="180000" cy="288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99" name="直線コネクタ 98">
              <a:extLst>
                <a:ext uri="{FF2B5EF4-FFF2-40B4-BE49-F238E27FC236}">
                  <a16:creationId xmlns:a16="http://schemas.microsoft.com/office/drawing/2014/main" id="{5BF5ABC1-A99E-0174-C754-0808C8A8251C}"/>
                </a:ext>
              </a:extLst>
            </p:cNvPr>
            <p:cNvCxnSpPr>
              <a:cxnSpLocks/>
              <a:stCxn id="100" idx="0"/>
            </p:cNvCxnSpPr>
            <p:nvPr/>
          </p:nvCxnSpPr>
          <p:spPr>
            <a:xfrm>
              <a:off x="9000405" y="4740520"/>
              <a:ext cx="1687331" cy="0"/>
            </a:xfrm>
            <a:prstGeom prst="line">
              <a:avLst/>
            </a:prstGeom>
            <a:grpFill/>
            <a:ln w="12700">
              <a:solidFill>
                <a:schemeClr val="tx1"/>
              </a:solidFill>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100" name="正方形/長方形 99">
              <a:extLst>
                <a:ext uri="{FF2B5EF4-FFF2-40B4-BE49-F238E27FC236}">
                  <a16:creationId xmlns:a16="http://schemas.microsoft.com/office/drawing/2014/main" id="{B3824BDD-96FB-8C2F-36F4-5714E7C29238}"/>
                </a:ext>
              </a:extLst>
            </p:cNvPr>
            <p:cNvSpPr/>
            <p:nvPr/>
          </p:nvSpPr>
          <p:spPr>
            <a:xfrm>
              <a:off x="8910405" y="4740520"/>
              <a:ext cx="180000" cy="360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1" name="テキスト ボックス 100">
              <a:extLst>
                <a:ext uri="{FF2B5EF4-FFF2-40B4-BE49-F238E27FC236}">
                  <a16:creationId xmlns:a16="http://schemas.microsoft.com/office/drawing/2014/main" id="{CEE130C9-211F-2C2F-8F5C-93A2E07EF92C}"/>
                </a:ext>
              </a:extLst>
            </p:cNvPr>
            <p:cNvSpPr txBox="1"/>
            <p:nvPr/>
          </p:nvSpPr>
          <p:spPr>
            <a:xfrm>
              <a:off x="9124987" y="4740520"/>
              <a:ext cx="1511953" cy="276999"/>
            </a:xfrm>
            <a:prstGeom prst="rect">
              <a:avLst/>
            </a:prstGeom>
            <a:noFill/>
          </p:spPr>
          <p:txBody>
            <a:bodyPr wrap="none" rtlCol="0">
              <a:spAutoFit/>
            </a:bodyPr>
            <a:lstStyle/>
            <a:p>
              <a:pPr algn="ctr"/>
              <a:r>
                <a:rPr lang="ja-JP" altLang="en-US" sz="1200">
                  <a:latin typeface="Meiryo" panose="020B0604030504040204" pitchFamily="34" charset="-128"/>
                  <a:ea typeface="Meiryo" panose="020B0604030504040204" pitchFamily="34" charset="-128"/>
                </a:rPr>
                <a:t>選択</a:t>
              </a:r>
              <a:r>
                <a:rPr lang="en-US" altLang="ja-JP" sz="1200" dirty="0">
                  <a:latin typeface="Meiryo" panose="020B0604030504040204" pitchFamily="34" charset="-128"/>
                  <a:ea typeface="Meiryo" panose="020B0604030504040204" pitchFamily="34" charset="-128"/>
                </a:rPr>
                <a:t>2</a:t>
              </a:r>
              <a:r>
                <a:rPr lang="ja-JP" altLang="en-US" sz="1200">
                  <a:latin typeface="Meiryo" panose="020B0604030504040204" pitchFamily="34" charset="-128"/>
                  <a:ea typeface="Meiryo" panose="020B0604030504040204" pitchFamily="34" charset="-128"/>
                </a:rPr>
                <a:t>の</a:t>
              </a:r>
              <a:r>
                <a:rPr kumimoji="1" lang="ja-JP" altLang="en-US" sz="1200">
                  <a:latin typeface="Meiryo" panose="020B0604030504040204" pitchFamily="34" charset="-128"/>
                  <a:ea typeface="Meiryo" panose="020B0604030504040204" pitchFamily="34" charset="-128"/>
                </a:rPr>
                <a:t>メッセージ</a:t>
              </a:r>
            </a:p>
          </p:txBody>
        </p:sp>
        <p:sp>
          <p:nvSpPr>
            <p:cNvPr id="102" name="正方形/長方形 101">
              <a:extLst>
                <a:ext uri="{FF2B5EF4-FFF2-40B4-BE49-F238E27FC236}">
                  <a16:creationId xmlns:a16="http://schemas.microsoft.com/office/drawing/2014/main" id="{C18FF0AC-3A50-9129-598F-E5D0930AEB12}"/>
                </a:ext>
              </a:extLst>
            </p:cNvPr>
            <p:cNvSpPr/>
            <p:nvPr/>
          </p:nvSpPr>
          <p:spPr>
            <a:xfrm>
              <a:off x="10687736" y="4740520"/>
              <a:ext cx="180000" cy="288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3" name="テキスト ボックス 102">
              <a:extLst>
                <a:ext uri="{FF2B5EF4-FFF2-40B4-BE49-F238E27FC236}">
                  <a16:creationId xmlns:a16="http://schemas.microsoft.com/office/drawing/2014/main" id="{1D1019DD-9C1E-FE06-8AF3-C366A60AC5E9}"/>
                </a:ext>
              </a:extLst>
            </p:cNvPr>
            <p:cNvSpPr txBox="1"/>
            <p:nvPr/>
          </p:nvSpPr>
          <p:spPr>
            <a:xfrm>
              <a:off x="8988432" y="4439747"/>
              <a:ext cx="1545616" cy="276999"/>
            </a:xfrm>
            <a:prstGeom prst="rect">
              <a:avLst/>
            </a:prstGeom>
            <a:grpFill/>
          </p:spPr>
          <p:txBody>
            <a:bodyPr wrap="none" rtlCol="0">
              <a:spAutoFit/>
            </a:bodyPr>
            <a:lstStyle/>
            <a:p>
              <a:r>
                <a:rPr lang="en-US" altLang="ja-JP" sz="1200" dirty="0">
                  <a:latin typeface="Meiryo" panose="020B0604030504040204" pitchFamily="34" charset="-128"/>
                  <a:ea typeface="Meiryo" panose="020B0604030504040204" pitchFamily="34" charset="-128"/>
                </a:rPr>
                <a:t>[</a:t>
              </a:r>
              <a:r>
                <a:rPr lang="ja-JP" altLang="en-US" sz="1200">
                  <a:latin typeface="Meiryo" panose="020B0604030504040204" pitchFamily="34" charset="-128"/>
                  <a:ea typeface="Meiryo" panose="020B0604030504040204" pitchFamily="34" charset="-128"/>
                </a:rPr>
                <a:t>ガード条件</a:t>
              </a:r>
              <a:r>
                <a:rPr lang="en-US" altLang="ja-JP" sz="1200" dirty="0">
                  <a:latin typeface="Meiryo" panose="020B0604030504040204" pitchFamily="34" charset="-128"/>
                  <a:ea typeface="Meiryo" panose="020B0604030504040204" pitchFamily="34" charset="-128"/>
                </a:rPr>
                <a:t> </a:t>
              </a:r>
              <a:r>
                <a:rPr lang="ja-JP" altLang="en-US" sz="1200">
                  <a:latin typeface="Meiryo" panose="020B0604030504040204" pitchFamily="34" charset="-128"/>
                  <a:ea typeface="Meiryo" panose="020B0604030504040204" pitchFamily="34" charset="-128"/>
                </a:rPr>
                <a:t>選択</a:t>
              </a:r>
              <a:r>
                <a:rPr lang="en-US" altLang="ja-JP" sz="1200" dirty="0">
                  <a:latin typeface="Meiryo" panose="020B0604030504040204" pitchFamily="34" charset="-128"/>
                  <a:ea typeface="Meiryo" panose="020B0604030504040204" pitchFamily="34" charset="-128"/>
                </a:rPr>
                <a:t>2]</a:t>
              </a:r>
              <a:endParaRPr kumimoji="1" lang="ja-JP" altLang="en-US" sz="1200">
                <a:latin typeface="Meiryo" panose="020B0604030504040204" pitchFamily="34" charset="-128"/>
                <a:ea typeface="Meiryo" panose="020B0604030504040204" pitchFamily="34" charset="-128"/>
              </a:endParaRPr>
            </a:p>
          </p:txBody>
        </p:sp>
        <p:sp>
          <p:nvSpPr>
            <p:cNvPr id="104" name="テキスト ボックス 103">
              <a:extLst>
                <a:ext uri="{FF2B5EF4-FFF2-40B4-BE49-F238E27FC236}">
                  <a16:creationId xmlns:a16="http://schemas.microsoft.com/office/drawing/2014/main" id="{28D359B1-B692-D3E0-59C0-7343796B817D}"/>
                </a:ext>
              </a:extLst>
            </p:cNvPr>
            <p:cNvSpPr txBox="1"/>
            <p:nvPr/>
          </p:nvSpPr>
          <p:spPr>
            <a:xfrm>
              <a:off x="8976320" y="3440974"/>
              <a:ext cx="1545616" cy="276999"/>
            </a:xfrm>
            <a:prstGeom prst="rect">
              <a:avLst/>
            </a:prstGeom>
            <a:noFill/>
          </p:spPr>
          <p:txBody>
            <a:bodyPr wrap="none" rtlCol="0">
              <a:spAutoFit/>
            </a:bodyPr>
            <a:lstStyle/>
            <a:p>
              <a:r>
                <a:rPr lang="en-US" altLang="ja-JP" sz="1200" dirty="0">
                  <a:latin typeface="Meiryo" panose="020B0604030504040204" pitchFamily="34" charset="-128"/>
                  <a:ea typeface="Meiryo" panose="020B0604030504040204" pitchFamily="34" charset="-128"/>
                </a:rPr>
                <a:t>[</a:t>
              </a:r>
              <a:r>
                <a:rPr lang="ja-JP" altLang="en-US" sz="1200">
                  <a:latin typeface="Meiryo" panose="020B0604030504040204" pitchFamily="34" charset="-128"/>
                  <a:ea typeface="Meiryo" panose="020B0604030504040204" pitchFamily="34" charset="-128"/>
                </a:rPr>
                <a:t>ガード条件</a:t>
              </a:r>
              <a:r>
                <a:rPr lang="en-US" altLang="ja-JP" sz="1200" dirty="0">
                  <a:latin typeface="Meiryo" panose="020B0604030504040204" pitchFamily="34" charset="-128"/>
                  <a:ea typeface="Meiryo" panose="020B0604030504040204" pitchFamily="34" charset="-128"/>
                </a:rPr>
                <a:t> </a:t>
              </a:r>
              <a:r>
                <a:rPr lang="ja-JP" altLang="en-US" sz="1200">
                  <a:latin typeface="Meiryo" panose="020B0604030504040204" pitchFamily="34" charset="-128"/>
                  <a:ea typeface="Meiryo" panose="020B0604030504040204" pitchFamily="34" charset="-128"/>
                </a:rPr>
                <a:t>選択</a:t>
              </a:r>
              <a:r>
                <a:rPr lang="en-US" altLang="ja-JP" sz="1200" dirty="0">
                  <a:latin typeface="Meiryo" panose="020B0604030504040204" pitchFamily="34" charset="-128"/>
                  <a:ea typeface="Meiryo" panose="020B0604030504040204" pitchFamily="34" charset="-128"/>
                </a:rPr>
                <a:t>1]</a:t>
              </a:r>
              <a:endParaRPr kumimoji="1" lang="ja-JP" altLang="en-US" sz="1200">
                <a:latin typeface="Meiryo" panose="020B0604030504040204" pitchFamily="34" charset="-128"/>
                <a:ea typeface="Meiryo" panose="020B0604030504040204" pitchFamily="34" charset="-128"/>
              </a:endParaRPr>
            </a:p>
          </p:txBody>
        </p:sp>
        <p:cxnSp>
          <p:nvCxnSpPr>
            <p:cNvPr id="106" name="直線コネクタ 105">
              <a:extLst>
                <a:ext uri="{FF2B5EF4-FFF2-40B4-BE49-F238E27FC236}">
                  <a16:creationId xmlns:a16="http://schemas.microsoft.com/office/drawing/2014/main" id="{B2300F2F-4F70-F605-D050-6440BB94B7AA}"/>
                </a:ext>
              </a:extLst>
            </p:cNvPr>
            <p:cNvCxnSpPr>
              <a:stCxn id="82" idx="1"/>
              <a:endCxn id="82" idx="3"/>
            </p:cNvCxnSpPr>
            <p:nvPr/>
          </p:nvCxnSpPr>
          <p:spPr>
            <a:xfrm>
              <a:off x="8843395" y="4226506"/>
              <a:ext cx="2071416" cy="0"/>
            </a:xfrm>
            <a:prstGeom prst="line">
              <a:avLst/>
            </a:prstGeom>
            <a:grpFill/>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18" name="直線コネクタ 117">
              <a:extLst>
                <a:ext uri="{FF2B5EF4-FFF2-40B4-BE49-F238E27FC236}">
                  <a16:creationId xmlns:a16="http://schemas.microsoft.com/office/drawing/2014/main" id="{6F479F0D-F9FF-B3D2-AB34-47EA04F139FB}"/>
                </a:ext>
              </a:extLst>
            </p:cNvPr>
            <p:cNvCxnSpPr>
              <a:cxnSpLocks/>
            </p:cNvCxnSpPr>
            <p:nvPr/>
          </p:nvCxnSpPr>
          <p:spPr>
            <a:xfrm>
              <a:off x="10777736" y="3155270"/>
              <a:ext cx="0" cy="2140504"/>
            </a:xfrm>
            <a:prstGeom prst="line">
              <a:avLst/>
            </a:prstGeom>
            <a:grpFill/>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20" name="直線コネクタ 119">
              <a:extLst>
                <a:ext uri="{FF2B5EF4-FFF2-40B4-BE49-F238E27FC236}">
                  <a16:creationId xmlns:a16="http://schemas.microsoft.com/office/drawing/2014/main" id="{584C2D18-2A3A-5EC1-E935-7507787EC2EB}"/>
                </a:ext>
              </a:extLst>
            </p:cNvPr>
            <p:cNvCxnSpPr>
              <a:cxnSpLocks/>
            </p:cNvCxnSpPr>
            <p:nvPr/>
          </p:nvCxnSpPr>
          <p:spPr>
            <a:xfrm>
              <a:off x="8992022" y="3409052"/>
              <a:ext cx="0" cy="1886722"/>
            </a:xfrm>
            <a:prstGeom prst="line">
              <a:avLst/>
            </a:prstGeom>
            <a:grpFill/>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sp>
        <p:nvSpPr>
          <p:cNvPr id="64" name="乗算記号 63">
            <a:extLst>
              <a:ext uri="{FF2B5EF4-FFF2-40B4-BE49-F238E27FC236}">
                <a16:creationId xmlns:a16="http://schemas.microsoft.com/office/drawing/2014/main" id="{93A8BDCC-908D-F118-B3C7-749BB136E237}"/>
              </a:ext>
            </a:extLst>
          </p:cNvPr>
          <p:cNvSpPr>
            <a:spLocks noChangeAspect="1"/>
          </p:cNvSpPr>
          <p:nvPr/>
        </p:nvSpPr>
        <p:spPr>
          <a:xfrm>
            <a:off x="4078232" y="5982382"/>
            <a:ext cx="432000" cy="432000"/>
          </a:xfrm>
          <a:prstGeom prst="mathMultiply">
            <a:avLst>
              <a:gd name="adj1" fmla="val 686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695552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dissolve">
                                      <p:cBhvr>
                                        <p:cTn id="7" dur="500"/>
                                        <p:tgtEl>
                                          <p:spTgt spid="23"/>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24"/>
                                        </p:tgtEl>
                                        <p:attrNameLst>
                                          <p:attrName>style.visibility</p:attrName>
                                        </p:attrNameLst>
                                      </p:cBhvr>
                                      <p:to>
                                        <p:strVal val="visible"/>
                                      </p:to>
                                    </p:set>
                                    <p:animEffect transition="in" filter="dissolve">
                                      <p:cBhvr>
                                        <p:cTn id="11" dur="500"/>
                                        <p:tgtEl>
                                          <p:spTgt spid="24"/>
                                        </p:tgtEl>
                                      </p:cBhvr>
                                    </p:animEffect>
                                  </p:childTnLst>
                                </p:cTn>
                              </p:par>
                            </p:childTnLst>
                          </p:cTn>
                        </p:par>
                        <p:par>
                          <p:cTn id="12" fill="hold">
                            <p:stCondLst>
                              <p:cond delay="1000"/>
                            </p:stCondLst>
                            <p:childTnLst>
                              <p:par>
                                <p:cTn id="13" presetID="9" presetClass="entr" presetSubtype="0" fill="hold" grpId="0" nodeType="after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dissolve">
                                      <p:cBhvr>
                                        <p:cTn id="15" dur="500"/>
                                        <p:tgtEl>
                                          <p:spTgt spid="28"/>
                                        </p:tgtEl>
                                      </p:cBhvr>
                                    </p:animEffect>
                                  </p:childTnLst>
                                </p:cTn>
                              </p:par>
                            </p:childTnLst>
                          </p:cTn>
                        </p:par>
                        <p:par>
                          <p:cTn id="16" fill="hold">
                            <p:stCondLst>
                              <p:cond delay="1500"/>
                            </p:stCondLst>
                            <p:childTnLst>
                              <p:par>
                                <p:cTn id="17" presetID="9" presetClass="entr" presetSubtype="0" fill="hold" grpId="0" nodeType="after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dissolve">
                                      <p:cBhvr>
                                        <p:cTn id="19" dur="500"/>
                                        <p:tgtEl>
                                          <p:spTgt spid="22"/>
                                        </p:tgtEl>
                                      </p:cBhvr>
                                    </p:animEffect>
                                  </p:childTnLst>
                                </p:cTn>
                              </p:par>
                            </p:childTnLst>
                          </p:cTn>
                        </p:par>
                        <p:par>
                          <p:cTn id="20" fill="hold">
                            <p:stCondLst>
                              <p:cond delay="2000"/>
                            </p:stCondLst>
                            <p:childTnLst>
                              <p:par>
                                <p:cTn id="21" presetID="9" presetClass="entr" presetSubtype="0" fill="hold" nodeType="afterEffect">
                                  <p:stCondLst>
                                    <p:cond delay="0"/>
                                  </p:stCondLst>
                                  <p:childTnLst>
                                    <p:set>
                                      <p:cBhvr>
                                        <p:cTn id="22" dur="1" fill="hold">
                                          <p:stCondLst>
                                            <p:cond delay="0"/>
                                          </p:stCondLst>
                                        </p:cTn>
                                        <p:tgtEl>
                                          <p:spTgt spid="30"/>
                                        </p:tgtEl>
                                        <p:attrNameLst>
                                          <p:attrName>style.visibility</p:attrName>
                                        </p:attrNameLst>
                                      </p:cBhvr>
                                      <p:to>
                                        <p:strVal val="visible"/>
                                      </p:to>
                                    </p:set>
                                    <p:animEffect transition="in" filter="dissolve">
                                      <p:cBhvr>
                                        <p:cTn id="23" dur="500"/>
                                        <p:tgtEl>
                                          <p:spTgt spid="30"/>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29"/>
                                        </p:tgtEl>
                                        <p:attrNameLst>
                                          <p:attrName>style.visibility</p:attrName>
                                        </p:attrNameLst>
                                      </p:cBhvr>
                                      <p:to>
                                        <p:strVal val="visible"/>
                                      </p:to>
                                    </p:set>
                                    <p:animEffect transition="in" filter="dissolve">
                                      <p:cBhvr>
                                        <p:cTn id="26" dur="500"/>
                                        <p:tgtEl>
                                          <p:spTgt spid="29"/>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grpId="0" nodeType="clickEffect">
                                  <p:stCondLst>
                                    <p:cond delay="0"/>
                                  </p:stCondLst>
                                  <p:childTnLst>
                                    <p:set>
                                      <p:cBhvr>
                                        <p:cTn id="30" dur="1" fill="hold">
                                          <p:stCondLst>
                                            <p:cond delay="0"/>
                                          </p:stCondLst>
                                        </p:cTn>
                                        <p:tgtEl>
                                          <p:spTgt spid="33"/>
                                        </p:tgtEl>
                                        <p:attrNameLst>
                                          <p:attrName>style.visibility</p:attrName>
                                        </p:attrNameLst>
                                      </p:cBhvr>
                                      <p:to>
                                        <p:strVal val="visible"/>
                                      </p:to>
                                    </p:set>
                                    <p:animEffect transition="in" filter="dissolve">
                                      <p:cBhvr>
                                        <p:cTn id="31" dur="500"/>
                                        <p:tgtEl>
                                          <p:spTgt spid="33"/>
                                        </p:tgtEl>
                                      </p:cBhvr>
                                    </p:animEffect>
                                  </p:childTnLst>
                                </p:cTn>
                              </p:par>
                            </p:childTnLst>
                          </p:cTn>
                        </p:par>
                        <p:par>
                          <p:cTn id="32" fill="hold">
                            <p:stCondLst>
                              <p:cond delay="500"/>
                            </p:stCondLst>
                            <p:childTnLst>
                              <p:par>
                                <p:cTn id="33" presetID="9" presetClass="entr" presetSubtype="0" fill="hold" nodeType="afterEffect">
                                  <p:stCondLst>
                                    <p:cond delay="0"/>
                                  </p:stCondLst>
                                  <p:childTnLst>
                                    <p:set>
                                      <p:cBhvr>
                                        <p:cTn id="34" dur="1" fill="hold">
                                          <p:stCondLst>
                                            <p:cond delay="0"/>
                                          </p:stCondLst>
                                        </p:cTn>
                                        <p:tgtEl>
                                          <p:spTgt spid="35"/>
                                        </p:tgtEl>
                                        <p:attrNameLst>
                                          <p:attrName>style.visibility</p:attrName>
                                        </p:attrNameLst>
                                      </p:cBhvr>
                                      <p:to>
                                        <p:strVal val="visible"/>
                                      </p:to>
                                    </p:set>
                                    <p:animEffect transition="in" filter="dissolve">
                                      <p:cBhvr>
                                        <p:cTn id="35" dur="500"/>
                                        <p:tgtEl>
                                          <p:spTgt spid="35"/>
                                        </p:tgtEl>
                                      </p:cBhvr>
                                    </p:animEffect>
                                  </p:childTnLst>
                                </p:cTn>
                              </p:par>
                            </p:childTnLst>
                          </p:cTn>
                        </p:par>
                        <p:par>
                          <p:cTn id="36" fill="hold">
                            <p:stCondLst>
                              <p:cond delay="1000"/>
                            </p:stCondLst>
                            <p:childTnLst>
                              <p:par>
                                <p:cTn id="37" presetID="9" presetClass="entr" presetSubtype="0" fill="hold" grpId="0" nodeType="afterEffect">
                                  <p:stCondLst>
                                    <p:cond delay="0"/>
                                  </p:stCondLst>
                                  <p:childTnLst>
                                    <p:set>
                                      <p:cBhvr>
                                        <p:cTn id="38" dur="1" fill="hold">
                                          <p:stCondLst>
                                            <p:cond delay="0"/>
                                          </p:stCondLst>
                                        </p:cTn>
                                        <p:tgtEl>
                                          <p:spTgt spid="37"/>
                                        </p:tgtEl>
                                        <p:attrNameLst>
                                          <p:attrName>style.visibility</p:attrName>
                                        </p:attrNameLst>
                                      </p:cBhvr>
                                      <p:to>
                                        <p:strVal val="visible"/>
                                      </p:to>
                                    </p:set>
                                    <p:animEffect transition="in" filter="dissolve">
                                      <p:cBhvr>
                                        <p:cTn id="39" dur="500"/>
                                        <p:tgtEl>
                                          <p:spTgt spid="37"/>
                                        </p:tgtEl>
                                      </p:cBhvr>
                                    </p:animEffect>
                                  </p:childTnLst>
                                </p:cTn>
                              </p:par>
                            </p:childTnLst>
                          </p:cTn>
                        </p:par>
                        <p:par>
                          <p:cTn id="40" fill="hold">
                            <p:stCondLst>
                              <p:cond delay="1500"/>
                            </p:stCondLst>
                            <p:childTnLst>
                              <p:par>
                                <p:cTn id="41" presetID="9" presetClass="entr" presetSubtype="0" fill="hold" grpId="0" nodeType="afterEffect">
                                  <p:stCondLst>
                                    <p:cond delay="0"/>
                                  </p:stCondLst>
                                  <p:childTnLst>
                                    <p:set>
                                      <p:cBhvr>
                                        <p:cTn id="42" dur="1" fill="hold">
                                          <p:stCondLst>
                                            <p:cond delay="0"/>
                                          </p:stCondLst>
                                        </p:cTn>
                                        <p:tgtEl>
                                          <p:spTgt spid="34"/>
                                        </p:tgtEl>
                                        <p:attrNameLst>
                                          <p:attrName>style.visibility</p:attrName>
                                        </p:attrNameLst>
                                      </p:cBhvr>
                                      <p:to>
                                        <p:strVal val="visible"/>
                                      </p:to>
                                    </p:set>
                                    <p:animEffect transition="in" filter="dissolve">
                                      <p:cBhvr>
                                        <p:cTn id="43" dur="500"/>
                                        <p:tgtEl>
                                          <p:spTgt spid="34"/>
                                        </p:tgtEl>
                                      </p:cBhvr>
                                    </p:animEffect>
                                  </p:childTnLst>
                                </p:cTn>
                              </p:par>
                            </p:childTnLst>
                          </p:cTn>
                        </p:par>
                        <p:par>
                          <p:cTn id="44" fill="hold">
                            <p:stCondLst>
                              <p:cond delay="2000"/>
                            </p:stCondLst>
                            <p:childTnLst>
                              <p:par>
                                <p:cTn id="45" presetID="9" presetClass="entr" presetSubtype="0" fill="hold" nodeType="afterEffect">
                                  <p:stCondLst>
                                    <p:cond delay="0"/>
                                  </p:stCondLst>
                                  <p:childTnLst>
                                    <p:set>
                                      <p:cBhvr>
                                        <p:cTn id="46" dur="1" fill="hold">
                                          <p:stCondLst>
                                            <p:cond delay="0"/>
                                          </p:stCondLst>
                                        </p:cTn>
                                        <p:tgtEl>
                                          <p:spTgt spid="36"/>
                                        </p:tgtEl>
                                        <p:attrNameLst>
                                          <p:attrName>style.visibility</p:attrName>
                                        </p:attrNameLst>
                                      </p:cBhvr>
                                      <p:to>
                                        <p:strVal val="visible"/>
                                      </p:to>
                                    </p:set>
                                    <p:animEffect transition="in" filter="dissolve">
                                      <p:cBhvr>
                                        <p:cTn id="47" dur="500"/>
                                        <p:tgtEl>
                                          <p:spTgt spid="36"/>
                                        </p:tgtEl>
                                      </p:cBhvr>
                                    </p:animEffect>
                                  </p:childTnLst>
                                </p:cTn>
                              </p:par>
                            </p:childTnLst>
                          </p:cTn>
                        </p:par>
                        <p:par>
                          <p:cTn id="48" fill="hold">
                            <p:stCondLst>
                              <p:cond delay="2500"/>
                            </p:stCondLst>
                            <p:childTnLst>
                              <p:par>
                                <p:cTn id="49" presetID="9" presetClass="entr" presetSubtype="0" fill="hold" grpId="0" nodeType="afterEffect">
                                  <p:stCondLst>
                                    <p:cond delay="0"/>
                                  </p:stCondLst>
                                  <p:childTnLst>
                                    <p:set>
                                      <p:cBhvr>
                                        <p:cTn id="50" dur="1" fill="hold">
                                          <p:stCondLst>
                                            <p:cond delay="0"/>
                                          </p:stCondLst>
                                        </p:cTn>
                                        <p:tgtEl>
                                          <p:spTgt spid="38"/>
                                        </p:tgtEl>
                                        <p:attrNameLst>
                                          <p:attrName>style.visibility</p:attrName>
                                        </p:attrNameLst>
                                      </p:cBhvr>
                                      <p:to>
                                        <p:strVal val="visible"/>
                                      </p:to>
                                    </p:set>
                                    <p:animEffect transition="in" filter="dissolve">
                                      <p:cBhvr>
                                        <p:cTn id="51" dur="500"/>
                                        <p:tgtEl>
                                          <p:spTgt spid="38"/>
                                        </p:tgtEl>
                                      </p:cBhvr>
                                    </p:animEffect>
                                  </p:childTnLst>
                                </p:cTn>
                              </p:par>
                            </p:childTnLst>
                          </p:cTn>
                        </p:par>
                      </p:childTnLst>
                    </p:cTn>
                  </p:par>
                  <p:par>
                    <p:cTn id="52" fill="hold">
                      <p:stCondLst>
                        <p:cond delay="indefinite"/>
                      </p:stCondLst>
                      <p:childTnLst>
                        <p:par>
                          <p:cTn id="53" fill="hold">
                            <p:stCondLst>
                              <p:cond delay="0"/>
                            </p:stCondLst>
                            <p:childTnLst>
                              <p:par>
                                <p:cTn id="54" presetID="9" presetClass="entr" presetSubtype="0" fill="hold" grpId="0" nodeType="clickEffect">
                                  <p:stCondLst>
                                    <p:cond delay="0"/>
                                  </p:stCondLst>
                                  <p:childTnLst>
                                    <p:set>
                                      <p:cBhvr>
                                        <p:cTn id="55" dur="1" fill="hold">
                                          <p:stCondLst>
                                            <p:cond delay="0"/>
                                          </p:stCondLst>
                                        </p:cTn>
                                        <p:tgtEl>
                                          <p:spTgt spid="39"/>
                                        </p:tgtEl>
                                        <p:attrNameLst>
                                          <p:attrName>style.visibility</p:attrName>
                                        </p:attrNameLst>
                                      </p:cBhvr>
                                      <p:to>
                                        <p:strVal val="visible"/>
                                      </p:to>
                                    </p:set>
                                    <p:animEffect transition="in" filter="dissolve">
                                      <p:cBhvr>
                                        <p:cTn id="56" dur="500"/>
                                        <p:tgtEl>
                                          <p:spTgt spid="39"/>
                                        </p:tgtEl>
                                      </p:cBhvr>
                                    </p:animEffect>
                                  </p:childTnLst>
                                </p:cTn>
                              </p:par>
                            </p:childTnLst>
                          </p:cTn>
                        </p:par>
                        <p:par>
                          <p:cTn id="57" fill="hold">
                            <p:stCondLst>
                              <p:cond delay="500"/>
                            </p:stCondLst>
                            <p:childTnLst>
                              <p:par>
                                <p:cTn id="58" presetID="9" presetClass="entr" presetSubtype="0" fill="hold" nodeType="afterEffect">
                                  <p:stCondLst>
                                    <p:cond delay="0"/>
                                  </p:stCondLst>
                                  <p:childTnLst>
                                    <p:set>
                                      <p:cBhvr>
                                        <p:cTn id="59" dur="1" fill="hold">
                                          <p:stCondLst>
                                            <p:cond delay="0"/>
                                          </p:stCondLst>
                                        </p:cTn>
                                        <p:tgtEl>
                                          <p:spTgt spid="40"/>
                                        </p:tgtEl>
                                        <p:attrNameLst>
                                          <p:attrName>style.visibility</p:attrName>
                                        </p:attrNameLst>
                                      </p:cBhvr>
                                      <p:to>
                                        <p:strVal val="visible"/>
                                      </p:to>
                                    </p:set>
                                    <p:animEffect transition="in" filter="dissolve">
                                      <p:cBhvr>
                                        <p:cTn id="60" dur="500"/>
                                        <p:tgtEl>
                                          <p:spTgt spid="40"/>
                                        </p:tgtEl>
                                      </p:cBhvr>
                                    </p:animEffect>
                                  </p:childTnLst>
                                </p:cTn>
                              </p:par>
                            </p:childTnLst>
                          </p:cTn>
                        </p:par>
                        <p:par>
                          <p:cTn id="61" fill="hold">
                            <p:stCondLst>
                              <p:cond delay="1000"/>
                            </p:stCondLst>
                            <p:childTnLst>
                              <p:par>
                                <p:cTn id="62" presetID="9" presetClass="entr" presetSubtype="0" fill="hold" grpId="0" nodeType="afterEffect">
                                  <p:stCondLst>
                                    <p:cond delay="0"/>
                                  </p:stCondLst>
                                  <p:childTnLst>
                                    <p:set>
                                      <p:cBhvr>
                                        <p:cTn id="63" dur="1" fill="hold">
                                          <p:stCondLst>
                                            <p:cond delay="0"/>
                                          </p:stCondLst>
                                        </p:cTn>
                                        <p:tgtEl>
                                          <p:spTgt spid="41"/>
                                        </p:tgtEl>
                                        <p:attrNameLst>
                                          <p:attrName>style.visibility</p:attrName>
                                        </p:attrNameLst>
                                      </p:cBhvr>
                                      <p:to>
                                        <p:strVal val="visible"/>
                                      </p:to>
                                    </p:set>
                                    <p:animEffect transition="in" filter="dissolve">
                                      <p:cBhvr>
                                        <p:cTn id="64" dur="500"/>
                                        <p:tgtEl>
                                          <p:spTgt spid="41"/>
                                        </p:tgtEl>
                                      </p:cBhvr>
                                    </p:animEffect>
                                  </p:childTnLst>
                                </p:cTn>
                              </p:par>
                            </p:childTnLst>
                          </p:cTn>
                        </p:par>
                        <p:par>
                          <p:cTn id="65" fill="hold">
                            <p:stCondLst>
                              <p:cond delay="1500"/>
                            </p:stCondLst>
                            <p:childTnLst>
                              <p:par>
                                <p:cTn id="66" presetID="9" presetClass="entr" presetSubtype="0" fill="hold" grpId="0" nodeType="afterEffect">
                                  <p:stCondLst>
                                    <p:cond delay="0"/>
                                  </p:stCondLst>
                                  <p:childTnLst>
                                    <p:set>
                                      <p:cBhvr>
                                        <p:cTn id="67" dur="1" fill="hold">
                                          <p:stCondLst>
                                            <p:cond delay="0"/>
                                          </p:stCondLst>
                                        </p:cTn>
                                        <p:tgtEl>
                                          <p:spTgt spid="42"/>
                                        </p:tgtEl>
                                        <p:attrNameLst>
                                          <p:attrName>style.visibility</p:attrName>
                                        </p:attrNameLst>
                                      </p:cBhvr>
                                      <p:to>
                                        <p:strVal val="visible"/>
                                      </p:to>
                                    </p:set>
                                    <p:animEffect transition="in" filter="dissolve">
                                      <p:cBhvr>
                                        <p:cTn id="68" dur="500"/>
                                        <p:tgtEl>
                                          <p:spTgt spid="42"/>
                                        </p:tgtEl>
                                      </p:cBhvr>
                                    </p:animEffect>
                                  </p:childTnLst>
                                </p:cTn>
                              </p:par>
                            </p:childTnLst>
                          </p:cTn>
                        </p:par>
                      </p:childTnLst>
                    </p:cTn>
                  </p:par>
                  <p:par>
                    <p:cTn id="69" fill="hold">
                      <p:stCondLst>
                        <p:cond delay="indefinite"/>
                      </p:stCondLst>
                      <p:childTnLst>
                        <p:par>
                          <p:cTn id="70" fill="hold">
                            <p:stCondLst>
                              <p:cond delay="0"/>
                            </p:stCondLst>
                            <p:childTnLst>
                              <p:par>
                                <p:cTn id="71" presetID="9" presetClass="entr" presetSubtype="0" fill="hold" grpId="0" nodeType="clickEffect">
                                  <p:stCondLst>
                                    <p:cond delay="0"/>
                                  </p:stCondLst>
                                  <p:childTnLst>
                                    <p:set>
                                      <p:cBhvr>
                                        <p:cTn id="72" dur="1" fill="hold">
                                          <p:stCondLst>
                                            <p:cond delay="0"/>
                                          </p:stCondLst>
                                        </p:cTn>
                                        <p:tgtEl>
                                          <p:spTgt spid="60"/>
                                        </p:tgtEl>
                                        <p:attrNameLst>
                                          <p:attrName>style.visibility</p:attrName>
                                        </p:attrNameLst>
                                      </p:cBhvr>
                                      <p:to>
                                        <p:strVal val="visible"/>
                                      </p:to>
                                    </p:set>
                                    <p:animEffect transition="in" filter="dissolve">
                                      <p:cBhvr>
                                        <p:cTn id="73" dur="500"/>
                                        <p:tgtEl>
                                          <p:spTgt spid="60"/>
                                        </p:tgtEl>
                                      </p:cBhvr>
                                    </p:animEffect>
                                  </p:childTnLst>
                                </p:cTn>
                              </p:par>
                            </p:childTnLst>
                          </p:cTn>
                        </p:par>
                        <p:par>
                          <p:cTn id="74" fill="hold">
                            <p:stCondLst>
                              <p:cond delay="500"/>
                            </p:stCondLst>
                            <p:childTnLst>
                              <p:par>
                                <p:cTn id="75" presetID="9" presetClass="entr" presetSubtype="0" fill="hold" nodeType="afterEffect">
                                  <p:stCondLst>
                                    <p:cond delay="0"/>
                                  </p:stCondLst>
                                  <p:childTnLst>
                                    <p:set>
                                      <p:cBhvr>
                                        <p:cTn id="76" dur="1" fill="hold">
                                          <p:stCondLst>
                                            <p:cond delay="0"/>
                                          </p:stCondLst>
                                        </p:cTn>
                                        <p:tgtEl>
                                          <p:spTgt spid="61"/>
                                        </p:tgtEl>
                                        <p:attrNameLst>
                                          <p:attrName>style.visibility</p:attrName>
                                        </p:attrNameLst>
                                      </p:cBhvr>
                                      <p:to>
                                        <p:strVal val="visible"/>
                                      </p:to>
                                    </p:set>
                                    <p:animEffect transition="in" filter="dissolve">
                                      <p:cBhvr>
                                        <p:cTn id="77" dur="500"/>
                                        <p:tgtEl>
                                          <p:spTgt spid="61"/>
                                        </p:tgtEl>
                                      </p:cBhvr>
                                    </p:animEffect>
                                  </p:childTnLst>
                                </p:cTn>
                              </p:par>
                            </p:childTnLst>
                          </p:cTn>
                        </p:par>
                        <p:par>
                          <p:cTn id="78" fill="hold">
                            <p:stCondLst>
                              <p:cond delay="1000"/>
                            </p:stCondLst>
                            <p:childTnLst>
                              <p:par>
                                <p:cTn id="79" presetID="9" presetClass="entr" presetSubtype="0" fill="hold" grpId="0" nodeType="afterEffect">
                                  <p:stCondLst>
                                    <p:cond delay="0"/>
                                  </p:stCondLst>
                                  <p:childTnLst>
                                    <p:set>
                                      <p:cBhvr>
                                        <p:cTn id="80" dur="1" fill="hold">
                                          <p:stCondLst>
                                            <p:cond delay="0"/>
                                          </p:stCondLst>
                                        </p:cTn>
                                        <p:tgtEl>
                                          <p:spTgt spid="62"/>
                                        </p:tgtEl>
                                        <p:attrNameLst>
                                          <p:attrName>style.visibility</p:attrName>
                                        </p:attrNameLst>
                                      </p:cBhvr>
                                      <p:to>
                                        <p:strVal val="visible"/>
                                      </p:to>
                                    </p:set>
                                    <p:animEffect transition="in" filter="dissolve">
                                      <p:cBhvr>
                                        <p:cTn id="81" dur="500"/>
                                        <p:tgtEl>
                                          <p:spTgt spid="62"/>
                                        </p:tgtEl>
                                      </p:cBhvr>
                                    </p:animEffect>
                                  </p:childTnLst>
                                </p:cTn>
                              </p:par>
                            </p:childTnLst>
                          </p:cTn>
                        </p:par>
                        <p:par>
                          <p:cTn id="82" fill="hold">
                            <p:stCondLst>
                              <p:cond delay="1500"/>
                            </p:stCondLst>
                            <p:childTnLst>
                              <p:par>
                                <p:cTn id="83" presetID="9" presetClass="entr" presetSubtype="0" fill="hold" grpId="0" nodeType="afterEffect">
                                  <p:stCondLst>
                                    <p:cond delay="0"/>
                                  </p:stCondLst>
                                  <p:childTnLst>
                                    <p:set>
                                      <p:cBhvr>
                                        <p:cTn id="84" dur="1" fill="hold">
                                          <p:stCondLst>
                                            <p:cond delay="0"/>
                                          </p:stCondLst>
                                        </p:cTn>
                                        <p:tgtEl>
                                          <p:spTgt spid="63"/>
                                        </p:tgtEl>
                                        <p:attrNameLst>
                                          <p:attrName>style.visibility</p:attrName>
                                        </p:attrNameLst>
                                      </p:cBhvr>
                                      <p:to>
                                        <p:strVal val="visible"/>
                                      </p:to>
                                    </p:set>
                                    <p:animEffect transition="in" filter="dissolve">
                                      <p:cBhvr>
                                        <p:cTn id="85" dur="500"/>
                                        <p:tgtEl>
                                          <p:spTgt spid="63"/>
                                        </p:tgtEl>
                                      </p:cBhvr>
                                    </p:animEffect>
                                  </p:childTnLst>
                                </p:cTn>
                              </p:par>
                            </p:childTnLst>
                          </p:cTn>
                        </p:par>
                        <p:par>
                          <p:cTn id="86" fill="hold">
                            <p:stCondLst>
                              <p:cond delay="2000"/>
                            </p:stCondLst>
                            <p:childTnLst>
                              <p:par>
                                <p:cTn id="87" presetID="9" presetClass="entr" presetSubtype="0" fill="hold" grpId="0" nodeType="afterEffect">
                                  <p:stCondLst>
                                    <p:cond delay="0"/>
                                  </p:stCondLst>
                                  <p:childTnLst>
                                    <p:set>
                                      <p:cBhvr>
                                        <p:cTn id="88" dur="1" fill="hold">
                                          <p:stCondLst>
                                            <p:cond delay="0"/>
                                          </p:stCondLst>
                                        </p:cTn>
                                        <p:tgtEl>
                                          <p:spTgt spid="64"/>
                                        </p:tgtEl>
                                        <p:attrNameLst>
                                          <p:attrName>style.visibility</p:attrName>
                                        </p:attrNameLst>
                                      </p:cBhvr>
                                      <p:to>
                                        <p:strVal val="visible"/>
                                      </p:to>
                                    </p:set>
                                    <p:animEffect transition="in" filter="dissolve">
                                      <p:cBhvr>
                                        <p:cTn id="89" dur="500"/>
                                        <p:tgtEl>
                                          <p:spTgt spid="64"/>
                                        </p:tgtEl>
                                      </p:cBhvr>
                                    </p:animEffect>
                                  </p:childTnLst>
                                </p:cTn>
                              </p:par>
                            </p:childTnLst>
                          </p:cTn>
                        </p:par>
                        <p:par>
                          <p:cTn id="90" fill="hold">
                            <p:stCondLst>
                              <p:cond delay="2500"/>
                            </p:stCondLst>
                            <p:childTnLst>
                              <p:par>
                                <p:cTn id="91" presetID="9" presetClass="entr" presetSubtype="0" fill="hold" grpId="0" nodeType="afterEffect">
                                  <p:stCondLst>
                                    <p:cond delay="0"/>
                                  </p:stCondLst>
                                  <p:childTnLst>
                                    <p:set>
                                      <p:cBhvr>
                                        <p:cTn id="92" dur="1" fill="hold">
                                          <p:stCondLst>
                                            <p:cond delay="0"/>
                                          </p:stCondLst>
                                        </p:cTn>
                                        <p:tgtEl>
                                          <p:spTgt spid="65"/>
                                        </p:tgtEl>
                                        <p:attrNameLst>
                                          <p:attrName>style.visibility</p:attrName>
                                        </p:attrNameLst>
                                      </p:cBhvr>
                                      <p:to>
                                        <p:strVal val="visible"/>
                                      </p:to>
                                    </p:set>
                                    <p:animEffect transition="in" filter="dissolve">
                                      <p:cBhvr>
                                        <p:cTn id="93" dur="500"/>
                                        <p:tgtEl>
                                          <p:spTgt spid="65"/>
                                        </p:tgtEl>
                                      </p:cBhvr>
                                    </p:animEffect>
                                  </p:childTnLst>
                                </p:cTn>
                              </p:par>
                            </p:childTnLst>
                          </p:cTn>
                        </p:par>
                      </p:childTnLst>
                    </p:cTn>
                  </p:par>
                  <p:par>
                    <p:cTn id="94" fill="hold">
                      <p:stCondLst>
                        <p:cond delay="indefinite"/>
                      </p:stCondLst>
                      <p:childTnLst>
                        <p:par>
                          <p:cTn id="95" fill="hold">
                            <p:stCondLst>
                              <p:cond delay="0"/>
                            </p:stCondLst>
                            <p:childTnLst>
                              <p:par>
                                <p:cTn id="96" presetID="9" presetClass="entr" presetSubtype="0" fill="hold" grpId="0" nodeType="clickEffect">
                                  <p:stCondLst>
                                    <p:cond delay="0"/>
                                  </p:stCondLst>
                                  <p:childTnLst>
                                    <p:set>
                                      <p:cBhvr>
                                        <p:cTn id="97" dur="1" fill="hold">
                                          <p:stCondLst>
                                            <p:cond delay="0"/>
                                          </p:stCondLst>
                                        </p:cTn>
                                        <p:tgtEl>
                                          <p:spTgt spid="43"/>
                                        </p:tgtEl>
                                        <p:attrNameLst>
                                          <p:attrName>style.visibility</p:attrName>
                                        </p:attrNameLst>
                                      </p:cBhvr>
                                      <p:to>
                                        <p:strVal val="visible"/>
                                      </p:to>
                                    </p:set>
                                    <p:animEffect transition="in" filter="dissolve">
                                      <p:cBhvr>
                                        <p:cTn id="98" dur="500"/>
                                        <p:tgtEl>
                                          <p:spTgt spid="43"/>
                                        </p:tgtEl>
                                      </p:cBhvr>
                                    </p:animEffect>
                                  </p:childTnLst>
                                </p:cTn>
                              </p:par>
                            </p:childTnLst>
                          </p:cTn>
                        </p:par>
                        <p:par>
                          <p:cTn id="99" fill="hold">
                            <p:stCondLst>
                              <p:cond delay="500"/>
                            </p:stCondLst>
                            <p:childTnLst>
                              <p:par>
                                <p:cTn id="100" presetID="9" presetClass="entr" presetSubtype="0" fill="hold" nodeType="afterEffect">
                                  <p:stCondLst>
                                    <p:cond delay="0"/>
                                  </p:stCondLst>
                                  <p:childTnLst>
                                    <p:set>
                                      <p:cBhvr>
                                        <p:cTn id="101" dur="1" fill="hold">
                                          <p:stCondLst>
                                            <p:cond delay="0"/>
                                          </p:stCondLst>
                                        </p:cTn>
                                        <p:tgtEl>
                                          <p:spTgt spid="45"/>
                                        </p:tgtEl>
                                        <p:attrNameLst>
                                          <p:attrName>style.visibility</p:attrName>
                                        </p:attrNameLst>
                                      </p:cBhvr>
                                      <p:to>
                                        <p:strVal val="visible"/>
                                      </p:to>
                                    </p:set>
                                    <p:animEffect transition="in" filter="dissolve">
                                      <p:cBhvr>
                                        <p:cTn id="102" dur="500"/>
                                        <p:tgtEl>
                                          <p:spTgt spid="45"/>
                                        </p:tgtEl>
                                      </p:cBhvr>
                                    </p:animEffect>
                                  </p:childTnLst>
                                </p:cTn>
                              </p:par>
                            </p:childTnLst>
                          </p:cTn>
                        </p:par>
                        <p:par>
                          <p:cTn id="103" fill="hold">
                            <p:stCondLst>
                              <p:cond delay="1000"/>
                            </p:stCondLst>
                            <p:childTnLst>
                              <p:par>
                                <p:cTn id="104" presetID="9" presetClass="entr" presetSubtype="0" fill="hold" grpId="0" nodeType="afterEffect">
                                  <p:stCondLst>
                                    <p:cond delay="0"/>
                                  </p:stCondLst>
                                  <p:childTnLst>
                                    <p:set>
                                      <p:cBhvr>
                                        <p:cTn id="105" dur="1" fill="hold">
                                          <p:stCondLst>
                                            <p:cond delay="0"/>
                                          </p:stCondLst>
                                        </p:cTn>
                                        <p:tgtEl>
                                          <p:spTgt spid="59"/>
                                        </p:tgtEl>
                                        <p:attrNameLst>
                                          <p:attrName>style.visibility</p:attrName>
                                        </p:attrNameLst>
                                      </p:cBhvr>
                                      <p:to>
                                        <p:strVal val="visible"/>
                                      </p:to>
                                    </p:set>
                                    <p:animEffect transition="in" filter="dissolve">
                                      <p:cBhvr>
                                        <p:cTn id="106" dur="500"/>
                                        <p:tgtEl>
                                          <p:spTgt spid="59"/>
                                        </p:tgtEl>
                                      </p:cBhvr>
                                    </p:animEffect>
                                  </p:childTnLst>
                                </p:cTn>
                              </p:par>
                            </p:childTnLst>
                          </p:cTn>
                        </p:par>
                        <p:par>
                          <p:cTn id="107" fill="hold">
                            <p:stCondLst>
                              <p:cond delay="1500"/>
                            </p:stCondLst>
                            <p:childTnLst>
                              <p:par>
                                <p:cTn id="108" presetID="9" presetClass="entr" presetSubtype="0" fill="hold" grpId="0" nodeType="afterEffect">
                                  <p:stCondLst>
                                    <p:cond delay="0"/>
                                  </p:stCondLst>
                                  <p:childTnLst>
                                    <p:set>
                                      <p:cBhvr>
                                        <p:cTn id="109" dur="1" fill="hold">
                                          <p:stCondLst>
                                            <p:cond delay="0"/>
                                          </p:stCondLst>
                                        </p:cTn>
                                        <p:tgtEl>
                                          <p:spTgt spid="44"/>
                                        </p:tgtEl>
                                        <p:attrNameLst>
                                          <p:attrName>style.visibility</p:attrName>
                                        </p:attrNameLst>
                                      </p:cBhvr>
                                      <p:to>
                                        <p:strVal val="visible"/>
                                      </p:to>
                                    </p:set>
                                    <p:animEffect transition="in" filter="dissolve">
                                      <p:cBhvr>
                                        <p:cTn id="110" dur="500"/>
                                        <p:tgtEl>
                                          <p:spTgt spid="44"/>
                                        </p:tgtEl>
                                      </p:cBhvr>
                                    </p:animEffect>
                                  </p:childTnLst>
                                </p:cTn>
                              </p:par>
                            </p:childTnLst>
                          </p:cTn>
                        </p:par>
                      </p:childTnLst>
                    </p:cTn>
                  </p:par>
                  <p:par>
                    <p:cTn id="111" fill="hold">
                      <p:stCondLst>
                        <p:cond delay="indefinite"/>
                      </p:stCondLst>
                      <p:childTnLst>
                        <p:par>
                          <p:cTn id="112" fill="hold">
                            <p:stCondLst>
                              <p:cond delay="0"/>
                            </p:stCondLst>
                            <p:childTnLst>
                              <p:par>
                                <p:cTn id="113" presetID="9" presetClass="entr" presetSubtype="0" fill="hold" nodeType="clickEffect">
                                  <p:stCondLst>
                                    <p:cond delay="0"/>
                                  </p:stCondLst>
                                  <p:childTnLst>
                                    <p:set>
                                      <p:cBhvr>
                                        <p:cTn id="114" dur="1" fill="hold">
                                          <p:stCondLst>
                                            <p:cond delay="0"/>
                                          </p:stCondLst>
                                        </p:cTn>
                                        <p:tgtEl>
                                          <p:spTgt spid="71"/>
                                        </p:tgtEl>
                                        <p:attrNameLst>
                                          <p:attrName>style.visibility</p:attrName>
                                        </p:attrNameLst>
                                      </p:cBhvr>
                                      <p:to>
                                        <p:strVal val="visible"/>
                                      </p:to>
                                    </p:set>
                                    <p:animEffect transition="in" filter="dissolve">
                                      <p:cBhvr>
                                        <p:cTn id="115" dur="500"/>
                                        <p:tgtEl>
                                          <p:spTgt spid="71"/>
                                        </p:tgtEl>
                                      </p:cBhvr>
                                    </p:animEffect>
                                  </p:childTnLst>
                                </p:cTn>
                              </p:par>
                            </p:childTnLst>
                          </p:cTn>
                        </p:par>
                      </p:childTnLst>
                    </p:cTn>
                  </p:par>
                  <p:par>
                    <p:cTn id="116" fill="hold">
                      <p:stCondLst>
                        <p:cond delay="indefinite"/>
                      </p:stCondLst>
                      <p:childTnLst>
                        <p:par>
                          <p:cTn id="117" fill="hold">
                            <p:stCondLst>
                              <p:cond delay="0"/>
                            </p:stCondLst>
                            <p:childTnLst>
                              <p:par>
                                <p:cTn id="118" presetID="9" presetClass="entr" presetSubtype="0" fill="hold" grpId="0" nodeType="clickEffect">
                                  <p:stCondLst>
                                    <p:cond delay="0"/>
                                  </p:stCondLst>
                                  <p:childTnLst>
                                    <p:set>
                                      <p:cBhvr>
                                        <p:cTn id="119" dur="1" fill="hold">
                                          <p:stCondLst>
                                            <p:cond delay="0"/>
                                          </p:stCondLst>
                                        </p:cTn>
                                        <p:tgtEl>
                                          <p:spTgt spid="75"/>
                                        </p:tgtEl>
                                        <p:attrNameLst>
                                          <p:attrName>style.visibility</p:attrName>
                                        </p:attrNameLst>
                                      </p:cBhvr>
                                      <p:to>
                                        <p:strVal val="visible"/>
                                      </p:to>
                                    </p:set>
                                    <p:animEffect transition="in" filter="dissolve">
                                      <p:cBhvr>
                                        <p:cTn id="120" dur="500"/>
                                        <p:tgtEl>
                                          <p:spTgt spid="75"/>
                                        </p:tgtEl>
                                      </p:cBhvr>
                                    </p:animEffect>
                                  </p:childTnLst>
                                </p:cTn>
                              </p:par>
                              <p:par>
                                <p:cTn id="121" presetID="9" presetClass="entr" presetSubtype="0" fill="hold" grpId="0" nodeType="withEffect">
                                  <p:stCondLst>
                                    <p:cond delay="0"/>
                                  </p:stCondLst>
                                  <p:childTnLst>
                                    <p:set>
                                      <p:cBhvr>
                                        <p:cTn id="122" dur="1" fill="hold">
                                          <p:stCondLst>
                                            <p:cond delay="0"/>
                                          </p:stCondLst>
                                        </p:cTn>
                                        <p:tgtEl>
                                          <p:spTgt spid="74"/>
                                        </p:tgtEl>
                                        <p:attrNameLst>
                                          <p:attrName>style.visibility</p:attrName>
                                        </p:attrNameLst>
                                      </p:cBhvr>
                                      <p:to>
                                        <p:strVal val="visible"/>
                                      </p:to>
                                    </p:set>
                                    <p:animEffect transition="in" filter="dissolve">
                                      <p:cBhvr>
                                        <p:cTn id="123" dur="500"/>
                                        <p:tgtEl>
                                          <p:spTgt spid="74"/>
                                        </p:tgtEl>
                                      </p:cBhvr>
                                    </p:animEffect>
                                  </p:childTnLst>
                                </p:cTn>
                              </p:par>
                              <p:par>
                                <p:cTn id="124" presetID="9" presetClass="entr" presetSubtype="0" fill="hold" nodeType="withEffect">
                                  <p:stCondLst>
                                    <p:cond delay="0"/>
                                  </p:stCondLst>
                                  <p:childTnLst>
                                    <p:set>
                                      <p:cBhvr>
                                        <p:cTn id="125" dur="1" fill="hold">
                                          <p:stCondLst>
                                            <p:cond delay="0"/>
                                          </p:stCondLst>
                                        </p:cTn>
                                        <p:tgtEl>
                                          <p:spTgt spid="76"/>
                                        </p:tgtEl>
                                        <p:attrNameLst>
                                          <p:attrName>style.visibility</p:attrName>
                                        </p:attrNameLst>
                                      </p:cBhvr>
                                      <p:to>
                                        <p:strVal val="visible"/>
                                      </p:to>
                                    </p:set>
                                    <p:animEffect transition="in" filter="dissolve">
                                      <p:cBhvr>
                                        <p:cTn id="126" dur="500"/>
                                        <p:tgtEl>
                                          <p:spTgt spid="76"/>
                                        </p:tgtEl>
                                      </p:cBhvr>
                                    </p:animEffect>
                                  </p:childTnLst>
                                </p:cTn>
                              </p:par>
                              <p:par>
                                <p:cTn id="127" presetID="9" presetClass="entr" presetSubtype="0" fill="hold" nodeType="withEffect">
                                  <p:stCondLst>
                                    <p:cond delay="0"/>
                                  </p:stCondLst>
                                  <p:childTnLst>
                                    <p:set>
                                      <p:cBhvr>
                                        <p:cTn id="128" dur="1" fill="hold">
                                          <p:stCondLst>
                                            <p:cond delay="0"/>
                                          </p:stCondLst>
                                        </p:cTn>
                                        <p:tgtEl>
                                          <p:spTgt spid="77"/>
                                        </p:tgtEl>
                                        <p:attrNameLst>
                                          <p:attrName>style.visibility</p:attrName>
                                        </p:attrNameLst>
                                      </p:cBhvr>
                                      <p:to>
                                        <p:strVal val="visible"/>
                                      </p:to>
                                    </p:set>
                                    <p:animEffect transition="in" filter="dissolve">
                                      <p:cBhvr>
                                        <p:cTn id="129" dur="500"/>
                                        <p:tgtEl>
                                          <p:spTgt spid="77"/>
                                        </p:tgtEl>
                                      </p:cBhvr>
                                    </p:animEffect>
                                  </p:childTnLst>
                                </p:cTn>
                              </p:par>
                            </p:childTnLst>
                          </p:cTn>
                        </p:par>
                      </p:childTnLst>
                    </p:cTn>
                  </p:par>
                  <p:par>
                    <p:cTn id="130" fill="hold">
                      <p:stCondLst>
                        <p:cond delay="indefinite"/>
                      </p:stCondLst>
                      <p:childTnLst>
                        <p:par>
                          <p:cTn id="131" fill="hold">
                            <p:stCondLst>
                              <p:cond delay="0"/>
                            </p:stCondLst>
                            <p:childTnLst>
                              <p:par>
                                <p:cTn id="132" presetID="9" presetClass="entr" presetSubtype="0" fill="hold" nodeType="clickEffect">
                                  <p:stCondLst>
                                    <p:cond delay="0"/>
                                  </p:stCondLst>
                                  <p:childTnLst>
                                    <p:set>
                                      <p:cBhvr>
                                        <p:cTn id="133" dur="1" fill="hold">
                                          <p:stCondLst>
                                            <p:cond delay="0"/>
                                          </p:stCondLst>
                                        </p:cTn>
                                        <p:tgtEl>
                                          <p:spTgt spid="122"/>
                                        </p:tgtEl>
                                        <p:attrNameLst>
                                          <p:attrName>style.visibility</p:attrName>
                                        </p:attrNameLst>
                                      </p:cBhvr>
                                      <p:to>
                                        <p:strVal val="visible"/>
                                      </p:to>
                                    </p:set>
                                    <p:animEffect transition="in" filter="dissolve">
                                      <p:cBhvr>
                                        <p:cTn id="134" dur="500"/>
                                        <p:tgtEl>
                                          <p:spTgt spid="122"/>
                                        </p:tgtEl>
                                      </p:cBhvr>
                                    </p:animEffect>
                                  </p:childTnLst>
                                </p:cTn>
                              </p:par>
                            </p:childTnLst>
                          </p:cTn>
                        </p:par>
                      </p:childTnLst>
                    </p:cTn>
                  </p:par>
                  <p:par>
                    <p:cTn id="135" fill="hold">
                      <p:stCondLst>
                        <p:cond delay="indefinite"/>
                      </p:stCondLst>
                      <p:childTnLst>
                        <p:par>
                          <p:cTn id="136" fill="hold">
                            <p:stCondLst>
                              <p:cond delay="0"/>
                            </p:stCondLst>
                            <p:childTnLst>
                              <p:par>
                                <p:cTn id="137" presetID="9" presetClass="entr" presetSubtype="0" fill="hold" nodeType="clickEffect">
                                  <p:stCondLst>
                                    <p:cond delay="0"/>
                                  </p:stCondLst>
                                  <p:childTnLst>
                                    <p:set>
                                      <p:cBhvr>
                                        <p:cTn id="138" dur="1" fill="hold">
                                          <p:stCondLst>
                                            <p:cond delay="0"/>
                                          </p:stCondLst>
                                        </p:cTn>
                                        <p:tgtEl>
                                          <p:spTgt spid="117"/>
                                        </p:tgtEl>
                                        <p:attrNameLst>
                                          <p:attrName>style.visibility</p:attrName>
                                        </p:attrNameLst>
                                      </p:cBhvr>
                                      <p:to>
                                        <p:strVal val="visible"/>
                                      </p:to>
                                    </p:set>
                                    <p:animEffect transition="in" filter="dissolve">
                                      <p:cBhvr>
                                        <p:cTn id="139" dur="500"/>
                                        <p:tgtEl>
                                          <p:spTgt spid="1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9" grpId="0" animBg="1"/>
      <p:bldP spid="22" grpId="0" animBg="1"/>
      <p:bldP spid="33" grpId="0" animBg="1"/>
      <p:bldP spid="34" grpId="0" animBg="1"/>
      <p:bldP spid="39" grpId="0" animBg="1"/>
      <p:bldP spid="42" grpId="0" animBg="1"/>
      <p:bldP spid="43" grpId="0" animBg="1"/>
      <p:bldP spid="44" grpId="0" animBg="1"/>
      <p:bldP spid="59" grpId="0"/>
      <p:bldP spid="60" grpId="0" animBg="1"/>
      <p:bldP spid="28" grpId="0"/>
      <p:bldP spid="37" grpId="0"/>
      <p:bldP spid="38" grpId="0"/>
      <p:bldP spid="41" grpId="0"/>
      <p:bldP spid="62" grpId="0"/>
      <p:bldP spid="63" grpId="0" animBg="1"/>
      <p:bldP spid="65" grpId="0"/>
      <p:bldP spid="74" grpId="0" animBg="1"/>
      <p:bldP spid="75" grpId="0" animBg="1"/>
      <p:bldP spid="6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正方形/長方形 49">
            <a:extLst>
              <a:ext uri="{FF2B5EF4-FFF2-40B4-BE49-F238E27FC236}">
                <a16:creationId xmlns:a16="http://schemas.microsoft.com/office/drawing/2014/main" id="{DEFF9A4A-0EF3-2933-B0EF-345530FECCFB}"/>
              </a:ext>
            </a:extLst>
          </p:cNvPr>
          <p:cNvSpPr/>
          <p:nvPr/>
        </p:nvSpPr>
        <p:spPr>
          <a:xfrm>
            <a:off x="5354271" y="2964721"/>
            <a:ext cx="831729"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正方形/長方形 51">
            <a:extLst>
              <a:ext uri="{FF2B5EF4-FFF2-40B4-BE49-F238E27FC236}">
                <a16:creationId xmlns:a16="http://schemas.microsoft.com/office/drawing/2014/main" id="{E0C70C5E-CFF9-0513-4B6B-AFE688D1D902}"/>
              </a:ext>
            </a:extLst>
          </p:cNvPr>
          <p:cNvSpPr/>
          <p:nvPr/>
        </p:nvSpPr>
        <p:spPr>
          <a:xfrm>
            <a:off x="5357936" y="3165555"/>
            <a:ext cx="914400" cy="2322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D0A0A34B-A2BA-8FAF-EEAC-67B6BBC9FA08}"/>
              </a:ext>
            </a:extLst>
          </p:cNvPr>
          <p:cNvSpPr>
            <a:spLocks noGrp="1"/>
          </p:cNvSpPr>
          <p:nvPr>
            <p:ph type="title"/>
          </p:nvPr>
        </p:nvSpPr>
        <p:spPr/>
        <p:txBody>
          <a:bodyPr/>
          <a:lstStyle/>
          <a:p>
            <a:r>
              <a:rPr lang="ja-JP" altLang="en-US"/>
              <a:t>シーケンス図の登場人物</a:t>
            </a:r>
            <a:endParaRPr kumimoji="1" lang="ja-JP" altLang="en-US"/>
          </a:p>
        </p:txBody>
      </p:sp>
      <p:sp>
        <p:nvSpPr>
          <p:cNvPr id="5" name="フッター プレースホルダー 4">
            <a:extLst>
              <a:ext uri="{FF2B5EF4-FFF2-40B4-BE49-F238E27FC236}">
                <a16:creationId xmlns:a16="http://schemas.microsoft.com/office/drawing/2014/main" id="{869A0B0E-AEAA-E304-22CB-5CF5E91B3F7B}"/>
              </a:ext>
            </a:extLst>
          </p:cNvPr>
          <p:cNvSpPr>
            <a:spLocks noGrp="1"/>
          </p:cNvSpPr>
          <p:nvPr>
            <p:ph type="ftr" sz="quarter" idx="11"/>
          </p:nvPr>
        </p:nvSpPr>
        <p:spPr/>
        <p:txBody>
          <a:bodyPr/>
          <a:lstStyle/>
          <a:p>
            <a:r>
              <a:rPr lang="ja-JP" altLang="en-US"/>
              <a:t>ソフトウェア設計</a:t>
            </a:r>
            <a:endParaRPr lang="ja-JP" altLang="en-US" sz="1800"/>
          </a:p>
        </p:txBody>
      </p:sp>
      <p:grpSp>
        <p:nvGrpSpPr>
          <p:cNvPr id="7" name="グループ化 6">
            <a:extLst>
              <a:ext uri="{FF2B5EF4-FFF2-40B4-BE49-F238E27FC236}">
                <a16:creationId xmlns:a16="http://schemas.microsoft.com/office/drawing/2014/main" id="{922E03A0-5938-167C-AC9C-07E7FE4A69B2}"/>
              </a:ext>
            </a:extLst>
          </p:cNvPr>
          <p:cNvGrpSpPr/>
          <p:nvPr/>
        </p:nvGrpSpPr>
        <p:grpSpPr>
          <a:xfrm>
            <a:off x="838200" y="1474031"/>
            <a:ext cx="576064" cy="792088"/>
            <a:chOff x="479376" y="2924944"/>
            <a:chExt cx="576064" cy="792088"/>
          </a:xfrm>
        </p:grpSpPr>
        <p:sp>
          <p:nvSpPr>
            <p:cNvPr id="8" name="正方形/長方形 7">
              <a:extLst>
                <a:ext uri="{FF2B5EF4-FFF2-40B4-BE49-F238E27FC236}">
                  <a16:creationId xmlns:a16="http://schemas.microsoft.com/office/drawing/2014/main" id="{05BA3EB4-F3EA-1D09-87AB-34AB9AE31EE4}"/>
                </a:ext>
              </a:extLst>
            </p:cNvPr>
            <p:cNvSpPr/>
            <p:nvPr/>
          </p:nvSpPr>
          <p:spPr>
            <a:xfrm>
              <a:off x="479376" y="2924944"/>
              <a:ext cx="576064" cy="7920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9" name="直線コネクタ 8">
              <a:extLst>
                <a:ext uri="{FF2B5EF4-FFF2-40B4-BE49-F238E27FC236}">
                  <a16:creationId xmlns:a16="http://schemas.microsoft.com/office/drawing/2014/main" id="{D2524436-4FB8-B820-6570-D7F2D9590F9A}"/>
                </a:ext>
              </a:extLst>
            </p:cNvPr>
            <p:cNvCxnSpPr>
              <a:cxnSpLocks/>
            </p:cNvCxnSpPr>
            <p:nvPr/>
          </p:nvCxnSpPr>
          <p:spPr>
            <a:xfrm>
              <a:off x="587408" y="3411355"/>
              <a:ext cx="36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F097EC75-DE0C-FA18-4370-A8AC4023BF65}"/>
                </a:ext>
              </a:extLst>
            </p:cNvPr>
            <p:cNvCxnSpPr>
              <a:cxnSpLocks/>
            </p:cNvCxnSpPr>
            <p:nvPr/>
          </p:nvCxnSpPr>
          <p:spPr>
            <a:xfrm rot="5400000">
              <a:off x="587408" y="3303283"/>
              <a:ext cx="36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1B54F9B3-D9A7-8BD9-F968-18ABFC8A3A29}"/>
                </a:ext>
              </a:extLst>
            </p:cNvPr>
            <p:cNvCxnSpPr/>
            <p:nvPr/>
          </p:nvCxnSpPr>
          <p:spPr>
            <a:xfrm>
              <a:off x="767408" y="3482670"/>
              <a:ext cx="180000" cy="180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DB48FF33-356E-51C7-92B5-E266FA95F93E}"/>
                </a:ext>
              </a:extLst>
            </p:cNvPr>
            <p:cNvCxnSpPr>
              <a:cxnSpLocks/>
            </p:cNvCxnSpPr>
            <p:nvPr/>
          </p:nvCxnSpPr>
          <p:spPr>
            <a:xfrm flipH="1">
              <a:off x="587408" y="3482670"/>
              <a:ext cx="180000" cy="180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円/楕円 12">
              <a:extLst>
                <a:ext uri="{FF2B5EF4-FFF2-40B4-BE49-F238E27FC236}">
                  <a16:creationId xmlns:a16="http://schemas.microsoft.com/office/drawing/2014/main" id="{C644AA3F-55B4-7846-CE2A-644C87F49DFC}"/>
                </a:ext>
              </a:extLst>
            </p:cNvPr>
            <p:cNvSpPr>
              <a:spLocks noChangeAspect="1"/>
            </p:cNvSpPr>
            <p:nvPr/>
          </p:nvSpPr>
          <p:spPr>
            <a:xfrm>
              <a:off x="587408" y="2979307"/>
              <a:ext cx="360000" cy="360000"/>
            </a:xfrm>
            <a:prstGeom prst="ellipse">
              <a:avLst/>
            </a:prstGeom>
            <a:solidFill>
              <a:srgbClr val="FFFF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4" name="テキスト ボックス 13">
            <a:extLst>
              <a:ext uri="{FF2B5EF4-FFF2-40B4-BE49-F238E27FC236}">
                <a16:creationId xmlns:a16="http://schemas.microsoft.com/office/drawing/2014/main" id="{4A01C712-4F1F-2DA4-275C-673C8CB48EAE}"/>
              </a:ext>
            </a:extLst>
          </p:cNvPr>
          <p:cNvSpPr txBox="1"/>
          <p:nvPr/>
        </p:nvSpPr>
        <p:spPr>
          <a:xfrm>
            <a:off x="707345" y="2225429"/>
            <a:ext cx="845103" cy="307777"/>
          </a:xfrm>
          <a:prstGeom prst="rect">
            <a:avLst/>
          </a:prstGeom>
          <a:noFill/>
        </p:spPr>
        <p:txBody>
          <a:bodyPr wrap="none" rtlCol="0">
            <a:spAutoFit/>
          </a:bodyPr>
          <a:lstStyle/>
          <a:p>
            <a:pPr algn="ctr"/>
            <a:r>
              <a:rPr kumimoji="1" lang="ja-JP" altLang="en-US" sz="1400">
                <a:latin typeface="Meiryo" panose="020B0604030504040204" pitchFamily="34" charset="-128"/>
                <a:ea typeface="Meiryo" panose="020B0604030504040204" pitchFamily="34" charset="-128"/>
              </a:rPr>
              <a:t>アクタ</a:t>
            </a:r>
            <a:r>
              <a:rPr kumimoji="1" lang="en-US" altLang="ja-JP" sz="1400" dirty="0">
                <a:latin typeface="Meiryo" panose="020B0604030504040204" pitchFamily="34" charset="-128"/>
                <a:ea typeface="Meiryo" panose="020B0604030504040204" pitchFamily="34" charset="-128"/>
              </a:rPr>
              <a:t>A</a:t>
            </a:r>
            <a:endParaRPr kumimoji="1" lang="ja-JP" altLang="en-US" sz="1400">
              <a:latin typeface="Meiryo" panose="020B0604030504040204" pitchFamily="34" charset="-128"/>
              <a:ea typeface="Meiryo" panose="020B0604030504040204" pitchFamily="34" charset="-128"/>
            </a:endParaRPr>
          </a:p>
        </p:txBody>
      </p:sp>
      <p:cxnSp>
        <p:nvCxnSpPr>
          <p:cNvPr id="17" name="直線コネクタ 16">
            <a:extLst>
              <a:ext uri="{FF2B5EF4-FFF2-40B4-BE49-F238E27FC236}">
                <a16:creationId xmlns:a16="http://schemas.microsoft.com/office/drawing/2014/main" id="{B8E48838-D546-E215-4E91-421437D00679}"/>
              </a:ext>
            </a:extLst>
          </p:cNvPr>
          <p:cNvCxnSpPr>
            <a:stCxn id="14" idx="2"/>
          </p:cNvCxnSpPr>
          <p:nvPr/>
        </p:nvCxnSpPr>
        <p:spPr>
          <a:xfrm flipH="1">
            <a:off x="1126232" y="2533206"/>
            <a:ext cx="3665" cy="3823144"/>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8" name="正方形/長方形 17">
            <a:extLst>
              <a:ext uri="{FF2B5EF4-FFF2-40B4-BE49-F238E27FC236}">
                <a16:creationId xmlns:a16="http://schemas.microsoft.com/office/drawing/2014/main" id="{26E211AF-A520-D276-BEEB-4ABF8336304F}"/>
              </a:ext>
            </a:extLst>
          </p:cNvPr>
          <p:cNvSpPr/>
          <p:nvPr/>
        </p:nvSpPr>
        <p:spPr>
          <a:xfrm>
            <a:off x="4996940" y="1528394"/>
            <a:ext cx="2198120" cy="683363"/>
          </a:xfrm>
          <a:prstGeom prst="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ysClr val="windowText" lastClr="000000"/>
                </a:solidFill>
                <a:latin typeface="Meiryo" panose="020B0604030504040204" pitchFamily="34" charset="-128"/>
                <a:ea typeface="Meiryo" panose="020B0604030504040204" pitchFamily="34" charset="-128"/>
              </a:rPr>
              <a:t>&lt;&lt;stereotype&gt;&gt;</a:t>
            </a:r>
          </a:p>
          <a:p>
            <a:pPr algn="ctr"/>
            <a:r>
              <a:rPr kumimoji="1" lang="ja-JP" altLang="en-US" sz="1400">
                <a:solidFill>
                  <a:sysClr val="windowText" lastClr="000000"/>
                </a:solidFill>
                <a:latin typeface="Meiryo" panose="020B0604030504040204" pitchFamily="34" charset="-128"/>
                <a:ea typeface="Meiryo" panose="020B0604030504040204" pitchFamily="34" charset="-128"/>
              </a:rPr>
              <a:t>：クラス</a:t>
            </a:r>
            <a:r>
              <a:rPr kumimoji="1" lang="en-US" altLang="ja-JP" sz="1400" dirty="0">
                <a:solidFill>
                  <a:sysClr val="windowText" lastClr="000000"/>
                </a:solidFill>
                <a:latin typeface="Meiryo" panose="020B0604030504040204" pitchFamily="34" charset="-128"/>
                <a:ea typeface="Meiryo" panose="020B0604030504040204" pitchFamily="34" charset="-128"/>
              </a:rPr>
              <a:t>B</a:t>
            </a:r>
            <a:endParaRPr kumimoji="1" lang="ja-JP" altLang="en-US" sz="1400">
              <a:solidFill>
                <a:sysClr val="windowText" lastClr="000000"/>
              </a:solidFill>
              <a:latin typeface="Meiryo" panose="020B0604030504040204" pitchFamily="34" charset="-128"/>
              <a:ea typeface="Meiryo" panose="020B0604030504040204" pitchFamily="34" charset="-128"/>
            </a:endParaRPr>
          </a:p>
        </p:txBody>
      </p:sp>
      <p:cxnSp>
        <p:nvCxnSpPr>
          <p:cNvPr id="19" name="直線コネクタ 18">
            <a:extLst>
              <a:ext uri="{FF2B5EF4-FFF2-40B4-BE49-F238E27FC236}">
                <a16:creationId xmlns:a16="http://schemas.microsoft.com/office/drawing/2014/main" id="{E6969A78-9F59-CDBE-97FC-B02A073CEE4F}"/>
              </a:ext>
            </a:extLst>
          </p:cNvPr>
          <p:cNvCxnSpPr>
            <a:cxnSpLocks/>
            <a:stCxn id="18" idx="2"/>
            <a:endCxn id="5" idx="0"/>
          </p:cNvCxnSpPr>
          <p:nvPr/>
        </p:nvCxnSpPr>
        <p:spPr>
          <a:xfrm>
            <a:off x="6096000" y="2211757"/>
            <a:ext cx="0" cy="4144593"/>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3" name="正方形/長方形 22">
            <a:extLst>
              <a:ext uri="{FF2B5EF4-FFF2-40B4-BE49-F238E27FC236}">
                <a16:creationId xmlns:a16="http://schemas.microsoft.com/office/drawing/2014/main" id="{AA7F3445-96A2-B1D1-C977-987A6737D620}"/>
              </a:ext>
            </a:extLst>
          </p:cNvPr>
          <p:cNvSpPr/>
          <p:nvPr/>
        </p:nvSpPr>
        <p:spPr>
          <a:xfrm>
            <a:off x="1036232" y="2657517"/>
            <a:ext cx="180000" cy="360000"/>
          </a:xfrm>
          <a:prstGeom prst="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4" name="直線コネクタ 23">
            <a:extLst>
              <a:ext uri="{FF2B5EF4-FFF2-40B4-BE49-F238E27FC236}">
                <a16:creationId xmlns:a16="http://schemas.microsoft.com/office/drawing/2014/main" id="{98683C02-9A3C-2950-74CE-9A10862CB0D0}"/>
              </a:ext>
            </a:extLst>
          </p:cNvPr>
          <p:cNvCxnSpPr>
            <a:cxnSpLocks/>
            <a:stCxn id="23" idx="3"/>
            <a:endCxn id="22" idx="1"/>
          </p:cNvCxnSpPr>
          <p:nvPr/>
        </p:nvCxnSpPr>
        <p:spPr>
          <a:xfrm flipV="1">
            <a:off x="1216232" y="2823346"/>
            <a:ext cx="1999448" cy="14171"/>
          </a:xfrm>
          <a:prstGeom prst="line">
            <a:avLst/>
          </a:prstGeom>
          <a:ln w="12700">
            <a:solidFill>
              <a:schemeClr val="tx1"/>
            </a:solidFill>
            <a:prstDash val="dash"/>
            <a:tailEnd type="arrow" w="lg" len="lg"/>
          </a:ln>
        </p:spPr>
        <p:style>
          <a:lnRef idx="1">
            <a:schemeClr val="accent1"/>
          </a:lnRef>
          <a:fillRef idx="0">
            <a:schemeClr val="accent1"/>
          </a:fillRef>
          <a:effectRef idx="0">
            <a:schemeClr val="accent1"/>
          </a:effectRef>
          <a:fontRef idx="minor">
            <a:schemeClr val="tx1"/>
          </a:fontRef>
        </p:style>
      </p:cxnSp>
      <p:sp>
        <p:nvSpPr>
          <p:cNvPr id="29" name="正方形/長方形 28">
            <a:extLst>
              <a:ext uri="{FF2B5EF4-FFF2-40B4-BE49-F238E27FC236}">
                <a16:creationId xmlns:a16="http://schemas.microsoft.com/office/drawing/2014/main" id="{14D9BFE1-27E4-4C9B-6984-AE9F67486B99}"/>
              </a:ext>
            </a:extLst>
          </p:cNvPr>
          <p:cNvSpPr/>
          <p:nvPr/>
        </p:nvSpPr>
        <p:spPr>
          <a:xfrm>
            <a:off x="4204232" y="2826929"/>
            <a:ext cx="180000" cy="360000"/>
          </a:xfrm>
          <a:prstGeom prst="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正方形/長方形 21">
            <a:extLst>
              <a:ext uri="{FF2B5EF4-FFF2-40B4-BE49-F238E27FC236}">
                <a16:creationId xmlns:a16="http://schemas.microsoft.com/office/drawing/2014/main" id="{5823FE51-A1CA-A27D-30D2-9E60C5D9D628}"/>
              </a:ext>
            </a:extLst>
          </p:cNvPr>
          <p:cNvSpPr/>
          <p:nvPr/>
        </p:nvSpPr>
        <p:spPr>
          <a:xfrm>
            <a:off x="3215680" y="2643346"/>
            <a:ext cx="2198120" cy="360000"/>
          </a:xfrm>
          <a:prstGeom prst="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a:solidFill>
                  <a:sysClr val="windowText" lastClr="000000"/>
                </a:solidFill>
                <a:latin typeface="Meiryo" panose="020B0604030504040204" pitchFamily="34" charset="-128"/>
                <a:ea typeface="Meiryo" panose="020B0604030504040204" pitchFamily="34" charset="-128"/>
              </a:rPr>
              <a:t>オブジェクト</a:t>
            </a:r>
            <a:r>
              <a:rPr lang="en-US" altLang="ja-JP" sz="1400" dirty="0">
                <a:solidFill>
                  <a:sysClr val="windowText" lastClr="000000"/>
                </a:solidFill>
                <a:latin typeface="Meiryo" panose="020B0604030504040204" pitchFamily="34" charset="-128"/>
                <a:ea typeface="Meiryo" panose="020B0604030504040204" pitchFamily="34" charset="-128"/>
              </a:rPr>
              <a:t>A: </a:t>
            </a:r>
            <a:r>
              <a:rPr lang="ja-JP" altLang="en-US" sz="1400">
                <a:solidFill>
                  <a:sysClr val="windowText" lastClr="000000"/>
                </a:solidFill>
                <a:latin typeface="Meiryo" panose="020B0604030504040204" pitchFamily="34" charset="-128"/>
                <a:ea typeface="Meiryo" panose="020B0604030504040204" pitchFamily="34" charset="-128"/>
              </a:rPr>
              <a:t>クラス</a:t>
            </a:r>
            <a:r>
              <a:rPr lang="en-US" altLang="ja-JP" sz="1400" dirty="0">
                <a:solidFill>
                  <a:sysClr val="windowText" lastClr="000000"/>
                </a:solidFill>
                <a:latin typeface="Meiryo" panose="020B0604030504040204" pitchFamily="34" charset="-128"/>
                <a:ea typeface="Meiryo" panose="020B0604030504040204" pitchFamily="34" charset="-128"/>
              </a:rPr>
              <a:t>A</a:t>
            </a:r>
            <a:endParaRPr kumimoji="1" lang="ja-JP" altLang="en-US" sz="1400">
              <a:solidFill>
                <a:sysClr val="windowText" lastClr="000000"/>
              </a:solidFill>
              <a:latin typeface="Meiryo" panose="020B0604030504040204" pitchFamily="34" charset="-128"/>
              <a:ea typeface="Meiryo" panose="020B0604030504040204" pitchFamily="34" charset="-128"/>
            </a:endParaRPr>
          </a:p>
        </p:txBody>
      </p:sp>
      <p:cxnSp>
        <p:nvCxnSpPr>
          <p:cNvPr id="30" name="直線コネクタ 29">
            <a:extLst>
              <a:ext uri="{FF2B5EF4-FFF2-40B4-BE49-F238E27FC236}">
                <a16:creationId xmlns:a16="http://schemas.microsoft.com/office/drawing/2014/main" id="{80EA8DD7-61CD-66AE-3C93-34B4305E9987}"/>
              </a:ext>
            </a:extLst>
          </p:cNvPr>
          <p:cNvCxnSpPr>
            <a:cxnSpLocks/>
          </p:cNvCxnSpPr>
          <p:nvPr/>
        </p:nvCxnSpPr>
        <p:spPr>
          <a:xfrm>
            <a:off x="4294232" y="3186929"/>
            <a:ext cx="0" cy="3173005"/>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3" name="正方形/長方形 32">
            <a:extLst>
              <a:ext uri="{FF2B5EF4-FFF2-40B4-BE49-F238E27FC236}">
                <a16:creationId xmlns:a16="http://schemas.microsoft.com/office/drawing/2014/main" id="{BC37D70B-F4D9-B928-A4E9-2D8BF3234270}"/>
              </a:ext>
            </a:extLst>
          </p:cNvPr>
          <p:cNvSpPr/>
          <p:nvPr/>
        </p:nvSpPr>
        <p:spPr>
          <a:xfrm>
            <a:off x="1040606" y="3314656"/>
            <a:ext cx="180000" cy="432000"/>
          </a:xfrm>
          <a:prstGeom prst="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正方形/長方形 33">
            <a:extLst>
              <a:ext uri="{FF2B5EF4-FFF2-40B4-BE49-F238E27FC236}">
                <a16:creationId xmlns:a16="http://schemas.microsoft.com/office/drawing/2014/main" id="{D651F3CF-5EDF-B0B4-D641-F5F65392B4CC}"/>
              </a:ext>
            </a:extLst>
          </p:cNvPr>
          <p:cNvSpPr/>
          <p:nvPr/>
        </p:nvSpPr>
        <p:spPr>
          <a:xfrm>
            <a:off x="4204232" y="3318240"/>
            <a:ext cx="180000" cy="360000"/>
          </a:xfrm>
          <a:prstGeom prst="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5" name="直線コネクタ 34">
            <a:extLst>
              <a:ext uri="{FF2B5EF4-FFF2-40B4-BE49-F238E27FC236}">
                <a16:creationId xmlns:a16="http://schemas.microsoft.com/office/drawing/2014/main" id="{C54DC9CD-B1AA-03B6-FAD2-04CF018DAB25}"/>
              </a:ext>
            </a:extLst>
          </p:cNvPr>
          <p:cNvCxnSpPr>
            <a:cxnSpLocks/>
          </p:cNvCxnSpPr>
          <p:nvPr/>
        </p:nvCxnSpPr>
        <p:spPr>
          <a:xfrm flipV="1">
            <a:off x="1216232" y="3314656"/>
            <a:ext cx="2988000" cy="0"/>
          </a:xfrm>
          <a:prstGeom prst="line">
            <a:avLst/>
          </a:prstGeom>
          <a:ln w="12700">
            <a:solidFill>
              <a:schemeClr val="tx1"/>
            </a:solidFill>
            <a:prstDash val="solid"/>
            <a:tailEnd type="triangle" w="lg" len="lg"/>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547DF272-E0DD-0737-DB48-06DA7CFC7C78}"/>
              </a:ext>
            </a:extLst>
          </p:cNvPr>
          <p:cNvCxnSpPr>
            <a:cxnSpLocks/>
          </p:cNvCxnSpPr>
          <p:nvPr/>
        </p:nvCxnSpPr>
        <p:spPr>
          <a:xfrm flipH="1" flipV="1">
            <a:off x="1216232" y="3674656"/>
            <a:ext cx="2988000" cy="0"/>
          </a:xfrm>
          <a:prstGeom prst="line">
            <a:avLst/>
          </a:prstGeom>
          <a:ln w="12700">
            <a:solidFill>
              <a:schemeClr val="tx1"/>
            </a:solidFill>
            <a:prstDash val="dash"/>
            <a:tailEnd type="arrow" w="lg" len="lg"/>
          </a:ln>
        </p:spPr>
        <p:style>
          <a:lnRef idx="1">
            <a:schemeClr val="accent1"/>
          </a:lnRef>
          <a:fillRef idx="0">
            <a:schemeClr val="accent1"/>
          </a:fillRef>
          <a:effectRef idx="0">
            <a:schemeClr val="accent1"/>
          </a:effectRef>
          <a:fontRef idx="minor">
            <a:schemeClr val="tx1"/>
          </a:fontRef>
        </p:style>
      </p:cxnSp>
      <p:sp>
        <p:nvSpPr>
          <p:cNvPr id="39" name="正方形/長方形 38">
            <a:extLst>
              <a:ext uri="{FF2B5EF4-FFF2-40B4-BE49-F238E27FC236}">
                <a16:creationId xmlns:a16="http://schemas.microsoft.com/office/drawing/2014/main" id="{8C9F7454-23AD-9BD3-489E-D6CA77A17444}"/>
              </a:ext>
            </a:extLst>
          </p:cNvPr>
          <p:cNvSpPr/>
          <p:nvPr/>
        </p:nvSpPr>
        <p:spPr>
          <a:xfrm>
            <a:off x="1036232" y="4009407"/>
            <a:ext cx="180000" cy="432000"/>
          </a:xfrm>
          <a:prstGeom prst="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0" name="直線コネクタ 39">
            <a:extLst>
              <a:ext uri="{FF2B5EF4-FFF2-40B4-BE49-F238E27FC236}">
                <a16:creationId xmlns:a16="http://schemas.microsoft.com/office/drawing/2014/main" id="{2E2360C1-BDD3-777E-4737-706C1297817E}"/>
              </a:ext>
            </a:extLst>
          </p:cNvPr>
          <p:cNvCxnSpPr>
            <a:cxnSpLocks/>
          </p:cNvCxnSpPr>
          <p:nvPr/>
        </p:nvCxnSpPr>
        <p:spPr>
          <a:xfrm flipV="1">
            <a:off x="1213627" y="4009407"/>
            <a:ext cx="2988000" cy="0"/>
          </a:xfrm>
          <a:prstGeom prst="line">
            <a:avLst/>
          </a:prstGeom>
          <a:ln w="12700">
            <a:solidFill>
              <a:schemeClr val="tx1"/>
            </a:solidFill>
            <a:prstDash val="solid"/>
            <a:tailEnd type="arrow" w="lg" len="lg"/>
          </a:ln>
        </p:spPr>
        <p:style>
          <a:lnRef idx="1">
            <a:schemeClr val="accent1"/>
          </a:lnRef>
          <a:fillRef idx="0">
            <a:schemeClr val="accent1"/>
          </a:fillRef>
          <a:effectRef idx="0">
            <a:schemeClr val="accent1"/>
          </a:effectRef>
          <a:fontRef idx="minor">
            <a:schemeClr val="tx1"/>
          </a:fontRef>
        </p:style>
      </p:cxnSp>
      <p:sp>
        <p:nvSpPr>
          <p:cNvPr id="42" name="正方形/長方形 41">
            <a:extLst>
              <a:ext uri="{FF2B5EF4-FFF2-40B4-BE49-F238E27FC236}">
                <a16:creationId xmlns:a16="http://schemas.microsoft.com/office/drawing/2014/main" id="{4DBF463B-8086-0F28-4739-140BE0D4EE26}"/>
              </a:ext>
            </a:extLst>
          </p:cNvPr>
          <p:cNvSpPr/>
          <p:nvPr/>
        </p:nvSpPr>
        <p:spPr>
          <a:xfrm>
            <a:off x="4204232" y="4012991"/>
            <a:ext cx="180000" cy="360000"/>
          </a:xfrm>
          <a:prstGeom prst="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正方形/長方形 42">
            <a:extLst>
              <a:ext uri="{FF2B5EF4-FFF2-40B4-BE49-F238E27FC236}">
                <a16:creationId xmlns:a16="http://schemas.microsoft.com/office/drawing/2014/main" id="{8460F7A9-0750-0897-CDB0-59CBCFA5C68C}"/>
              </a:ext>
            </a:extLst>
          </p:cNvPr>
          <p:cNvSpPr/>
          <p:nvPr/>
        </p:nvSpPr>
        <p:spPr>
          <a:xfrm>
            <a:off x="6006000" y="3108737"/>
            <a:ext cx="180000" cy="720000"/>
          </a:xfrm>
          <a:prstGeom prst="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正方形/長方形 43">
            <a:extLst>
              <a:ext uri="{FF2B5EF4-FFF2-40B4-BE49-F238E27FC236}">
                <a16:creationId xmlns:a16="http://schemas.microsoft.com/office/drawing/2014/main" id="{6B480D38-4832-553F-CC89-DA532F00C474}"/>
              </a:ext>
            </a:extLst>
          </p:cNvPr>
          <p:cNvSpPr/>
          <p:nvPr/>
        </p:nvSpPr>
        <p:spPr>
          <a:xfrm>
            <a:off x="6096000" y="3288737"/>
            <a:ext cx="180000" cy="360000"/>
          </a:xfrm>
          <a:prstGeom prst="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5" name="直線コネクタ 44">
            <a:extLst>
              <a:ext uri="{FF2B5EF4-FFF2-40B4-BE49-F238E27FC236}">
                <a16:creationId xmlns:a16="http://schemas.microsoft.com/office/drawing/2014/main" id="{51AEDDE9-C0FB-590A-E68B-D7AF3A81F6FD}"/>
              </a:ext>
            </a:extLst>
          </p:cNvPr>
          <p:cNvCxnSpPr>
            <a:cxnSpLocks/>
            <a:stCxn id="50" idx="3"/>
            <a:endCxn id="52" idx="3"/>
          </p:cNvCxnSpPr>
          <p:nvPr/>
        </p:nvCxnSpPr>
        <p:spPr>
          <a:xfrm>
            <a:off x="6186000" y="3118610"/>
            <a:ext cx="86336" cy="163063"/>
          </a:xfrm>
          <a:prstGeom prst="bentConnector3">
            <a:avLst>
              <a:gd name="adj1" fmla="val 364779"/>
            </a:avLst>
          </a:prstGeom>
          <a:ln w="12700">
            <a:solidFill>
              <a:schemeClr val="tx1"/>
            </a:solidFill>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59" name="テキスト ボックス 58">
            <a:extLst>
              <a:ext uri="{FF2B5EF4-FFF2-40B4-BE49-F238E27FC236}">
                <a16:creationId xmlns:a16="http://schemas.microsoft.com/office/drawing/2014/main" id="{68028E77-5F9F-78D4-F875-FC8243A10A9A}"/>
              </a:ext>
            </a:extLst>
          </p:cNvPr>
          <p:cNvSpPr txBox="1"/>
          <p:nvPr/>
        </p:nvSpPr>
        <p:spPr>
          <a:xfrm>
            <a:off x="6519974" y="2956346"/>
            <a:ext cx="954107" cy="461665"/>
          </a:xfrm>
          <a:prstGeom prst="rect">
            <a:avLst/>
          </a:prstGeom>
          <a:noFill/>
        </p:spPr>
        <p:txBody>
          <a:bodyPr wrap="none" rtlCol="0">
            <a:spAutoFit/>
          </a:bodyPr>
          <a:lstStyle/>
          <a:p>
            <a:r>
              <a:rPr kumimoji="1" lang="ja-JP" altLang="en-US" sz="1200">
                <a:latin typeface="Meiryo" panose="020B0604030504040204" pitchFamily="34" charset="-128"/>
                <a:ea typeface="Meiryo" panose="020B0604030504040204" pitchFamily="34" charset="-128"/>
              </a:rPr>
              <a:t>自己送信</a:t>
            </a:r>
            <a:endParaRPr kumimoji="1" lang="en-US" altLang="ja-JP" sz="1200" dirty="0">
              <a:latin typeface="Meiryo" panose="020B0604030504040204" pitchFamily="34" charset="-128"/>
              <a:ea typeface="Meiryo" panose="020B0604030504040204" pitchFamily="34" charset="-128"/>
            </a:endParaRPr>
          </a:p>
          <a:p>
            <a:r>
              <a:rPr lang="ja-JP" altLang="en-US" sz="1200">
                <a:latin typeface="Meiryo" panose="020B0604030504040204" pitchFamily="34" charset="-128"/>
                <a:ea typeface="Meiryo" panose="020B0604030504040204" pitchFamily="34" charset="-128"/>
              </a:rPr>
              <a:t>メッセージ</a:t>
            </a:r>
            <a:endParaRPr kumimoji="1" lang="ja-JP" altLang="en-US" sz="1200">
              <a:latin typeface="Meiryo" panose="020B0604030504040204" pitchFamily="34" charset="-128"/>
              <a:ea typeface="Meiryo" panose="020B0604030504040204" pitchFamily="34" charset="-128"/>
            </a:endParaRPr>
          </a:p>
        </p:txBody>
      </p:sp>
      <p:sp>
        <p:nvSpPr>
          <p:cNvPr id="60" name="正方形/長方形 59">
            <a:extLst>
              <a:ext uri="{FF2B5EF4-FFF2-40B4-BE49-F238E27FC236}">
                <a16:creationId xmlns:a16="http://schemas.microsoft.com/office/drawing/2014/main" id="{F7B2603A-4FDC-E6F7-91AE-1FC701F2B9FE}"/>
              </a:ext>
            </a:extLst>
          </p:cNvPr>
          <p:cNvSpPr/>
          <p:nvPr/>
        </p:nvSpPr>
        <p:spPr>
          <a:xfrm>
            <a:off x="1031859" y="5803736"/>
            <a:ext cx="180000" cy="432000"/>
          </a:xfrm>
          <a:prstGeom prst="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1" name="直線コネクタ 60">
            <a:extLst>
              <a:ext uri="{FF2B5EF4-FFF2-40B4-BE49-F238E27FC236}">
                <a16:creationId xmlns:a16="http://schemas.microsoft.com/office/drawing/2014/main" id="{DF148F6C-25D6-F37D-5086-45D0B3D489DD}"/>
              </a:ext>
            </a:extLst>
          </p:cNvPr>
          <p:cNvCxnSpPr>
            <a:cxnSpLocks/>
          </p:cNvCxnSpPr>
          <p:nvPr/>
        </p:nvCxnSpPr>
        <p:spPr>
          <a:xfrm flipV="1">
            <a:off x="1209254" y="5803736"/>
            <a:ext cx="2988000" cy="0"/>
          </a:xfrm>
          <a:prstGeom prst="line">
            <a:avLst/>
          </a:prstGeom>
          <a:ln w="12700">
            <a:solidFill>
              <a:schemeClr val="tx1"/>
            </a:solidFill>
            <a:prstDash val="solid"/>
            <a:tailEnd type="arrow" w="lg" len="lg"/>
          </a:ln>
        </p:spPr>
        <p:style>
          <a:lnRef idx="1">
            <a:schemeClr val="accent1"/>
          </a:lnRef>
          <a:fillRef idx="0">
            <a:schemeClr val="accent1"/>
          </a:fillRef>
          <a:effectRef idx="0">
            <a:schemeClr val="accent1"/>
          </a:effectRef>
          <a:fontRef idx="minor">
            <a:schemeClr val="tx1"/>
          </a:fontRef>
        </p:style>
      </p:cxnSp>
      <p:sp>
        <p:nvSpPr>
          <p:cNvPr id="28" name="テキスト ボックス 27">
            <a:extLst>
              <a:ext uri="{FF2B5EF4-FFF2-40B4-BE49-F238E27FC236}">
                <a16:creationId xmlns:a16="http://schemas.microsoft.com/office/drawing/2014/main" id="{94EE75F8-E2CA-C067-8A8C-C25CAEFD5E95}"/>
              </a:ext>
            </a:extLst>
          </p:cNvPr>
          <p:cNvSpPr txBox="1"/>
          <p:nvPr/>
        </p:nvSpPr>
        <p:spPr>
          <a:xfrm>
            <a:off x="1569391" y="2554041"/>
            <a:ext cx="1446230" cy="538609"/>
          </a:xfrm>
          <a:prstGeom prst="rect">
            <a:avLst/>
          </a:prstGeom>
          <a:noFill/>
        </p:spPr>
        <p:txBody>
          <a:bodyPr wrap="none" rtlCol="0">
            <a:spAutoFit/>
          </a:bodyPr>
          <a:lstStyle/>
          <a:p>
            <a:pPr algn="ctr">
              <a:spcAft>
                <a:spcPts val="600"/>
              </a:spcAft>
            </a:pPr>
            <a:r>
              <a:rPr kumimoji="1" lang="en-US" altLang="ja-JP" sz="1200" dirty="0">
                <a:latin typeface="Meiryo" panose="020B0604030504040204" pitchFamily="34" charset="-128"/>
                <a:ea typeface="Meiryo" panose="020B0604030504040204" pitchFamily="34" charset="-128"/>
              </a:rPr>
              <a:t>&lt;&lt;create&gt;&gt;</a:t>
            </a:r>
          </a:p>
          <a:p>
            <a:pPr algn="ctr"/>
            <a:r>
              <a:rPr lang="en-US" altLang="ja-JP" sz="1200" dirty="0">
                <a:latin typeface="Meiryo" panose="020B0604030504040204" pitchFamily="34" charset="-128"/>
                <a:ea typeface="Meiryo" panose="020B0604030504040204" pitchFamily="34" charset="-128"/>
              </a:rPr>
              <a:t>Create</a:t>
            </a:r>
            <a:r>
              <a:rPr lang="ja-JP" altLang="en-US" sz="1200">
                <a:latin typeface="Meiryo" panose="020B0604030504040204" pitchFamily="34" charset="-128"/>
                <a:ea typeface="Meiryo" panose="020B0604030504040204" pitchFamily="34" charset="-128"/>
              </a:rPr>
              <a:t>メッセージ</a:t>
            </a:r>
            <a:endParaRPr kumimoji="1" lang="ja-JP" altLang="en-US" sz="1200">
              <a:latin typeface="Meiryo" panose="020B0604030504040204" pitchFamily="34" charset="-128"/>
              <a:ea typeface="Meiryo" panose="020B0604030504040204" pitchFamily="34" charset="-128"/>
            </a:endParaRPr>
          </a:p>
        </p:txBody>
      </p:sp>
      <p:sp>
        <p:nvSpPr>
          <p:cNvPr id="37" name="テキスト ボックス 36">
            <a:extLst>
              <a:ext uri="{FF2B5EF4-FFF2-40B4-BE49-F238E27FC236}">
                <a16:creationId xmlns:a16="http://schemas.microsoft.com/office/drawing/2014/main" id="{A75F4177-9DC0-748D-B131-2EA6E594BDFB}"/>
              </a:ext>
            </a:extLst>
          </p:cNvPr>
          <p:cNvSpPr txBox="1"/>
          <p:nvPr/>
        </p:nvSpPr>
        <p:spPr>
          <a:xfrm>
            <a:off x="1691280" y="3088802"/>
            <a:ext cx="1261884" cy="276999"/>
          </a:xfrm>
          <a:prstGeom prst="rect">
            <a:avLst/>
          </a:prstGeom>
          <a:noFill/>
        </p:spPr>
        <p:txBody>
          <a:bodyPr wrap="none" rtlCol="0">
            <a:spAutoFit/>
          </a:bodyPr>
          <a:lstStyle/>
          <a:p>
            <a:r>
              <a:rPr kumimoji="1" lang="ja-JP" altLang="en-US" sz="1200">
                <a:latin typeface="Meiryo" panose="020B0604030504040204" pitchFamily="34" charset="-128"/>
                <a:ea typeface="Meiryo" panose="020B0604030504040204" pitchFamily="34" charset="-128"/>
              </a:rPr>
              <a:t>同期メッセージ</a:t>
            </a:r>
          </a:p>
        </p:txBody>
      </p:sp>
      <p:sp>
        <p:nvSpPr>
          <p:cNvPr id="38" name="テキスト ボックス 37">
            <a:extLst>
              <a:ext uri="{FF2B5EF4-FFF2-40B4-BE49-F238E27FC236}">
                <a16:creationId xmlns:a16="http://schemas.microsoft.com/office/drawing/2014/main" id="{259540E1-14A2-9A4E-59D0-DB2DE243445B}"/>
              </a:ext>
            </a:extLst>
          </p:cNvPr>
          <p:cNvSpPr txBox="1"/>
          <p:nvPr/>
        </p:nvSpPr>
        <p:spPr>
          <a:xfrm>
            <a:off x="1639774" y="3429000"/>
            <a:ext cx="1363130" cy="276999"/>
          </a:xfrm>
          <a:prstGeom prst="rect">
            <a:avLst/>
          </a:prstGeom>
          <a:noFill/>
        </p:spPr>
        <p:txBody>
          <a:bodyPr wrap="none" rtlCol="0">
            <a:spAutoFit/>
          </a:bodyPr>
          <a:lstStyle/>
          <a:p>
            <a:pPr algn="ctr"/>
            <a:r>
              <a:rPr kumimoji="1" lang="en-US" altLang="ja-JP" sz="1200" dirty="0">
                <a:latin typeface="Meiryo" panose="020B0604030504040204" pitchFamily="34" charset="-128"/>
                <a:ea typeface="Meiryo" panose="020B0604030504040204" pitchFamily="34" charset="-128"/>
              </a:rPr>
              <a:t>Reply</a:t>
            </a:r>
            <a:r>
              <a:rPr kumimoji="1" lang="ja-JP" altLang="en-US" sz="1200">
                <a:latin typeface="Meiryo" panose="020B0604030504040204" pitchFamily="34" charset="-128"/>
                <a:ea typeface="Meiryo" panose="020B0604030504040204" pitchFamily="34" charset="-128"/>
              </a:rPr>
              <a:t>メッセージ</a:t>
            </a:r>
          </a:p>
        </p:txBody>
      </p:sp>
      <p:sp>
        <p:nvSpPr>
          <p:cNvPr id="41" name="テキスト ボックス 40">
            <a:extLst>
              <a:ext uri="{FF2B5EF4-FFF2-40B4-BE49-F238E27FC236}">
                <a16:creationId xmlns:a16="http://schemas.microsoft.com/office/drawing/2014/main" id="{4F4C4BAC-6FA3-1B4E-3501-8FA49AA8C454}"/>
              </a:ext>
            </a:extLst>
          </p:cNvPr>
          <p:cNvSpPr txBox="1"/>
          <p:nvPr/>
        </p:nvSpPr>
        <p:spPr>
          <a:xfrm>
            <a:off x="1611731" y="3783553"/>
            <a:ext cx="1415772" cy="276999"/>
          </a:xfrm>
          <a:prstGeom prst="rect">
            <a:avLst/>
          </a:prstGeom>
          <a:noFill/>
        </p:spPr>
        <p:txBody>
          <a:bodyPr wrap="none" rtlCol="0">
            <a:spAutoFit/>
          </a:bodyPr>
          <a:lstStyle/>
          <a:p>
            <a:pPr algn="ctr"/>
            <a:r>
              <a:rPr kumimoji="1" lang="ja-JP" altLang="en-US" sz="1200">
                <a:latin typeface="Meiryo" panose="020B0604030504040204" pitchFamily="34" charset="-128"/>
                <a:ea typeface="Meiryo" panose="020B0604030504040204" pitchFamily="34" charset="-128"/>
              </a:rPr>
              <a:t>非同期メッセージ</a:t>
            </a:r>
          </a:p>
        </p:txBody>
      </p:sp>
      <p:sp>
        <p:nvSpPr>
          <p:cNvPr id="62" name="テキスト ボックス 61">
            <a:extLst>
              <a:ext uri="{FF2B5EF4-FFF2-40B4-BE49-F238E27FC236}">
                <a16:creationId xmlns:a16="http://schemas.microsoft.com/office/drawing/2014/main" id="{C41C2610-77D8-9F6A-714D-9773699A4622}"/>
              </a:ext>
            </a:extLst>
          </p:cNvPr>
          <p:cNvSpPr txBox="1"/>
          <p:nvPr/>
        </p:nvSpPr>
        <p:spPr>
          <a:xfrm>
            <a:off x="1548288" y="5358767"/>
            <a:ext cx="1533368" cy="461665"/>
          </a:xfrm>
          <a:prstGeom prst="rect">
            <a:avLst/>
          </a:prstGeom>
          <a:noFill/>
        </p:spPr>
        <p:txBody>
          <a:bodyPr wrap="none" rtlCol="0">
            <a:spAutoFit/>
          </a:bodyPr>
          <a:lstStyle/>
          <a:p>
            <a:pPr algn="ctr"/>
            <a:r>
              <a:rPr kumimoji="1" lang="en-US" altLang="ja-JP" sz="1200" dirty="0">
                <a:latin typeface="Meiryo" panose="020B0604030504040204" pitchFamily="34" charset="-128"/>
                <a:ea typeface="Meiryo" panose="020B0604030504040204" pitchFamily="34" charset="-128"/>
              </a:rPr>
              <a:t>&lt;&lt;destroy&gt;&gt;</a:t>
            </a:r>
          </a:p>
          <a:p>
            <a:pPr algn="ctr"/>
            <a:r>
              <a:rPr lang="en-US" altLang="ja-JP" sz="1200" dirty="0">
                <a:latin typeface="Meiryo" panose="020B0604030504040204" pitchFamily="34" charset="-128"/>
                <a:ea typeface="Meiryo" panose="020B0604030504040204" pitchFamily="34" charset="-128"/>
              </a:rPr>
              <a:t>Destroy</a:t>
            </a:r>
            <a:r>
              <a:rPr lang="ja-JP" altLang="en-US" sz="1200">
                <a:latin typeface="Meiryo" panose="020B0604030504040204" pitchFamily="34" charset="-128"/>
                <a:ea typeface="Meiryo" panose="020B0604030504040204" pitchFamily="34" charset="-128"/>
              </a:rPr>
              <a:t>メッセージ</a:t>
            </a:r>
            <a:endParaRPr kumimoji="1" lang="ja-JP" altLang="en-US" sz="1200">
              <a:latin typeface="Meiryo" panose="020B0604030504040204" pitchFamily="34" charset="-128"/>
              <a:ea typeface="Meiryo" panose="020B0604030504040204" pitchFamily="34" charset="-128"/>
            </a:endParaRPr>
          </a:p>
        </p:txBody>
      </p:sp>
      <p:sp>
        <p:nvSpPr>
          <p:cNvPr id="64" name="乗算記号 63">
            <a:extLst>
              <a:ext uri="{FF2B5EF4-FFF2-40B4-BE49-F238E27FC236}">
                <a16:creationId xmlns:a16="http://schemas.microsoft.com/office/drawing/2014/main" id="{93A8BDCC-908D-F118-B3C7-749BB136E237}"/>
              </a:ext>
            </a:extLst>
          </p:cNvPr>
          <p:cNvSpPr>
            <a:spLocks noChangeAspect="1"/>
          </p:cNvSpPr>
          <p:nvPr/>
        </p:nvSpPr>
        <p:spPr>
          <a:xfrm>
            <a:off x="4078232" y="5982382"/>
            <a:ext cx="432000" cy="432000"/>
          </a:xfrm>
          <a:prstGeom prst="mathMultiply">
            <a:avLst>
              <a:gd name="adj1" fmla="val 686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3" name="正方形/長方形 62">
            <a:extLst>
              <a:ext uri="{FF2B5EF4-FFF2-40B4-BE49-F238E27FC236}">
                <a16:creationId xmlns:a16="http://schemas.microsoft.com/office/drawing/2014/main" id="{962EB883-FDB4-1EB6-433B-82D8E98BED52}"/>
              </a:ext>
            </a:extLst>
          </p:cNvPr>
          <p:cNvSpPr/>
          <p:nvPr/>
        </p:nvSpPr>
        <p:spPr>
          <a:xfrm>
            <a:off x="4204232" y="5807320"/>
            <a:ext cx="180000" cy="360000"/>
          </a:xfrm>
          <a:prstGeom prst="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5" name="テキスト ボックス 64">
            <a:extLst>
              <a:ext uri="{FF2B5EF4-FFF2-40B4-BE49-F238E27FC236}">
                <a16:creationId xmlns:a16="http://schemas.microsoft.com/office/drawing/2014/main" id="{2F039218-E114-E044-BDB6-18B8EC55034F}"/>
              </a:ext>
            </a:extLst>
          </p:cNvPr>
          <p:cNvSpPr txBox="1"/>
          <p:nvPr/>
        </p:nvSpPr>
        <p:spPr>
          <a:xfrm>
            <a:off x="4435357" y="6036967"/>
            <a:ext cx="492443" cy="276999"/>
          </a:xfrm>
          <a:prstGeom prst="rect">
            <a:avLst/>
          </a:prstGeom>
          <a:noFill/>
        </p:spPr>
        <p:txBody>
          <a:bodyPr wrap="none" rtlCol="0">
            <a:spAutoFit/>
          </a:bodyPr>
          <a:lstStyle/>
          <a:p>
            <a:pPr algn="ctr"/>
            <a:r>
              <a:rPr kumimoji="1" lang="ja-JP" altLang="en-US" sz="1200">
                <a:latin typeface="Meiryo" panose="020B0604030504040204" pitchFamily="34" charset="-128"/>
                <a:ea typeface="Meiryo" panose="020B0604030504040204" pitchFamily="34" charset="-128"/>
              </a:rPr>
              <a:t>停止</a:t>
            </a:r>
          </a:p>
        </p:txBody>
      </p:sp>
      <p:sp>
        <p:nvSpPr>
          <p:cNvPr id="66" name="テキスト ボックス 65">
            <a:extLst>
              <a:ext uri="{FF2B5EF4-FFF2-40B4-BE49-F238E27FC236}">
                <a16:creationId xmlns:a16="http://schemas.microsoft.com/office/drawing/2014/main" id="{525DA284-F707-223A-D8D1-8CD6BE0953D2}"/>
              </a:ext>
            </a:extLst>
          </p:cNvPr>
          <p:cNvSpPr txBox="1"/>
          <p:nvPr/>
        </p:nvSpPr>
        <p:spPr>
          <a:xfrm>
            <a:off x="69105" y="4913838"/>
            <a:ext cx="1107997" cy="276999"/>
          </a:xfrm>
          <a:prstGeom prst="rect">
            <a:avLst/>
          </a:prstGeom>
          <a:noFill/>
        </p:spPr>
        <p:txBody>
          <a:bodyPr wrap="none" rtlCol="0">
            <a:spAutoFit/>
          </a:bodyPr>
          <a:lstStyle/>
          <a:p>
            <a:pPr algn="ctr"/>
            <a:r>
              <a:rPr kumimoji="1" lang="ja-JP" altLang="en-US" sz="1200">
                <a:latin typeface="Meiryo" panose="020B0604030504040204" pitchFamily="34" charset="-128"/>
                <a:ea typeface="Meiryo" panose="020B0604030504040204" pitchFamily="34" charset="-128"/>
              </a:rPr>
              <a:t>ライフライン</a:t>
            </a:r>
          </a:p>
        </p:txBody>
      </p:sp>
      <p:grpSp>
        <p:nvGrpSpPr>
          <p:cNvPr id="71" name="グループ化 70">
            <a:extLst>
              <a:ext uri="{FF2B5EF4-FFF2-40B4-BE49-F238E27FC236}">
                <a16:creationId xmlns:a16="http://schemas.microsoft.com/office/drawing/2014/main" id="{142CB00E-3A2B-4A78-DA9F-E06FA003391F}"/>
              </a:ext>
            </a:extLst>
          </p:cNvPr>
          <p:cNvGrpSpPr/>
          <p:nvPr/>
        </p:nvGrpSpPr>
        <p:grpSpPr>
          <a:xfrm>
            <a:off x="4197254" y="4706827"/>
            <a:ext cx="2185214" cy="772473"/>
            <a:chOff x="6004231" y="4629370"/>
            <a:chExt cx="2185214" cy="772473"/>
          </a:xfrm>
        </p:grpSpPr>
        <p:sp>
          <p:nvSpPr>
            <p:cNvPr id="67" name="正方形/長方形 66">
              <a:extLst>
                <a:ext uri="{FF2B5EF4-FFF2-40B4-BE49-F238E27FC236}">
                  <a16:creationId xmlns:a16="http://schemas.microsoft.com/office/drawing/2014/main" id="{E9A70202-F77A-BCF9-0C18-C418EB328760}"/>
                </a:ext>
              </a:extLst>
            </p:cNvPr>
            <p:cNvSpPr/>
            <p:nvPr/>
          </p:nvSpPr>
          <p:spPr>
            <a:xfrm>
              <a:off x="6004232" y="4629370"/>
              <a:ext cx="2071416" cy="772473"/>
            </a:xfrm>
            <a:prstGeom prst="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8" name="1 つの角を切り取った四角形 67">
              <a:extLst>
                <a:ext uri="{FF2B5EF4-FFF2-40B4-BE49-F238E27FC236}">
                  <a16:creationId xmlns:a16="http://schemas.microsoft.com/office/drawing/2014/main" id="{4F833AF6-6B66-8087-2F8C-CDA3EA5D08E3}"/>
                </a:ext>
              </a:extLst>
            </p:cNvPr>
            <p:cNvSpPr/>
            <p:nvPr/>
          </p:nvSpPr>
          <p:spPr>
            <a:xfrm rot="5400000">
              <a:off x="6238231" y="4397152"/>
              <a:ext cx="252000" cy="720000"/>
            </a:xfrm>
            <a:prstGeom prst="snip1Rect">
              <a:avLst>
                <a:gd name="adj" fmla="val 38809"/>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9" name="テキスト ボックス 68">
              <a:extLst>
                <a:ext uri="{FF2B5EF4-FFF2-40B4-BE49-F238E27FC236}">
                  <a16:creationId xmlns:a16="http://schemas.microsoft.com/office/drawing/2014/main" id="{9F32A4B7-9B18-E575-2819-012AAE3516CC}"/>
                </a:ext>
              </a:extLst>
            </p:cNvPr>
            <p:cNvSpPr txBox="1"/>
            <p:nvPr/>
          </p:nvSpPr>
          <p:spPr>
            <a:xfrm>
              <a:off x="6170107" y="4631135"/>
              <a:ext cx="388248" cy="276999"/>
            </a:xfrm>
            <a:prstGeom prst="rect">
              <a:avLst/>
            </a:prstGeom>
            <a:noFill/>
          </p:spPr>
          <p:txBody>
            <a:bodyPr wrap="none" rtlCol="0">
              <a:spAutoFit/>
            </a:bodyPr>
            <a:lstStyle/>
            <a:p>
              <a:pPr algn="ctr"/>
              <a:r>
                <a:rPr kumimoji="1" lang="en-US" altLang="ja-JP" sz="1200" dirty="0">
                  <a:latin typeface="Meiryo" panose="020B0604030504040204" pitchFamily="34" charset="-128"/>
                  <a:ea typeface="Meiryo" panose="020B0604030504040204" pitchFamily="34" charset="-128"/>
                </a:rPr>
                <a:t>ref</a:t>
              </a:r>
              <a:endParaRPr kumimoji="1" lang="ja-JP" altLang="en-US" sz="1200">
                <a:latin typeface="Meiryo" panose="020B0604030504040204" pitchFamily="34" charset="-128"/>
                <a:ea typeface="Meiryo" panose="020B0604030504040204" pitchFamily="34" charset="-128"/>
              </a:endParaRPr>
            </a:p>
          </p:txBody>
        </p:sp>
        <p:sp>
          <p:nvSpPr>
            <p:cNvPr id="70" name="テキスト ボックス 69">
              <a:extLst>
                <a:ext uri="{FF2B5EF4-FFF2-40B4-BE49-F238E27FC236}">
                  <a16:creationId xmlns:a16="http://schemas.microsoft.com/office/drawing/2014/main" id="{EA8832C7-EF0F-C9DD-128B-273DA997A4F4}"/>
                </a:ext>
              </a:extLst>
            </p:cNvPr>
            <p:cNvSpPr txBox="1"/>
            <p:nvPr/>
          </p:nvSpPr>
          <p:spPr>
            <a:xfrm>
              <a:off x="6004231" y="4920476"/>
              <a:ext cx="2185214" cy="461665"/>
            </a:xfrm>
            <a:prstGeom prst="rect">
              <a:avLst/>
            </a:prstGeom>
            <a:noFill/>
          </p:spPr>
          <p:txBody>
            <a:bodyPr wrap="none" rtlCol="0">
              <a:spAutoFit/>
            </a:bodyPr>
            <a:lstStyle/>
            <a:p>
              <a:r>
                <a:rPr kumimoji="1" lang="ja-JP" altLang="en-US" sz="1200">
                  <a:latin typeface="Meiryo" panose="020B0604030504040204" pitchFamily="34" charset="-128"/>
                  <a:ea typeface="Meiryo" panose="020B0604030504040204" pitchFamily="34" charset="-128"/>
                </a:rPr>
                <a:t>相互作用の</a:t>
              </a:r>
              <a:r>
                <a:rPr lang="ja-JP" altLang="en-US" sz="1200">
                  <a:latin typeface="Meiryo" panose="020B0604030504040204" pitchFamily="34" charset="-128"/>
                  <a:ea typeface="Meiryo" panose="020B0604030504040204" pitchFamily="34" charset="-128"/>
                </a:rPr>
                <a:t>利用</a:t>
              </a:r>
              <a:endParaRPr lang="en-US" altLang="ja-JP" sz="1200" dirty="0">
                <a:latin typeface="Meiryo" panose="020B0604030504040204" pitchFamily="34" charset="-128"/>
                <a:ea typeface="Meiryo" panose="020B0604030504040204" pitchFamily="34" charset="-128"/>
              </a:endParaRPr>
            </a:p>
            <a:p>
              <a:r>
                <a:rPr lang="ja-JP" altLang="en-US" sz="1200">
                  <a:latin typeface="Meiryo" panose="020B0604030504040204" pitchFamily="34" charset="-128"/>
                  <a:ea typeface="Meiryo" panose="020B0604030504040204" pitchFamily="34" charset="-128"/>
                </a:rPr>
                <a:t>（別のシーケンス図を参照）</a:t>
              </a:r>
              <a:endParaRPr kumimoji="1" lang="ja-JP" altLang="en-US" sz="1200">
                <a:latin typeface="Meiryo" panose="020B0604030504040204" pitchFamily="34" charset="-128"/>
                <a:ea typeface="Meiryo" panose="020B0604030504040204" pitchFamily="34" charset="-128"/>
              </a:endParaRPr>
            </a:p>
          </p:txBody>
        </p:sp>
      </p:grpSp>
      <p:sp>
        <p:nvSpPr>
          <p:cNvPr id="74" name="正方形/長方形 73">
            <a:extLst>
              <a:ext uri="{FF2B5EF4-FFF2-40B4-BE49-F238E27FC236}">
                <a16:creationId xmlns:a16="http://schemas.microsoft.com/office/drawing/2014/main" id="{99EFA980-32E0-DB14-BBD7-FF456785F421}"/>
              </a:ext>
            </a:extLst>
          </p:cNvPr>
          <p:cNvSpPr/>
          <p:nvPr/>
        </p:nvSpPr>
        <p:spPr>
          <a:xfrm>
            <a:off x="9678676" y="1530952"/>
            <a:ext cx="2198120" cy="683363"/>
          </a:xfrm>
          <a:prstGeom prst="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ysClr val="windowText" lastClr="000000"/>
                </a:solidFill>
                <a:latin typeface="Meiryo" panose="020B0604030504040204" pitchFamily="34" charset="-128"/>
                <a:ea typeface="Meiryo" panose="020B0604030504040204" pitchFamily="34" charset="-128"/>
              </a:rPr>
              <a:t>&lt;&lt;stereotype&gt;&gt;</a:t>
            </a:r>
          </a:p>
          <a:p>
            <a:pPr algn="ctr"/>
            <a:r>
              <a:rPr kumimoji="1" lang="ja-JP" altLang="en-US" sz="1400">
                <a:solidFill>
                  <a:sysClr val="windowText" lastClr="000000"/>
                </a:solidFill>
                <a:latin typeface="Meiryo" panose="020B0604030504040204" pitchFamily="34" charset="-128"/>
                <a:ea typeface="Meiryo" panose="020B0604030504040204" pitchFamily="34" charset="-128"/>
              </a:rPr>
              <a:t>：クラス</a:t>
            </a:r>
            <a:r>
              <a:rPr kumimoji="1" lang="en-US" altLang="ja-JP" sz="1400" dirty="0">
                <a:solidFill>
                  <a:sysClr val="windowText" lastClr="000000"/>
                </a:solidFill>
                <a:latin typeface="Meiryo" panose="020B0604030504040204" pitchFamily="34" charset="-128"/>
                <a:ea typeface="Meiryo" panose="020B0604030504040204" pitchFamily="34" charset="-128"/>
              </a:rPr>
              <a:t>B</a:t>
            </a:r>
            <a:endParaRPr kumimoji="1" lang="ja-JP" altLang="en-US" sz="1400">
              <a:solidFill>
                <a:sysClr val="windowText" lastClr="000000"/>
              </a:solidFill>
              <a:latin typeface="Meiryo" panose="020B0604030504040204" pitchFamily="34" charset="-128"/>
              <a:ea typeface="Meiryo" panose="020B0604030504040204" pitchFamily="34" charset="-128"/>
            </a:endParaRPr>
          </a:p>
        </p:txBody>
      </p:sp>
      <p:sp>
        <p:nvSpPr>
          <p:cNvPr id="75" name="正方形/長方形 74">
            <a:extLst>
              <a:ext uri="{FF2B5EF4-FFF2-40B4-BE49-F238E27FC236}">
                <a16:creationId xmlns:a16="http://schemas.microsoft.com/office/drawing/2014/main" id="{9ED97420-E71C-1D4C-FE6B-778ACF694D47}"/>
              </a:ext>
            </a:extLst>
          </p:cNvPr>
          <p:cNvSpPr/>
          <p:nvPr/>
        </p:nvSpPr>
        <p:spPr>
          <a:xfrm>
            <a:off x="7897416" y="2645904"/>
            <a:ext cx="2198120" cy="360000"/>
          </a:xfrm>
          <a:prstGeom prst="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a:solidFill>
                  <a:sysClr val="windowText" lastClr="000000"/>
                </a:solidFill>
                <a:latin typeface="Meiryo" panose="020B0604030504040204" pitchFamily="34" charset="-128"/>
                <a:ea typeface="Meiryo" panose="020B0604030504040204" pitchFamily="34" charset="-128"/>
              </a:rPr>
              <a:t>オブジェクト</a:t>
            </a:r>
            <a:r>
              <a:rPr lang="en-US" altLang="ja-JP" sz="1400" dirty="0">
                <a:solidFill>
                  <a:sysClr val="windowText" lastClr="000000"/>
                </a:solidFill>
                <a:latin typeface="Meiryo" panose="020B0604030504040204" pitchFamily="34" charset="-128"/>
                <a:ea typeface="Meiryo" panose="020B0604030504040204" pitchFamily="34" charset="-128"/>
              </a:rPr>
              <a:t>A: </a:t>
            </a:r>
            <a:r>
              <a:rPr lang="ja-JP" altLang="en-US" sz="1400">
                <a:solidFill>
                  <a:sysClr val="windowText" lastClr="000000"/>
                </a:solidFill>
                <a:latin typeface="Meiryo" panose="020B0604030504040204" pitchFamily="34" charset="-128"/>
                <a:ea typeface="Meiryo" panose="020B0604030504040204" pitchFamily="34" charset="-128"/>
              </a:rPr>
              <a:t>クラス</a:t>
            </a:r>
            <a:r>
              <a:rPr lang="en-US" altLang="ja-JP" sz="1400" dirty="0">
                <a:solidFill>
                  <a:sysClr val="windowText" lastClr="000000"/>
                </a:solidFill>
                <a:latin typeface="Meiryo" panose="020B0604030504040204" pitchFamily="34" charset="-128"/>
                <a:ea typeface="Meiryo" panose="020B0604030504040204" pitchFamily="34" charset="-128"/>
              </a:rPr>
              <a:t>A</a:t>
            </a:r>
            <a:endParaRPr kumimoji="1" lang="ja-JP" altLang="en-US" sz="1400">
              <a:solidFill>
                <a:sysClr val="windowText" lastClr="000000"/>
              </a:solidFill>
              <a:latin typeface="Meiryo" panose="020B0604030504040204" pitchFamily="34" charset="-128"/>
              <a:ea typeface="Meiryo" panose="020B0604030504040204" pitchFamily="34" charset="-128"/>
            </a:endParaRPr>
          </a:p>
        </p:txBody>
      </p:sp>
      <p:cxnSp>
        <p:nvCxnSpPr>
          <p:cNvPr id="76" name="直線コネクタ 75">
            <a:extLst>
              <a:ext uri="{FF2B5EF4-FFF2-40B4-BE49-F238E27FC236}">
                <a16:creationId xmlns:a16="http://schemas.microsoft.com/office/drawing/2014/main" id="{950C5B92-690B-2266-98A4-A8ECEA910FD1}"/>
              </a:ext>
            </a:extLst>
          </p:cNvPr>
          <p:cNvCxnSpPr>
            <a:cxnSpLocks/>
          </p:cNvCxnSpPr>
          <p:nvPr/>
        </p:nvCxnSpPr>
        <p:spPr>
          <a:xfrm>
            <a:off x="8991515" y="2994315"/>
            <a:ext cx="0" cy="3319651"/>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7" name="直線コネクタ 76">
            <a:extLst>
              <a:ext uri="{FF2B5EF4-FFF2-40B4-BE49-F238E27FC236}">
                <a16:creationId xmlns:a16="http://schemas.microsoft.com/office/drawing/2014/main" id="{5C19AF0D-8F84-CFFF-54F4-D02AE6E77654}"/>
              </a:ext>
            </a:extLst>
          </p:cNvPr>
          <p:cNvCxnSpPr>
            <a:cxnSpLocks/>
            <a:stCxn id="74" idx="2"/>
          </p:cNvCxnSpPr>
          <p:nvPr/>
        </p:nvCxnSpPr>
        <p:spPr>
          <a:xfrm>
            <a:off x="10777736" y="2214315"/>
            <a:ext cx="0" cy="4158888"/>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6" name="スライド番号プレースホルダー 5">
            <a:extLst>
              <a:ext uri="{FF2B5EF4-FFF2-40B4-BE49-F238E27FC236}">
                <a16:creationId xmlns:a16="http://schemas.microsoft.com/office/drawing/2014/main" id="{B2812F3C-8069-C412-44D4-C3095F156322}"/>
              </a:ext>
            </a:extLst>
          </p:cNvPr>
          <p:cNvSpPr>
            <a:spLocks noGrp="1"/>
          </p:cNvSpPr>
          <p:nvPr>
            <p:ph type="sldNum" sz="quarter" idx="12"/>
          </p:nvPr>
        </p:nvSpPr>
        <p:spPr/>
        <p:txBody>
          <a:bodyPr/>
          <a:lstStyle/>
          <a:p>
            <a:fld id="{D2D8002D-B5B0-4BAC-B1F6-782DDCCE6D9C}" type="slidenum">
              <a:rPr lang="ja-JP" altLang="en-US" smtClean="0"/>
              <a:pPr/>
              <a:t>13</a:t>
            </a:fld>
            <a:endParaRPr lang="ja-JP" altLang="en-US" sz="1800"/>
          </a:p>
        </p:txBody>
      </p:sp>
      <p:grpSp>
        <p:nvGrpSpPr>
          <p:cNvPr id="117" name="グループ化 116">
            <a:extLst>
              <a:ext uri="{FF2B5EF4-FFF2-40B4-BE49-F238E27FC236}">
                <a16:creationId xmlns:a16="http://schemas.microsoft.com/office/drawing/2014/main" id="{26414EB2-C701-E9D4-D34B-8CCEFB4B61D5}"/>
              </a:ext>
            </a:extLst>
          </p:cNvPr>
          <p:cNvGrpSpPr/>
          <p:nvPr/>
        </p:nvGrpSpPr>
        <p:grpSpPr>
          <a:xfrm>
            <a:off x="8803943" y="5384249"/>
            <a:ext cx="2095208" cy="781055"/>
            <a:chOff x="8803943" y="5384249"/>
            <a:chExt cx="2095208" cy="781055"/>
          </a:xfrm>
        </p:grpSpPr>
        <p:grpSp>
          <p:nvGrpSpPr>
            <p:cNvPr id="86" name="グループ化 85">
              <a:extLst>
                <a:ext uri="{FF2B5EF4-FFF2-40B4-BE49-F238E27FC236}">
                  <a16:creationId xmlns:a16="http://schemas.microsoft.com/office/drawing/2014/main" id="{E981DCA4-4469-DC8D-CC16-55BD9DE68EA6}"/>
                </a:ext>
              </a:extLst>
            </p:cNvPr>
            <p:cNvGrpSpPr/>
            <p:nvPr/>
          </p:nvGrpSpPr>
          <p:grpSpPr>
            <a:xfrm>
              <a:off x="8803943" y="5384249"/>
              <a:ext cx="2095208" cy="781055"/>
              <a:chOff x="5980440" y="4620788"/>
              <a:chExt cx="2095208" cy="781055"/>
            </a:xfrm>
            <a:solidFill>
              <a:schemeClr val="bg1"/>
            </a:solidFill>
          </p:grpSpPr>
          <p:sp>
            <p:nvSpPr>
              <p:cNvPr id="87" name="正方形/長方形 86">
                <a:extLst>
                  <a:ext uri="{FF2B5EF4-FFF2-40B4-BE49-F238E27FC236}">
                    <a16:creationId xmlns:a16="http://schemas.microsoft.com/office/drawing/2014/main" id="{04C6470E-9206-8770-D5D6-6A44E8C56AF4}"/>
                  </a:ext>
                </a:extLst>
              </p:cNvPr>
              <p:cNvSpPr/>
              <p:nvPr/>
            </p:nvSpPr>
            <p:spPr>
              <a:xfrm>
                <a:off x="6004232" y="4629370"/>
                <a:ext cx="2071416" cy="772473"/>
              </a:xfrm>
              <a:prstGeom prst="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8" name="1 つの角を切り取った四角形 87">
                <a:extLst>
                  <a:ext uri="{FF2B5EF4-FFF2-40B4-BE49-F238E27FC236}">
                    <a16:creationId xmlns:a16="http://schemas.microsoft.com/office/drawing/2014/main" id="{00394496-AFD2-4E05-0ADD-717647A5CFD3}"/>
                  </a:ext>
                </a:extLst>
              </p:cNvPr>
              <p:cNvSpPr/>
              <p:nvPr/>
            </p:nvSpPr>
            <p:spPr>
              <a:xfrm rot="5400000">
                <a:off x="6594258" y="4041125"/>
                <a:ext cx="252000" cy="1432054"/>
              </a:xfrm>
              <a:prstGeom prst="snip1Rect">
                <a:avLst>
                  <a:gd name="adj" fmla="val 38809"/>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9" name="テキスト ボックス 88">
                <a:extLst>
                  <a:ext uri="{FF2B5EF4-FFF2-40B4-BE49-F238E27FC236}">
                    <a16:creationId xmlns:a16="http://schemas.microsoft.com/office/drawing/2014/main" id="{FC912D3E-4E54-4B20-FC24-A9915394B0EE}"/>
                  </a:ext>
                </a:extLst>
              </p:cNvPr>
              <p:cNvSpPr txBox="1"/>
              <p:nvPr/>
            </p:nvSpPr>
            <p:spPr>
              <a:xfrm>
                <a:off x="5980440" y="4620788"/>
                <a:ext cx="1455844" cy="276999"/>
              </a:xfrm>
              <a:prstGeom prst="rect">
                <a:avLst/>
              </a:prstGeom>
              <a:noFill/>
            </p:spPr>
            <p:txBody>
              <a:bodyPr wrap="square" rtlCol="0">
                <a:spAutoFit/>
              </a:bodyPr>
              <a:lstStyle/>
              <a:p>
                <a:r>
                  <a:rPr kumimoji="1" lang="en-US" altLang="ja-JP" sz="1200" dirty="0">
                    <a:latin typeface="Meiryo" panose="020B0604030504040204" pitchFamily="34" charset="-128"/>
                    <a:ea typeface="Meiryo" panose="020B0604030504040204" pitchFamily="34" charset="-128"/>
                  </a:rPr>
                  <a:t>loop</a:t>
                </a:r>
                <a:r>
                  <a:rPr lang="en-US" altLang="ja-JP" sz="1200" dirty="0">
                    <a:latin typeface="Meiryo" panose="020B0604030504040204" pitchFamily="34" charset="-128"/>
                    <a:ea typeface="Meiryo" panose="020B0604030504040204" pitchFamily="34" charset="-128"/>
                  </a:rPr>
                  <a:t> [</a:t>
                </a:r>
                <a:r>
                  <a:rPr lang="ja-JP" altLang="en-US" sz="1200">
                    <a:latin typeface="Meiryo" panose="020B0604030504040204" pitchFamily="34" charset="-128"/>
                    <a:ea typeface="Meiryo" panose="020B0604030504040204" pitchFamily="34" charset="-128"/>
                  </a:rPr>
                  <a:t>ガード条件</a:t>
                </a:r>
                <a:r>
                  <a:rPr lang="en-US" altLang="ja-JP" sz="1200" dirty="0">
                    <a:latin typeface="Meiryo" panose="020B0604030504040204" pitchFamily="34" charset="-128"/>
                    <a:ea typeface="Meiryo" panose="020B0604030504040204" pitchFamily="34" charset="-128"/>
                  </a:rPr>
                  <a:t>]</a:t>
                </a:r>
                <a:endParaRPr kumimoji="1" lang="ja-JP" altLang="en-US" sz="1200">
                  <a:latin typeface="Meiryo" panose="020B0604030504040204" pitchFamily="34" charset="-128"/>
                  <a:ea typeface="Meiryo" panose="020B0604030504040204" pitchFamily="34" charset="-128"/>
                </a:endParaRPr>
              </a:p>
            </p:txBody>
          </p:sp>
        </p:grpSp>
        <p:cxnSp>
          <p:nvCxnSpPr>
            <p:cNvPr id="90" name="直線コネクタ 89">
              <a:extLst>
                <a:ext uri="{FF2B5EF4-FFF2-40B4-BE49-F238E27FC236}">
                  <a16:creationId xmlns:a16="http://schemas.microsoft.com/office/drawing/2014/main" id="{85FBCBB2-FF19-16AC-7E2C-9EFF97A3EC4D}"/>
                </a:ext>
              </a:extLst>
            </p:cNvPr>
            <p:cNvCxnSpPr>
              <a:cxnSpLocks/>
              <a:stCxn id="91" idx="0"/>
            </p:cNvCxnSpPr>
            <p:nvPr/>
          </p:nvCxnSpPr>
          <p:spPr>
            <a:xfrm>
              <a:off x="9000405" y="5731522"/>
              <a:ext cx="1687331" cy="0"/>
            </a:xfrm>
            <a:prstGeom prst="line">
              <a:avLst/>
            </a:prstGeom>
            <a:ln w="12700">
              <a:solidFill>
                <a:schemeClr val="tx1"/>
              </a:solidFill>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91" name="正方形/長方形 90">
              <a:extLst>
                <a:ext uri="{FF2B5EF4-FFF2-40B4-BE49-F238E27FC236}">
                  <a16:creationId xmlns:a16="http://schemas.microsoft.com/office/drawing/2014/main" id="{8476C93C-DAA4-6765-8F59-3490E3EEF292}"/>
                </a:ext>
              </a:extLst>
            </p:cNvPr>
            <p:cNvSpPr/>
            <p:nvPr/>
          </p:nvSpPr>
          <p:spPr>
            <a:xfrm>
              <a:off x="8910405" y="5731522"/>
              <a:ext cx="180000" cy="360000"/>
            </a:xfrm>
            <a:prstGeom prst="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2" name="テキスト ボックス 91">
              <a:extLst>
                <a:ext uri="{FF2B5EF4-FFF2-40B4-BE49-F238E27FC236}">
                  <a16:creationId xmlns:a16="http://schemas.microsoft.com/office/drawing/2014/main" id="{09312E92-CA1F-C147-C333-6707D5C37766}"/>
                </a:ext>
              </a:extLst>
            </p:cNvPr>
            <p:cNvSpPr txBox="1"/>
            <p:nvPr/>
          </p:nvSpPr>
          <p:spPr>
            <a:xfrm>
              <a:off x="9403907" y="5731522"/>
              <a:ext cx="954107" cy="276999"/>
            </a:xfrm>
            <a:prstGeom prst="rect">
              <a:avLst/>
            </a:prstGeom>
            <a:noFill/>
          </p:spPr>
          <p:txBody>
            <a:bodyPr wrap="none" rtlCol="0">
              <a:spAutoFit/>
            </a:bodyPr>
            <a:lstStyle/>
            <a:p>
              <a:pPr algn="ctr"/>
              <a:r>
                <a:rPr kumimoji="1" lang="ja-JP" altLang="en-US" sz="1200">
                  <a:latin typeface="Meiryo" panose="020B0604030504040204" pitchFamily="34" charset="-128"/>
                  <a:ea typeface="Meiryo" panose="020B0604030504040204" pitchFamily="34" charset="-128"/>
                </a:rPr>
                <a:t>メッセージ</a:t>
              </a:r>
            </a:p>
          </p:txBody>
        </p:sp>
        <p:sp>
          <p:nvSpPr>
            <p:cNvPr id="93" name="正方形/長方形 92">
              <a:extLst>
                <a:ext uri="{FF2B5EF4-FFF2-40B4-BE49-F238E27FC236}">
                  <a16:creationId xmlns:a16="http://schemas.microsoft.com/office/drawing/2014/main" id="{21765815-DC40-1A1F-010C-6EDDEA1A61D7}"/>
                </a:ext>
              </a:extLst>
            </p:cNvPr>
            <p:cNvSpPr/>
            <p:nvPr/>
          </p:nvSpPr>
          <p:spPr>
            <a:xfrm>
              <a:off x="10687736" y="5731522"/>
              <a:ext cx="180000" cy="288000"/>
            </a:xfrm>
            <a:prstGeom prst="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09" name="直線コネクタ 108">
              <a:extLst>
                <a:ext uri="{FF2B5EF4-FFF2-40B4-BE49-F238E27FC236}">
                  <a16:creationId xmlns:a16="http://schemas.microsoft.com/office/drawing/2014/main" id="{88FF8712-716B-5A3A-F682-066AC389E8A8}"/>
                </a:ext>
              </a:extLst>
            </p:cNvPr>
            <p:cNvCxnSpPr>
              <a:cxnSpLocks/>
            </p:cNvCxnSpPr>
            <p:nvPr/>
          </p:nvCxnSpPr>
          <p:spPr>
            <a:xfrm>
              <a:off x="10777736" y="5392831"/>
              <a:ext cx="0" cy="772473"/>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13" name="直線コネクタ 112">
              <a:extLst>
                <a:ext uri="{FF2B5EF4-FFF2-40B4-BE49-F238E27FC236}">
                  <a16:creationId xmlns:a16="http://schemas.microsoft.com/office/drawing/2014/main" id="{DC17CFED-0CBA-A5A0-9966-FC73C24B041B}"/>
                </a:ext>
              </a:extLst>
            </p:cNvPr>
            <p:cNvCxnSpPr>
              <a:cxnSpLocks/>
            </p:cNvCxnSpPr>
            <p:nvPr/>
          </p:nvCxnSpPr>
          <p:spPr>
            <a:xfrm>
              <a:off x="8991515" y="5661248"/>
              <a:ext cx="0" cy="504056"/>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122" name="グループ化 121">
            <a:extLst>
              <a:ext uri="{FF2B5EF4-FFF2-40B4-BE49-F238E27FC236}">
                <a16:creationId xmlns:a16="http://schemas.microsoft.com/office/drawing/2014/main" id="{FCEA9132-42AB-E831-9406-F1B5DBC6BB9E}"/>
              </a:ext>
            </a:extLst>
          </p:cNvPr>
          <p:cNvGrpSpPr/>
          <p:nvPr/>
        </p:nvGrpSpPr>
        <p:grpSpPr>
          <a:xfrm>
            <a:off x="8843394" y="3155270"/>
            <a:ext cx="2071417" cy="2142471"/>
            <a:chOff x="8843394" y="3155270"/>
            <a:chExt cx="2071417" cy="2142471"/>
          </a:xfrm>
        </p:grpSpPr>
        <p:grpSp>
          <p:nvGrpSpPr>
            <p:cNvPr id="81" name="グループ化 80">
              <a:extLst>
                <a:ext uri="{FF2B5EF4-FFF2-40B4-BE49-F238E27FC236}">
                  <a16:creationId xmlns:a16="http://schemas.microsoft.com/office/drawing/2014/main" id="{20EA0920-9918-CBD9-BD9C-D7BC2DD2665D}"/>
                </a:ext>
              </a:extLst>
            </p:cNvPr>
            <p:cNvGrpSpPr/>
            <p:nvPr/>
          </p:nvGrpSpPr>
          <p:grpSpPr>
            <a:xfrm>
              <a:off x="8843394" y="3155270"/>
              <a:ext cx="2071417" cy="2142471"/>
              <a:chOff x="6004231" y="4629370"/>
              <a:chExt cx="2071417" cy="2142471"/>
            </a:xfrm>
            <a:solidFill>
              <a:schemeClr val="bg1"/>
            </a:solidFill>
          </p:grpSpPr>
          <p:sp>
            <p:nvSpPr>
              <p:cNvPr id="82" name="正方形/長方形 81">
                <a:extLst>
                  <a:ext uri="{FF2B5EF4-FFF2-40B4-BE49-F238E27FC236}">
                    <a16:creationId xmlns:a16="http://schemas.microsoft.com/office/drawing/2014/main" id="{3905BF04-8407-4AA7-EC9A-4F4F4F3647E2}"/>
                  </a:ext>
                </a:extLst>
              </p:cNvPr>
              <p:cNvSpPr/>
              <p:nvPr/>
            </p:nvSpPr>
            <p:spPr>
              <a:xfrm>
                <a:off x="6004232" y="4629370"/>
                <a:ext cx="2071416" cy="2142471"/>
              </a:xfrm>
              <a:prstGeom prst="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3" name="1 つの角を切り取った四角形 82">
                <a:extLst>
                  <a:ext uri="{FF2B5EF4-FFF2-40B4-BE49-F238E27FC236}">
                    <a16:creationId xmlns:a16="http://schemas.microsoft.com/office/drawing/2014/main" id="{AFE6F9F4-C921-3F09-8D3F-39B38334C0A3}"/>
                  </a:ext>
                </a:extLst>
              </p:cNvPr>
              <p:cNvSpPr/>
              <p:nvPr/>
            </p:nvSpPr>
            <p:spPr>
              <a:xfrm rot="5400000">
                <a:off x="6238231" y="4397152"/>
                <a:ext cx="252000" cy="720000"/>
              </a:xfrm>
              <a:prstGeom prst="snip1Rect">
                <a:avLst>
                  <a:gd name="adj" fmla="val 38809"/>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4" name="テキスト ボックス 83">
                <a:extLst>
                  <a:ext uri="{FF2B5EF4-FFF2-40B4-BE49-F238E27FC236}">
                    <a16:creationId xmlns:a16="http://schemas.microsoft.com/office/drawing/2014/main" id="{95DEB444-A299-3B86-A117-453931D7208B}"/>
                  </a:ext>
                </a:extLst>
              </p:cNvPr>
              <p:cNvSpPr txBox="1"/>
              <p:nvPr/>
            </p:nvSpPr>
            <p:spPr>
              <a:xfrm>
                <a:off x="6178924" y="4631135"/>
                <a:ext cx="370615" cy="276999"/>
              </a:xfrm>
              <a:prstGeom prst="rect">
                <a:avLst/>
              </a:prstGeom>
              <a:noFill/>
            </p:spPr>
            <p:txBody>
              <a:bodyPr wrap="none" rtlCol="0">
                <a:spAutoFit/>
              </a:bodyPr>
              <a:lstStyle/>
              <a:p>
                <a:pPr algn="ctr"/>
                <a:r>
                  <a:rPr kumimoji="1" lang="en-US" altLang="ja-JP" sz="1200" dirty="0">
                    <a:latin typeface="Meiryo" panose="020B0604030504040204" pitchFamily="34" charset="-128"/>
                    <a:ea typeface="Meiryo" panose="020B0604030504040204" pitchFamily="34" charset="-128"/>
                  </a:rPr>
                  <a:t>alt</a:t>
                </a:r>
                <a:endParaRPr kumimoji="1" lang="ja-JP" altLang="en-US" sz="1200">
                  <a:latin typeface="Meiryo" panose="020B0604030504040204" pitchFamily="34" charset="-128"/>
                  <a:ea typeface="Meiryo" panose="020B0604030504040204" pitchFamily="34" charset="-128"/>
                </a:endParaRPr>
              </a:p>
            </p:txBody>
          </p:sp>
        </p:grpSp>
        <p:cxnSp>
          <p:nvCxnSpPr>
            <p:cNvPr id="95" name="直線コネクタ 94">
              <a:extLst>
                <a:ext uri="{FF2B5EF4-FFF2-40B4-BE49-F238E27FC236}">
                  <a16:creationId xmlns:a16="http://schemas.microsoft.com/office/drawing/2014/main" id="{00DDFCBC-6580-A9A0-1E5C-30C9E44B2A82}"/>
                </a:ext>
              </a:extLst>
            </p:cNvPr>
            <p:cNvCxnSpPr>
              <a:cxnSpLocks/>
              <a:stCxn id="96" idx="0"/>
            </p:cNvCxnSpPr>
            <p:nvPr/>
          </p:nvCxnSpPr>
          <p:spPr>
            <a:xfrm>
              <a:off x="9000405" y="3717032"/>
              <a:ext cx="1687331" cy="0"/>
            </a:xfrm>
            <a:prstGeom prst="line">
              <a:avLst/>
            </a:prstGeom>
            <a:ln w="12700">
              <a:solidFill>
                <a:schemeClr val="tx1"/>
              </a:solidFill>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96" name="正方形/長方形 95">
              <a:extLst>
                <a:ext uri="{FF2B5EF4-FFF2-40B4-BE49-F238E27FC236}">
                  <a16:creationId xmlns:a16="http://schemas.microsoft.com/office/drawing/2014/main" id="{0C4E0B1C-266D-7016-8CFD-6534ACD9A115}"/>
                </a:ext>
              </a:extLst>
            </p:cNvPr>
            <p:cNvSpPr/>
            <p:nvPr/>
          </p:nvSpPr>
          <p:spPr>
            <a:xfrm>
              <a:off x="8910405" y="3717032"/>
              <a:ext cx="180000" cy="360000"/>
            </a:xfrm>
            <a:prstGeom prst="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7" name="テキスト ボックス 96">
              <a:extLst>
                <a:ext uri="{FF2B5EF4-FFF2-40B4-BE49-F238E27FC236}">
                  <a16:creationId xmlns:a16="http://schemas.microsoft.com/office/drawing/2014/main" id="{B5D4A6B0-3EDF-7DCA-A7B1-8FC460FD0E7B}"/>
                </a:ext>
              </a:extLst>
            </p:cNvPr>
            <p:cNvSpPr txBox="1"/>
            <p:nvPr/>
          </p:nvSpPr>
          <p:spPr>
            <a:xfrm>
              <a:off x="9124986" y="3717032"/>
              <a:ext cx="1511952" cy="276999"/>
            </a:xfrm>
            <a:prstGeom prst="rect">
              <a:avLst/>
            </a:prstGeom>
            <a:noFill/>
          </p:spPr>
          <p:txBody>
            <a:bodyPr wrap="none" rtlCol="0">
              <a:spAutoFit/>
            </a:bodyPr>
            <a:lstStyle/>
            <a:p>
              <a:pPr algn="ctr"/>
              <a:r>
                <a:rPr kumimoji="1" lang="ja-JP" altLang="en-US" sz="1200">
                  <a:latin typeface="Meiryo" panose="020B0604030504040204" pitchFamily="34" charset="-128"/>
                  <a:ea typeface="Meiryo" panose="020B0604030504040204" pitchFamily="34" charset="-128"/>
                </a:rPr>
                <a:t>選択</a:t>
              </a:r>
              <a:r>
                <a:rPr kumimoji="1" lang="en-US" altLang="ja-JP" sz="1200" dirty="0">
                  <a:latin typeface="Meiryo" panose="020B0604030504040204" pitchFamily="34" charset="-128"/>
                  <a:ea typeface="Meiryo" panose="020B0604030504040204" pitchFamily="34" charset="-128"/>
                </a:rPr>
                <a:t>1</a:t>
              </a:r>
              <a:r>
                <a:rPr kumimoji="1" lang="ja-JP" altLang="en-US" sz="1200">
                  <a:latin typeface="Meiryo" panose="020B0604030504040204" pitchFamily="34" charset="-128"/>
                  <a:ea typeface="Meiryo" panose="020B0604030504040204" pitchFamily="34" charset="-128"/>
                </a:rPr>
                <a:t>のメッセージ</a:t>
              </a:r>
            </a:p>
          </p:txBody>
        </p:sp>
        <p:sp>
          <p:nvSpPr>
            <p:cNvPr id="98" name="正方形/長方形 97">
              <a:extLst>
                <a:ext uri="{FF2B5EF4-FFF2-40B4-BE49-F238E27FC236}">
                  <a16:creationId xmlns:a16="http://schemas.microsoft.com/office/drawing/2014/main" id="{D2CCF3B9-C67E-050B-9B48-6A61073128B0}"/>
                </a:ext>
              </a:extLst>
            </p:cNvPr>
            <p:cNvSpPr/>
            <p:nvPr/>
          </p:nvSpPr>
          <p:spPr>
            <a:xfrm>
              <a:off x="10687736" y="3717032"/>
              <a:ext cx="180000" cy="288000"/>
            </a:xfrm>
            <a:prstGeom prst="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99" name="直線コネクタ 98">
              <a:extLst>
                <a:ext uri="{FF2B5EF4-FFF2-40B4-BE49-F238E27FC236}">
                  <a16:creationId xmlns:a16="http://schemas.microsoft.com/office/drawing/2014/main" id="{5BF5ABC1-A99E-0174-C754-0808C8A8251C}"/>
                </a:ext>
              </a:extLst>
            </p:cNvPr>
            <p:cNvCxnSpPr>
              <a:cxnSpLocks/>
              <a:stCxn id="100" idx="0"/>
            </p:cNvCxnSpPr>
            <p:nvPr/>
          </p:nvCxnSpPr>
          <p:spPr>
            <a:xfrm>
              <a:off x="9000405" y="4740520"/>
              <a:ext cx="1687331" cy="0"/>
            </a:xfrm>
            <a:prstGeom prst="line">
              <a:avLst/>
            </a:prstGeom>
            <a:ln w="12700">
              <a:solidFill>
                <a:schemeClr val="tx1"/>
              </a:solidFill>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100" name="正方形/長方形 99">
              <a:extLst>
                <a:ext uri="{FF2B5EF4-FFF2-40B4-BE49-F238E27FC236}">
                  <a16:creationId xmlns:a16="http://schemas.microsoft.com/office/drawing/2014/main" id="{B3824BDD-96FB-8C2F-36F4-5714E7C29238}"/>
                </a:ext>
              </a:extLst>
            </p:cNvPr>
            <p:cNvSpPr/>
            <p:nvPr/>
          </p:nvSpPr>
          <p:spPr>
            <a:xfrm>
              <a:off x="8910405" y="4740520"/>
              <a:ext cx="180000" cy="360000"/>
            </a:xfrm>
            <a:prstGeom prst="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1" name="テキスト ボックス 100">
              <a:extLst>
                <a:ext uri="{FF2B5EF4-FFF2-40B4-BE49-F238E27FC236}">
                  <a16:creationId xmlns:a16="http://schemas.microsoft.com/office/drawing/2014/main" id="{CEE130C9-211F-2C2F-8F5C-93A2E07EF92C}"/>
                </a:ext>
              </a:extLst>
            </p:cNvPr>
            <p:cNvSpPr txBox="1"/>
            <p:nvPr/>
          </p:nvSpPr>
          <p:spPr>
            <a:xfrm>
              <a:off x="9124987" y="4740520"/>
              <a:ext cx="1511953" cy="276999"/>
            </a:xfrm>
            <a:prstGeom prst="rect">
              <a:avLst/>
            </a:prstGeom>
            <a:noFill/>
          </p:spPr>
          <p:txBody>
            <a:bodyPr wrap="none" rtlCol="0">
              <a:spAutoFit/>
            </a:bodyPr>
            <a:lstStyle/>
            <a:p>
              <a:pPr algn="ctr"/>
              <a:r>
                <a:rPr lang="ja-JP" altLang="en-US" sz="1200">
                  <a:latin typeface="Meiryo" panose="020B0604030504040204" pitchFamily="34" charset="-128"/>
                  <a:ea typeface="Meiryo" panose="020B0604030504040204" pitchFamily="34" charset="-128"/>
                </a:rPr>
                <a:t>選択</a:t>
              </a:r>
              <a:r>
                <a:rPr lang="en-US" altLang="ja-JP" sz="1200" dirty="0">
                  <a:latin typeface="Meiryo" panose="020B0604030504040204" pitchFamily="34" charset="-128"/>
                  <a:ea typeface="Meiryo" panose="020B0604030504040204" pitchFamily="34" charset="-128"/>
                </a:rPr>
                <a:t>2</a:t>
              </a:r>
              <a:r>
                <a:rPr lang="ja-JP" altLang="en-US" sz="1200">
                  <a:latin typeface="Meiryo" panose="020B0604030504040204" pitchFamily="34" charset="-128"/>
                  <a:ea typeface="Meiryo" panose="020B0604030504040204" pitchFamily="34" charset="-128"/>
                </a:rPr>
                <a:t>の</a:t>
              </a:r>
              <a:r>
                <a:rPr kumimoji="1" lang="ja-JP" altLang="en-US" sz="1200">
                  <a:latin typeface="Meiryo" panose="020B0604030504040204" pitchFamily="34" charset="-128"/>
                  <a:ea typeface="Meiryo" panose="020B0604030504040204" pitchFamily="34" charset="-128"/>
                </a:rPr>
                <a:t>メッセージ</a:t>
              </a:r>
            </a:p>
          </p:txBody>
        </p:sp>
        <p:sp>
          <p:nvSpPr>
            <p:cNvPr id="102" name="正方形/長方形 101">
              <a:extLst>
                <a:ext uri="{FF2B5EF4-FFF2-40B4-BE49-F238E27FC236}">
                  <a16:creationId xmlns:a16="http://schemas.microsoft.com/office/drawing/2014/main" id="{C18FF0AC-3A50-9129-598F-E5D0930AEB12}"/>
                </a:ext>
              </a:extLst>
            </p:cNvPr>
            <p:cNvSpPr/>
            <p:nvPr/>
          </p:nvSpPr>
          <p:spPr>
            <a:xfrm>
              <a:off x="10687736" y="4740520"/>
              <a:ext cx="180000" cy="288000"/>
            </a:xfrm>
            <a:prstGeom prst="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3" name="テキスト ボックス 102">
              <a:extLst>
                <a:ext uri="{FF2B5EF4-FFF2-40B4-BE49-F238E27FC236}">
                  <a16:creationId xmlns:a16="http://schemas.microsoft.com/office/drawing/2014/main" id="{1D1019DD-9C1E-FE06-8AF3-C366A60AC5E9}"/>
                </a:ext>
              </a:extLst>
            </p:cNvPr>
            <p:cNvSpPr txBox="1"/>
            <p:nvPr/>
          </p:nvSpPr>
          <p:spPr>
            <a:xfrm>
              <a:off x="8988432" y="4439747"/>
              <a:ext cx="1545616" cy="276999"/>
            </a:xfrm>
            <a:prstGeom prst="rect">
              <a:avLst/>
            </a:prstGeom>
            <a:noFill/>
          </p:spPr>
          <p:txBody>
            <a:bodyPr wrap="none" rtlCol="0">
              <a:spAutoFit/>
            </a:bodyPr>
            <a:lstStyle/>
            <a:p>
              <a:r>
                <a:rPr lang="en-US" altLang="ja-JP" sz="1200" dirty="0">
                  <a:latin typeface="Meiryo" panose="020B0604030504040204" pitchFamily="34" charset="-128"/>
                  <a:ea typeface="Meiryo" panose="020B0604030504040204" pitchFamily="34" charset="-128"/>
                </a:rPr>
                <a:t>[</a:t>
              </a:r>
              <a:r>
                <a:rPr lang="ja-JP" altLang="en-US" sz="1200">
                  <a:latin typeface="Meiryo" panose="020B0604030504040204" pitchFamily="34" charset="-128"/>
                  <a:ea typeface="Meiryo" panose="020B0604030504040204" pitchFamily="34" charset="-128"/>
                </a:rPr>
                <a:t>ガード条件</a:t>
              </a:r>
              <a:r>
                <a:rPr lang="en-US" altLang="ja-JP" sz="1200" dirty="0">
                  <a:latin typeface="Meiryo" panose="020B0604030504040204" pitchFamily="34" charset="-128"/>
                  <a:ea typeface="Meiryo" panose="020B0604030504040204" pitchFamily="34" charset="-128"/>
                </a:rPr>
                <a:t> </a:t>
              </a:r>
              <a:r>
                <a:rPr lang="ja-JP" altLang="en-US" sz="1200">
                  <a:latin typeface="Meiryo" panose="020B0604030504040204" pitchFamily="34" charset="-128"/>
                  <a:ea typeface="Meiryo" panose="020B0604030504040204" pitchFamily="34" charset="-128"/>
                </a:rPr>
                <a:t>選択</a:t>
              </a:r>
              <a:r>
                <a:rPr lang="en-US" altLang="ja-JP" sz="1200" dirty="0">
                  <a:latin typeface="Meiryo" panose="020B0604030504040204" pitchFamily="34" charset="-128"/>
                  <a:ea typeface="Meiryo" panose="020B0604030504040204" pitchFamily="34" charset="-128"/>
                </a:rPr>
                <a:t>2]</a:t>
              </a:r>
              <a:endParaRPr kumimoji="1" lang="ja-JP" altLang="en-US" sz="1200">
                <a:latin typeface="Meiryo" panose="020B0604030504040204" pitchFamily="34" charset="-128"/>
                <a:ea typeface="Meiryo" panose="020B0604030504040204" pitchFamily="34" charset="-128"/>
              </a:endParaRPr>
            </a:p>
          </p:txBody>
        </p:sp>
        <p:sp>
          <p:nvSpPr>
            <p:cNvPr id="104" name="テキスト ボックス 103">
              <a:extLst>
                <a:ext uri="{FF2B5EF4-FFF2-40B4-BE49-F238E27FC236}">
                  <a16:creationId xmlns:a16="http://schemas.microsoft.com/office/drawing/2014/main" id="{28D359B1-B692-D3E0-59C0-7343796B817D}"/>
                </a:ext>
              </a:extLst>
            </p:cNvPr>
            <p:cNvSpPr txBox="1"/>
            <p:nvPr/>
          </p:nvSpPr>
          <p:spPr>
            <a:xfrm>
              <a:off x="8976320" y="3440974"/>
              <a:ext cx="1545616" cy="276999"/>
            </a:xfrm>
            <a:prstGeom prst="rect">
              <a:avLst/>
            </a:prstGeom>
            <a:noFill/>
          </p:spPr>
          <p:txBody>
            <a:bodyPr wrap="none" rtlCol="0">
              <a:spAutoFit/>
            </a:bodyPr>
            <a:lstStyle/>
            <a:p>
              <a:r>
                <a:rPr lang="en-US" altLang="ja-JP" sz="1200" dirty="0">
                  <a:latin typeface="Meiryo" panose="020B0604030504040204" pitchFamily="34" charset="-128"/>
                  <a:ea typeface="Meiryo" panose="020B0604030504040204" pitchFamily="34" charset="-128"/>
                </a:rPr>
                <a:t>[</a:t>
              </a:r>
              <a:r>
                <a:rPr lang="ja-JP" altLang="en-US" sz="1200">
                  <a:latin typeface="Meiryo" panose="020B0604030504040204" pitchFamily="34" charset="-128"/>
                  <a:ea typeface="Meiryo" panose="020B0604030504040204" pitchFamily="34" charset="-128"/>
                </a:rPr>
                <a:t>ガード条件</a:t>
              </a:r>
              <a:r>
                <a:rPr lang="en-US" altLang="ja-JP" sz="1200" dirty="0">
                  <a:latin typeface="Meiryo" panose="020B0604030504040204" pitchFamily="34" charset="-128"/>
                  <a:ea typeface="Meiryo" panose="020B0604030504040204" pitchFamily="34" charset="-128"/>
                </a:rPr>
                <a:t> </a:t>
              </a:r>
              <a:r>
                <a:rPr lang="ja-JP" altLang="en-US" sz="1200">
                  <a:latin typeface="Meiryo" panose="020B0604030504040204" pitchFamily="34" charset="-128"/>
                  <a:ea typeface="Meiryo" panose="020B0604030504040204" pitchFamily="34" charset="-128"/>
                </a:rPr>
                <a:t>選択</a:t>
              </a:r>
              <a:r>
                <a:rPr lang="en-US" altLang="ja-JP" sz="1200" dirty="0">
                  <a:latin typeface="Meiryo" panose="020B0604030504040204" pitchFamily="34" charset="-128"/>
                  <a:ea typeface="Meiryo" panose="020B0604030504040204" pitchFamily="34" charset="-128"/>
                </a:rPr>
                <a:t>1]</a:t>
              </a:r>
              <a:endParaRPr kumimoji="1" lang="ja-JP" altLang="en-US" sz="1200">
                <a:latin typeface="Meiryo" panose="020B0604030504040204" pitchFamily="34" charset="-128"/>
                <a:ea typeface="Meiryo" panose="020B0604030504040204" pitchFamily="34" charset="-128"/>
              </a:endParaRPr>
            </a:p>
          </p:txBody>
        </p:sp>
        <p:cxnSp>
          <p:nvCxnSpPr>
            <p:cNvPr id="106" name="直線コネクタ 105">
              <a:extLst>
                <a:ext uri="{FF2B5EF4-FFF2-40B4-BE49-F238E27FC236}">
                  <a16:creationId xmlns:a16="http://schemas.microsoft.com/office/drawing/2014/main" id="{B2300F2F-4F70-F605-D050-6440BB94B7AA}"/>
                </a:ext>
              </a:extLst>
            </p:cNvPr>
            <p:cNvCxnSpPr>
              <a:stCxn id="82" idx="1"/>
              <a:endCxn id="82" idx="3"/>
            </p:cNvCxnSpPr>
            <p:nvPr/>
          </p:nvCxnSpPr>
          <p:spPr>
            <a:xfrm>
              <a:off x="8843395" y="4226506"/>
              <a:ext cx="2071416"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18" name="直線コネクタ 117">
              <a:extLst>
                <a:ext uri="{FF2B5EF4-FFF2-40B4-BE49-F238E27FC236}">
                  <a16:creationId xmlns:a16="http://schemas.microsoft.com/office/drawing/2014/main" id="{6F479F0D-F9FF-B3D2-AB34-47EA04F139FB}"/>
                </a:ext>
              </a:extLst>
            </p:cNvPr>
            <p:cNvCxnSpPr>
              <a:cxnSpLocks/>
            </p:cNvCxnSpPr>
            <p:nvPr/>
          </p:nvCxnSpPr>
          <p:spPr>
            <a:xfrm>
              <a:off x="10777736" y="3155270"/>
              <a:ext cx="0" cy="2140504"/>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20" name="直線コネクタ 119">
              <a:extLst>
                <a:ext uri="{FF2B5EF4-FFF2-40B4-BE49-F238E27FC236}">
                  <a16:creationId xmlns:a16="http://schemas.microsoft.com/office/drawing/2014/main" id="{584C2D18-2A3A-5EC1-E935-7507787EC2EB}"/>
                </a:ext>
              </a:extLst>
            </p:cNvPr>
            <p:cNvCxnSpPr>
              <a:cxnSpLocks/>
            </p:cNvCxnSpPr>
            <p:nvPr/>
          </p:nvCxnSpPr>
          <p:spPr>
            <a:xfrm>
              <a:off x="8992022" y="3409052"/>
              <a:ext cx="0" cy="1886722"/>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127" name="グループ化 126">
            <a:extLst>
              <a:ext uri="{FF2B5EF4-FFF2-40B4-BE49-F238E27FC236}">
                <a16:creationId xmlns:a16="http://schemas.microsoft.com/office/drawing/2014/main" id="{D10D4E57-8A8D-9629-1808-D41026E9C74D}"/>
              </a:ext>
            </a:extLst>
          </p:cNvPr>
          <p:cNvGrpSpPr/>
          <p:nvPr/>
        </p:nvGrpSpPr>
        <p:grpSpPr>
          <a:xfrm>
            <a:off x="1940044" y="1526458"/>
            <a:ext cx="2423083" cy="1106145"/>
            <a:chOff x="1940044" y="1526458"/>
            <a:chExt cx="2423083" cy="1106145"/>
          </a:xfrm>
        </p:grpSpPr>
        <p:sp>
          <p:nvSpPr>
            <p:cNvPr id="123" name="角丸四角形 122">
              <a:extLst>
                <a:ext uri="{FF2B5EF4-FFF2-40B4-BE49-F238E27FC236}">
                  <a16:creationId xmlns:a16="http://schemas.microsoft.com/office/drawing/2014/main" id="{EC0EB3AE-6A08-59F8-242E-B0F9AE712314}"/>
                </a:ext>
              </a:extLst>
            </p:cNvPr>
            <p:cNvSpPr/>
            <p:nvPr/>
          </p:nvSpPr>
          <p:spPr>
            <a:xfrm>
              <a:off x="1947620" y="1526458"/>
              <a:ext cx="2415507" cy="797389"/>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5" name="テキスト ボックス 124">
              <a:extLst>
                <a:ext uri="{FF2B5EF4-FFF2-40B4-BE49-F238E27FC236}">
                  <a16:creationId xmlns:a16="http://schemas.microsoft.com/office/drawing/2014/main" id="{D6034F2E-5627-9A7C-DBEA-92A5AB8966E8}"/>
                </a:ext>
              </a:extLst>
            </p:cNvPr>
            <p:cNvSpPr txBox="1"/>
            <p:nvPr/>
          </p:nvSpPr>
          <p:spPr>
            <a:xfrm>
              <a:off x="1940044" y="1558973"/>
              <a:ext cx="2415507" cy="738664"/>
            </a:xfrm>
            <a:prstGeom prst="rect">
              <a:avLst/>
            </a:prstGeom>
            <a:noFill/>
          </p:spPr>
          <p:txBody>
            <a:bodyPr wrap="square">
              <a:spAutoFit/>
            </a:bodyPr>
            <a:lstStyle/>
            <a:p>
              <a:r>
                <a:rPr lang="ja-JP" altLang="en-US" sz="1400">
                  <a:solidFill>
                    <a:sysClr val="windowText" lastClr="000000"/>
                  </a:solidFill>
                  <a:latin typeface="Meiryo" panose="020B0604030504040204" pitchFamily="34" charset="-128"/>
                  <a:ea typeface="Meiryo" panose="020B0604030504040204" pitchFamily="34" charset="-128"/>
                </a:rPr>
                <a:t>オブジェクト名は省略可能．省略した場合は匿名オブジェクトとなる．</a:t>
              </a:r>
              <a:endParaRPr kumimoji="1" lang="ja-JP" altLang="en-US" sz="1400">
                <a:solidFill>
                  <a:sysClr val="windowText" lastClr="000000"/>
                </a:solidFill>
                <a:latin typeface="Meiryo" panose="020B0604030504040204" pitchFamily="34" charset="-128"/>
                <a:ea typeface="Meiryo" panose="020B0604030504040204" pitchFamily="34" charset="-128"/>
              </a:endParaRPr>
            </a:p>
          </p:txBody>
        </p:sp>
        <p:sp>
          <p:nvSpPr>
            <p:cNvPr id="126" name="直角三角形 125">
              <a:extLst>
                <a:ext uri="{FF2B5EF4-FFF2-40B4-BE49-F238E27FC236}">
                  <a16:creationId xmlns:a16="http://schemas.microsoft.com/office/drawing/2014/main" id="{60CC4EC8-0F28-072E-B0E2-6D5B59FBB9DD}"/>
                </a:ext>
              </a:extLst>
            </p:cNvPr>
            <p:cNvSpPr/>
            <p:nvPr/>
          </p:nvSpPr>
          <p:spPr>
            <a:xfrm rot="10800000">
              <a:off x="3460799" y="2211346"/>
              <a:ext cx="421257" cy="421257"/>
            </a:xfrm>
            <a:prstGeom prst="rtTriangl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28" name="グループ化 127">
            <a:extLst>
              <a:ext uri="{FF2B5EF4-FFF2-40B4-BE49-F238E27FC236}">
                <a16:creationId xmlns:a16="http://schemas.microsoft.com/office/drawing/2014/main" id="{7E78FDFF-31A4-E956-79DE-CF5EFC19CE95}"/>
              </a:ext>
            </a:extLst>
          </p:cNvPr>
          <p:cNvGrpSpPr/>
          <p:nvPr/>
        </p:nvGrpSpPr>
        <p:grpSpPr>
          <a:xfrm>
            <a:off x="1040606" y="4509120"/>
            <a:ext cx="2883890" cy="601256"/>
            <a:chOff x="1479237" y="1536314"/>
            <a:chExt cx="2883890" cy="601256"/>
          </a:xfrm>
        </p:grpSpPr>
        <p:sp>
          <p:nvSpPr>
            <p:cNvPr id="129" name="角丸四角形 128">
              <a:extLst>
                <a:ext uri="{FF2B5EF4-FFF2-40B4-BE49-F238E27FC236}">
                  <a16:creationId xmlns:a16="http://schemas.microsoft.com/office/drawing/2014/main" id="{43A602AA-1022-74AC-04C8-57CCC0975D12}"/>
                </a:ext>
              </a:extLst>
            </p:cNvPr>
            <p:cNvSpPr/>
            <p:nvPr/>
          </p:nvSpPr>
          <p:spPr>
            <a:xfrm>
              <a:off x="1947620" y="1536314"/>
              <a:ext cx="2415507" cy="601256"/>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1" name="直角三角形 130">
              <a:extLst>
                <a:ext uri="{FF2B5EF4-FFF2-40B4-BE49-F238E27FC236}">
                  <a16:creationId xmlns:a16="http://schemas.microsoft.com/office/drawing/2014/main" id="{8632CE78-C470-415E-7B10-55FAD7F9223C}"/>
                </a:ext>
              </a:extLst>
            </p:cNvPr>
            <p:cNvSpPr/>
            <p:nvPr/>
          </p:nvSpPr>
          <p:spPr>
            <a:xfrm rot="16200000">
              <a:off x="1563761" y="1541790"/>
              <a:ext cx="421257" cy="590305"/>
            </a:xfrm>
            <a:prstGeom prst="rtTriangl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0" name="テキスト ボックス 129">
              <a:extLst>
                <a:ext uri="{FF2B5EF4-FFF2-40B4-BE49-F238E27FC236}">
                  <a16:creationId xmlns:a16="http://schemas.microsoft.com/office/drawing/2014/main" id="{6729E993-4DEE-C036-C731-4D205C1A64F0}"/>
                </a:ext>
              </a:extLst>
            </p:cNvPr>
            <p:cNvSpPr txBox="1"/>
            <p:nvPr/>
          </p:nvSpPr>
          <p:spPr>
            <a:xfrm>
              <a:off x="1940044" y="1575332"/>
              <a:ext cx="2415507" cy="523220"/>
            </a:xfrm>
            <a:prstGeom prst="rect">
              <a:avLst/>
            </a:prstGeom>
            <a:noFill/>
          </p:spPr>
          <p:txBody>
            <a:bodyPr wrap="square">
              <a:spAutoFit/>
            </a:bodyPr>
            <a:lstStyle/>
            <a:p>
              <a:r>
                <a:rPr lang="ja-JP" altLang="en-US" sz="1400">
                  <a:solidFill>
                    <a:sysClr val="windowText" lastClr="000000"/>
                  </a:solidFill>
                  <a:latin typeface="Meiryo" panose="020B0604030504040204" pitchFamily="34" charset="-128"/>
                  <a:ea typeface="Meiryo" panose="020B0604030504040204" pitchFamily="34" charset="-128"/>
                </a:rPr>
                <a:t>オブジェクトが生成されてから停止するまでを表す．</a:t>
              </a:r>
              <a:endParaRPr kumimoji="1" lang="ja-JP" altLang="en-US" sz="1400">
                <a:solidFill>
                  <a:sysClr val="windowText" lastClr="000000"/>
                </a:solidFill>
                <a:latin typeface="Meiryo" panose="020B0604030504040204" pitchFamily="34" charset="-128"/>
                <a:ea typeface="Meiryo" panose="020B0604030504040204" pitchFamily="34" charset="-128"/>
              </a:endParaRPr>
            </a:p>
          </p:txBody>
        </p:sp>
      </p:grpSp>
      <p:grpSp>
        <p:nvGrpSpPr>
          <p:cNvPr id="132" name="グループ化 131">
            <a:extLst>
              <a:ext uri="{FF2B5EF4-FFF2-40B4-BE49-F238E27FC236}">
                <a16:creationId xmlns:a16="http://schemas.microsoft.com/office/drawing/2014/main" id="{D4730E0F-2765-5986-DD2A-E2DF2EBD20A8}"/>
              </a:ext>
            </a:extLst>
          </p:cNvPr>
          <p:cNvGrpSpPr/>
          <p:nvPr/>
        </p:nvGrpSpPr>
        <p:grpSpPr>
          <a:xfrm>
            <a:off x="4387381" y="3941778"/>
            <a:ext cx="2731085" cy="797389"/>
            <a:chOff x="1632042" y="1526458"/>
            <a:chExt cx="2731085" cy="797389"/>
          </a:xfrm>
        </p:grpSpPr>
        <p:sp>
          <p:nvSpPr>
            <p:cNvPr id="133" name="角丸四角形 132">
              <a:extLst>
                <a:ext uri="{FF2B5EF4-FFF2-40B4-BE49-F238E27FC236}">
                  <a16:creationId xmlns:a16="http://schemas.microsoft.com/office/drawing/2014/main" id="{E41342BC-0A73-0077-F970-17ECDB0D4D7E}"/>
                </a:ext>
              </a:extLst>
            </p:cNvPr>
            <p:cNvSpPr/>
            <p:nvPr/>
          </p:nvSpPr>
          <p:spPr>
            <a:xfrm>
              <a:off x="1947620" y="1526458"/>
              <a:ext cx="2415507" cy="797389"/>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5" name="直角三角形 134">
              <a:extLst>
                <a:ext uri="{FF2B5EF4-FFF2-40B4-BE49-F238E27FC236}">
                  <a16:creationId xmlns:a16="http://schemas.microsoft.com/office/drawing/2014/main" id="{7442A812-BEE1-DA4A-C6FE-4DD70CD5C7BD}"/>
                </a:ext>
              </a:extLst>
            </p:cNvPr>
            <p:cNvSpPr/>
            <p:nvPr/>
          </p:nvSpPr>
          <p:spPr>
            <a:xfrm rot="16200000" flipH="1">
              <a:off x="1632042" y="1731220"/>
              <a:ext cx="421257" cy="421257"/>
            </a:xfrm>
            <a:prstGeom prst="rtTriangl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4" name="テキスト ボックス 133">
              <a:extLst>
                <a:ext uri="{FF2B5EF4-FFF2-40B4-BE49-F238E27FC236}">
                  <a16:creationId xmlns:a16="http://schemas.microsoft.com/office/drawing/2014/main" id="{5C37FE7C-C8F4-2E0F-F0A9-11EFADDF6A14}"/>
                </a:ext>
              </a:extLst>
            </p:cNvPr>
            <p:cNvSpPr txBox="1"/>
            <p:nvPr/>
          </p:nvSpPr>
          <p:spPr>
            <a:xfrm>
              <a:off x="1940044" y="1558973"/>
              <a:ext cx="2415507" cy="738664"/>
            </a:xfrm>
            <a:prstGeom prst="rect">
              <a:avLst/>
            </a:prstGeom>
            <a:noFill/>
          </p:spPr>
          <p:txBody>
            <a:bodyPr wrap="square">
              <a:spAutoFit/>
            </a:bodyPr>
            <a:lstStyle/>
            <a:p>
              <a:r>
                <a:rPr lang="ja-JP" altLang="en-US" sz="1400">
                  <a:solidFill>
                    <a:sysClr val="windowText" lastClr="000000"/>
                  </a:solidFill>
                  <a:latin typeface="Meiryo" panose="020B0604030504040204" pitchFamily="34" charset="-128"/>
                  <a:ea typeface="Meiryo" panose="020B0604030504040204" pitchFamily="34" charset="-128"/>
                </a:rPr>
                <a:t>実行仕様と呼ばれ，ライフライン上で処理が実行中であることを表す．</a:t>
              </a:r>
              <a:endParaRPr kumimoji="1" lang="ja-JP" altLang="en-US" sz="1400">
                <a:solidFill>
                  <a:sysClr val="windowText" lastClr="000000"/>
                </a:solidFill>
                <a:latin typeface="Meiryo" panose="020B0604030504040204" pitchFamily="34" charset="-128"/>
                <a:ea typeface="Meiryo" panose="020B0604030504040204" pitchFamily="34" charset="-128"/>
              </a:endParaRPr>
            </a:p>
          </p:txBody>
        </p:sp>
      </p:grpSp>
      <p:grpSp>
        <p:nvGrpSpPr>
          <p:cNvPr id="3" name="グループ化 2">
            <a:extLst>
              <a:ext uri="{FF2B5EF4-FFF2-40B4-BE49-F238E27FC236}">
                <a16:creationId xmlns:a16="http://schemas.microsoft.com/office/drawing/2014/main" id="{3E2580CE-1FEF-D43C-CC50-88072D56101D}"/>
              </a:ext>
            </a:extLst>
          </p:cNvPr>
          <p:cNvGrpSpPr/>
          <p:nvPr/>
        </p:nvGrpSpPr>
        <p:grpSpPr>
          <a:xfrm>
            <a:off x="6163399" y="5143056"/>
            <a:ext cx="2638407" cy="1058609"/>
            <a:chOff x="1947620" y="1332216"/>
            <a:chExt cx="2638407" cy="1058609"/>
          </a:xfrm>
        </p:grpSpPr>
        <p:sp>
          <p:nvSpPr>
            <p:cNvPr id="15" name="角丸四角形 14">
              <a:extLst>
                <a:ext uri="{FF2B5EF4-FFF2-40B4-BE49-F238E27FC236}">
                  <a16:creationId xmlns:a16="http://schemas.microsoft.com/office/drawing/2014/main" id="{6F3F35D3-858A-ED49-03E5-B3FDF75131D1}"/>
                </a:ext>
              </a:extLst>
            </p:cNvPr>
            <p:cNvSpPr/>
            <p:nvPr/>
          </p:nvSpPr>
          <p:spPr>
            <a:xfrm>
              <a:off x="1947620" y="1332216"/>
              <a:ext cx="2415507" cy="1058609"/>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直角三角形 15">
              <a:extLst>
                <a:ext uri="{FF2B5EF4-FFF2-40B4-BE49-F238E27FC236}">
                  <a16:creationId xmlns:a16="http://schemas.microsoft.com/office/drawing/2014/main" id="{17C9201D-3748-97EF-3BAA-B32C2BE4A79A}"/>
                </a:ext>
              </a:extLst>
            </p:cNvPr>
            <p:cNvSpPr/>
            <p:nvPr/>
          </p:nvSpPr>
          <p:spPr>
            <a:xfrm rot="5400000">
              <a:off x="4164770" y="1650892"/>
              <a:ext cx="421257" cy="421257"/>
            </a:xfrm>
            <a:prstGeom prst="rtTriangl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テキスト ボックス 19">
              <a:extLst>
                <a:ext uri="{FF2B5EF4-FFF2-40B4-BE49-F238E27FC236}">
                  <a16:creationId xmlns:a16="http://schemas.microsoft.com/office/drawing/2014/main" id="{740D66EB-201D-4A66-D7C0-4B3CEBAE672F}"/>
                </a:ext>
              </a:extLst>
            </p:cNvPr>
            <p:cNvSpPr txBox="1"/>
            <p:nvPr/>
          </p:nvSpPr>
          <p:spPr>
            <a:xfrm>
              <a:off x="1956509" y="1384467"/>
              <a:ext cx="2415507" cy="954107"/>
            </a:xfrm>
            <a:prstGeom prst="rect">
              <a:avLst/>
            </a:prstGeom>
            <a:noFill/>
          </p:spPr>
          <p:txBody>
            <a:bodyPr wrap="square">
              <a:spAutoFit/>
            </a:bodyPr>
            <a:lstStyle/>
            <a:p>
              <a:r>
                <a:rPr lang="ja-JP" altLang="en-US" sz="1400">
                  <a:solidFill>
                    <a:sysClr val="windowText" lastClr="000000"/>
                  </a:solidFill>
                  <a:latin typeface="Meiryo" panose="020B0604030504040204" pitchFamily="34" charset="-128"/>
                  <a:ea typeface="Meiryo" panose="020B0604030504040204" pitchFamily="34" charset="-128"/>
                </a:rPr>
                <a:t>選択（</a:t>
              </a:r>
              <a:r>
                <a:rPr lang="en-US" altLang="ja-JP" sz="1400" dirty="0">
                  <a:solidFill>
                    <a:sysClr val="windowText" lastClr="000000"/>
                  </a:solidFill>
                  <a:latin typeface="Meiryo" panose="020B0604030504040204" pitchFamily="34" charset="-128"/>
                  <a:ea typeface="Meiryo" panose="020B0604030504040204" pitchFamily="34" charset="-128"/>
                </a:rPr>
                <a:t>alt</a:t>
              </a:r>
              <a:r>
                <a:rPr lang="ja-JP" altLang="en-US" sz="1400">
                  <a:solidFill>
                    <a:sysClr val="windowText" lastClr="000000"/>
                  </a:solidFill>
                  <a:latin typeface="Meiryo" panose="020B0604030504040204" pitchFamily="34" charset="-128"/>
                  <a:ea typeface="Meiryo" panose="020B0604030504040204" pitchFamily="34" charset="-128"/>
                </a:rPr>
                <a:t>），反復（</a:t>
              </a:r>
              <a:r>
                <a:rPr lang="en-US" altLang="ja-JP" sz="1400" dirty="0">
                  <a:solidFill>
                    <a:sysClr val="windowText" lastClr="000000"/>
                  </a:solidFill>
                  <a:latin typeface="Meiryo" panose="020B0604030504040204" pitchFamily="34" charset="-128"/>
                  <a:ea typeface="Meiryo" panose="020B0604030504040204" pitchFamily="34" charset="-128"/>
                </a:rPr>
                <a:t>loop</a:t>
              </a:r>
              <a:r>
                <a:rPr lang="ja-JP" altLang="en-US" sz="1400">
                  <a:solidFill>
                    <a:sysClr val="windowText" lastClr="000000"/>
                  </a:solidFill>
                  <a:latin typeface="Meiryo" panose="020B0604030504040204" pitchFamily="34" charset="-128"/>
                  <a:ea typeface="Meiryo" panose="020B0604030504040204" pitchFamily="34" charset="-128"/>
                </a:rPr>
                <a:t>），参照（</a:t>
              </a:r>
              <a:r>
                <a:rPr lang="en-US" altLang="ja-JP" sz="1400" dirty="0">
                  <a:solidFill>
                    <a:sysClr val="windowText" lastClr="000000"/>
                  </a:solidFill>
                  <a:latin typeface="Meiryo" panose="020B0604030504040204" pitchFamily="34" charset="-128"/>
                  <a:ea typeface="Meiryo" panose="020B0604030504040204" pitchFamily="34" charset="-128"/>
                </a:rPr>
                <a:t>ref</a:t>
              </a:r>
              <a:r>
                <a:rPr lang="ja-JP" altLang="en-US" sz="1400">
                  <a:solidFill>
                    <a:sysClr val="windowText" lastClr="000000"/>
                  </a:solidFill>
                  <a:latin typeface="Meiryo" panose="020B0604030504040204" pitchFamily="34" charset="-128"/>
                  <a:ea typeface="Meiryo" panose="020B0604030504040204" pitchFamily="34" charset="-128"/>
                </a:rPr>
                <a:t>）を記述するための複合フラグメントが用意されている．</a:t>
              </a:r>
              <a:endParaRPr kumimoji="1" lang="ja-JP" altLang="en-US" sz="1400">
                <a:solidFill>
                  <a:sysClr val="windowText" lastClr="000000"/>
                </a:solidFill>
                <a:latin typeface="Meiryo" panose="020B0604030504040204" pitchFamily="34" charset="-128"/>
                <a:ea typeface="Meiryo" panose="020B0604030504040204" pitchFamily="34" charset="-128"/>
              </a:endParaRPr>
            </a:p>
          </p:txBody>
        </p:sp>
      </p:grpSp>
    </p:spTree>
    <p:extLst>
      <p:ext uri="{BB962C8B-B14F-4D97-AF65-F5344CB8AC3E}">
        <p14:creationId xmlns:p14="http://schemas.microsoft.com/office/powerpoint/2010/main" val="3744324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128"/>
                                        </p:tgtEl>
                                        <p:attrNameLst>
                                          <p:attrName>style.visibility</p:attrName>
                                        </p:attrNameLst>
                                      </p:cBhvr>
                                      <p:to>
                                        <p:strVal val="visible"/>
                                      </p:to>
                                    </p:set>
                                    <p:animEffect transition="in" filter="dissolve">
                                      <p:cBhvr>
                                        <p:cTn id="7" dur="500"/>
                                        <p:tgtEl>
                                          <p:spTgt spid="12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27"/>
                                        </p:tgtEl>
                                        <p:attrNameLst>
                                          <p:attrName>style.visibility</p:attrName>
                                        </p:attrNameLst>
                                      </p:cBhvr>
                                      <p:to>
                                        <p:strVal val="visible"/>
                                      </p:to>
                                    </p:set>
                                    <p:animEffect transition="in" filter="dissolve">
                                      <p:cBhvr>
                                        <p:cTn id="12" dur="500"/>
                                        <p:tgtEl>
                                          <p:spTgt spid="127"/>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32"/>
                                        </p:tgtEl>
                                        <p:attrNameLst>
                                          <p:attrName>style.visibility</p:attrName>
                                        </p:attrNameLst>
                                      </p:cBhvr>
                                      <p:to>
                                        <p:strVal val="visible"/>
                                      </p:to>
                                    </p:set>
                                    <p:animEffect transition="in" filter="dissolve">
                                      <p:cBhvr>
                                        <p:cTn id="17" dur="500"/>
                                        <p:tgtEl>
                                          <p:spTgt spid="132"/>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dissolve">
                                      <p:cBhvr>
                                        <p:cTn id="2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lang="ja-JP" altLang="en-US" dirty="0"/>
              <a:t>　　</a:t>
            </a:r>
            <a:r>
              <a:rPr lang="ja-JP" altLang="en-US" sz="2700" dirty="0"/>
              <a:t>自動販売機のモデリング</a:t>
            </a:r>
            <a:br>
              <a:rPr lang="en-US" altLang="ja-JP" dirty="0"/>
            </a:br>
            <a:r>
              <a:rPr lang="ja-JP" altLang="en-US" dirty="0"/>
              <a:t>　　</a:t>
            </a:r>
            <a:r>
              <a:rPr kumimoji="1" lang="ja-JP" altLang="en-US" dirty="0"/>
              <a:t>シーケンス図</a:t>
            </a:r>
          </a:p>
        </p:txBody>
      </p:sp>
      <p:sp>
        <p:nvSpPr>
          <p:cNvPr id="3" name="コンテンツ プレースホルダー 2"/>
          <p:cNvSpPr>
            <a:spLocks noGrp="1"/>
          </p:cNvSpPr>
          <p:nvPr>
            <p:ph idx="1"/>
          </p:nvPr>
        </p:nvSpPr>
        <p:spPr>
          <a:xfrm>
            <a:off x="838199" y="1825625"/>
            <a:ext cx="10787743" cy="4351338"/>
          </a:xfrm>
        </p:spPr>
        <p:txBody>
          <a:bodyPr>
            <a:normAutofit fontScale="85000" lnSpcReduction="10000"/>
          </a:bodyPr>
          <a:lstStyle/>
          <a:p>
            <a:pPr>
              <a:lnSpc>
                <a:spcPct val="120000"/>
              </a:lnSpc>
            </a:pPr>
            <a:r>
              <a:rPr kumimoji="1" lang="ja-JP" altLang="en-US" dirty="0"/>
              <a:t>自動販売機のモデリングの例と</a:t>
            </a:r>
            <a:br>
              <a:rPr kumimoji="1" lang="en-US" altLang="ja-JP" dirty="0"/>
            </a:br>
            <a:r>
              <a:rPr kumimoji="1" lang="ja-JP" altLang="en-US" dirty="0"/>
              <a:t>して，商品購入のシーケンス図を書く．</a:t>
            </a:r>
            <a:endParaRPr kumimoji="1" lang="en-US" altLang="ja-JP" dirty="0"/>
          </a:p>
          <a:p>
            <a:pPr lvl="1">
              <a:lnSpc>
                <a:spcPct val="120000"/>
              </a:lnSpc>
            </a:pPr>
            <a:r>
              <a:rPr lang="ja-JP" altLang="en-US" dirty="0"/>
              <a:t>シナリオ毎に</a:t>
            </a:r>
            <a:r>
              <a:rPr lang="en-US" altLang="ja-JP" dirty="0"/>
              <a:t>1</a:t>
            </a:r>
            <a:r>
              <a:rPr lang="ja-JP" altLang="en-US" dirty="0"/>
              <a:t>つのシーケンス図を書く必要がある．</a:t>
            </a:r>
            <a:endParaRPr lang="en-US" altLang="ja-JP" dirty="0"/>
          </a:p>
          <a:p>
            <a:pPr lvl="2">
              <a:lnSpc>
                <a:spcPct val="120000"/>
              </a:lnSpc>
            </a:pPr>
            <a:r>
              <a:rPr lang="ja-JP" altLang="en-US" dirty="0"/>
              <a:t>正常系のシナリオ，異常系のシナリオなどがあるはず．</a:t>
            </a:r>
            <a:endParaRPr lang="en-US" altLang="ja-JP" dirty="0"/>
          </a:p>
          <a:p>
            <a:pPr lvl="2">
              <a:lnSpc>
                <a:spcPct val="120000"/>
              </a:lnSpc>
            </a:pPr>
            <a:r>
              <a:rPr lang="ja-JP" altLang="en-US" dirty="0"/>
              <a:t>正常系でも，処理経路が異なれば別のシーケンス図．</a:t>
            </a:r>
            <a:endParaRPr lang="en-US" altLang="ja-JP" dirty="0"/>
          </a:p>
          <a:p>
            <a:pPr lvl="1">
              <a:lnSpc>
                <a:spcPct val="120000"/>
              </a:lnSpc>
            </a:pPr>
            <a:endParaRPr kumimoji="1" lang="ja-JP" altLang="en-US" dirty="0"/>
          </a:p>
        </p:txBody>
      </p:sp>
      <p:sp>
        <p:nvSpPr>
          <p:cNvPr id="5" name="フッター プレースホルダー 4"/>
          <p:cNvSpPr>
            <a:spLocks noGrp="1"/>
          </p:cNvSpPr>
          <p:nvPr>
            <p:ph type="ftr" sz="quarter" idx="11"/>
          </p:nvPr>
        </p:nvSpPr>
        <p:spPr/>
        <p:txBody>
          <a:bodyPr/>
          <a:lstStyle/>
          <a:p>
            <a:r>
              <a:rPr lang="ja-JP" altLang="en-US"/>
              <a:t>ソフトウェア設計</a:t>
            </a:r>
            <a:endParaRPr lang="en-US" dirty="0"/>
          </a:p>
        </p:txBody>
      </p:sp>
      <p:sp>
        <p:nvSpPr>
          <p:cNvPr id="6" name="スライド番号プレースホルダー 5"/>
          <p:cNvSpPr>
            <a:spLocks noGrp="1"/>
          </p:cNvSpPr>
          <p:nvPr>
            <p:ph type="sldNum" sz="quarter" idx="12"/>
          </p:nvPr>
        </p:nvSpPr>
        <p:spPr/>
        <p:txBody>
          <a:bodyPr/>
          <a:lstStyle/>
          <a:p>
            <a:fld id="{6D22F896-40B5-4ADD-8801-0D06FADFA095}" type="slidenum">
              <a:rPr lang="en-US" smtClean="0"/>
              <a:t>14</a:t>
            </a:fld>
            <a:endParaRPr lang="en-US" dirty="0"/>
          </a:p>
        </p:txBody>
      </p:sp>
      <p:grpSp>
        <p:nvGrpSpPr>
          <p:cNvPr id="7" name="グループ化 6">
            <a:extLst>
              <a:ext uri="{FF2B5EF4-FFF2-40B4-BE49-F238E27FC236}">
                <a16:creationId xmlns:a16="http://schemas.microsoft.com/office/drawing/2014/main" id="{8E2C7F1B-75EB-E546-8530-733A2BFBC3D6}"/>
              </a:ext>
            </a:extLst>
          </p:cNvPr>
          <p:cNvGrpSpPr/>
          <p:nvPr/>
        </p:nvGrpSpPr>
        <p:grpSpPr>
          <a:xfrm>
            <a:off x="0" y="-1"/>
            <a:ext cx="1662546" cy="1662545"/>
            <a:chOff x="1523999" y="-1"/>
            <a:chExt cx="1662546" cy="1662545"/>
          </a:xfrm>
        </p:grpSpPr>
        <p:sp>
          <p:nvSpPr>
            <p:cNvPr id="22" name="直角三角形 21"/>
            <p:cNvSpPr/>
            <p:nvPr/>
          </p:nvSpPr>
          <p:spPr>
            <a:xfrm rot="5400000">
              <a:off x="1524000" y="-1"/>
              <a:ext cx="1662545" cy="1662545"/>
            </a:xfrm>
            <a:prstGeom prst="rtTriangle">
              <a:avLst/>
            </a:prstGeom>
            <a:solidFill>
              <a:srgbClr val="5382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3" name="正方形/長方形 22"/>
            <p:cNvSpPr/>
            <p:nvPr/>
          </p:nvSpPr>
          <p:spPr>
            <a:xfrm>
              <a:off x="1523999" y="15074"/>
              <a:ext cx="877164" cy="923330"/>
            </a:xfrm>
            <a:prstGeom prst="rect">
              <a:avLst/>
            </a:prstGeom>
          </p:spPr>
          <p:txBody>
            <a:bodyPr wrap="none">
              <a:spAutoFit/>
            </a:bodyPr>
            <a:lstStyle/>
            <a:p>
              <a:pPr algn="ctr"/>
              <a:r>
                <a:rPr lang="ja-JP" altLang="en-US" sz="5400" dirty="0">
                  <a:solidFill>
                    <a:srgbClr val="FFFFFF"/>
                  </a:solidFill>
                </a:rPr>
                <a:t>例</a:t>
              </a:r>
            </a:p>
          </p:txBody>
        </p:sp>
      </p:grpSp>
      <p:pic>
        <p:nvPicPr>
          <p:cNvPr id="25" name="図 24"/>
          <p:cNvPicPr>
            <a:picLocks noChangeAspect="1"/>
          </p:cNvPicPr>
          <p:nvPr/>
        </p:nvPicPr>
        <p:blipFill>
          <a:blip r:embed="rId2"/>
          <a:stretch>
            <a:fillRect/>
          </a:stretch>
        </p:blipFill>
        <p:spPr>
          <a:xfrm>
            <a:off x="10752790" y="21966"/>
            <a:ext cx="1439210" cy="1964792"/>
          </a:xfrm>
          <a:prstGeom prst="rect">
            <a:avLst/>
          </a:prstGeom>
        </p:spPr>
      </p:pic>
    </p:spTree>
    <p:extLst>
      <p:ext uri="{BB962C8B-B14F-4D97-AF65-F5344CB8AC3E}">
        <p14:creationId xmlns:p14="http://schemas.microsoft.com/office/powerpoint/2010/main" val="1097995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7" name="直線コネクタ 76"/>
          <p:cNvCxnSpPr>
            <a:stCxn id="27" idx="2"/>
          </p:cNvCxnSpPr>
          <p:nvPr/>
        </p:nvCxnSpPr>
        <p:spPr>
          <a:xfrm>
            <a:off x="2078443" y="3116320"/>
            <a:ext cx="0" cy="3445255"/>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 name="タイトル 1"/>
          <p:cNvSpPr>
            <a:spLocks noGrp="1"/>
          </p:cNvSpPr>
          <p:nvPr>
            <p:ph type="title"/>
          </p:nvPr>
        </p:nvSpPr>
        <p:spPr/>
        <p:txBody>
          <a:bodyPr>
            <a:normAutofit fontScale="90000"/>
          </a:bodyPr>
          <a:lstStyle/>
          <a:p>
            <a:r>
              <a:rPr lang="ja-JP" altLang="en-US" dirty="0"/>
              <a:t>　　</a:t>
            </a:r>
            <a:r>
              <a:rPr lang="ja-JP" altLang="en-US" sz="2700" dirty="0"/>
              <a:t>自動販売機のモデリング</a:t>
            </a:r>
            <a:br>
              <a:rPr lang="en-US" altLang="ja-JP" dirty="0"/>
            </a:br>
            <a:r>
              <a:rPr lang="ja-JP" altLang="en-US" dirty="0"/>
              <a:t>　　</a:t>
            </a:r>
            <a:r>
              <a:rPr kumimoji="1" lang="ja-JP" altLang="en-US" dirty="0"/>
              <a:t>シーケンス図</a:t>
            </a:r>
          </a:p>
        </p:txBody>
      </p:sp>
      <p:sp>
        <p:nvSpPr>
          <p:cNvPr id="3" name="コンテンツ プレースホルダー 2"/>
          <p:cNvSpPr>
            <a:spLocks noGrp="1"/>
          </p:cNvSpPr>
          <p:nvPr>
            <p:ph idx="1"/>
          </p:nvPr>
        </p:nvSpPr>
        <p:spPr>
          <a:xfrm>
            <a:off x="2002699" y="1659116"/>
            <a:ext cx="8280000" cy="817174"/>
          </a:xfrm>
        </p:spPr>
        <p:txBody>
          <a:bodyPr>
            <a:normAutofit fontScale="47500" lnSpcReduction="20000"/>
          </a:bodyPr>
          <a:lstStyle/>
          <a:p>
            <a:pPr>
              <a:lnSpc>
                <a:spcPct val="120000"/>
              </a:lnSpc>
            </a:pPr>
            <a:r>
              <a:rPr lang="ja-JP" altLang="en-US" dirty="0"/>
              <a:t>「商品を購入する」ユースケース</a:t>
            </a:r>
            <a:r>
              <a:rPr lang="ja-JP" altLang="en-US"/>
              <a:t>における正常</a:t>
            </a:r>
            <a:r>
              <a:rPr lang="ja-JP" altLang="en-US" dirty="0"/>
              <a:t>系のシーケンス図を完成させよ．</a:t>
            </a:r>
          </a:p>
        </p:txBody>
      </p:sp>
      <p:sp>
        <p:nvSpPr>
          <p:cNvPr id="5" name="フッター プレースホルダー 4"/>
          <p:cNvSpPr>
            <a:spLocks noGrp="1"/>
          </p:cNvSpPr>
          <p:nvPr>
            <p:ph type="ftr" sz="quarter" idx="11"/>
          </p:nvPr>
        </p:nvSpPr>
        <p:spPr/>
        <p:txBody>
          <a:bodyPr/>
          <a:lstStyle/>
          <a:p>
            <a:r>
              <a:rPr lang="ja-JP" altLang="en-US"/>
              <a:t>ソフトウェア設計</a:t>
            </a:r>
            <a:endParaRPr lang="en-US" dirty="0"/>
          </a:p>
        </p:txBody>
      </p:sp>
      <p:sp>
        <p:nvSpPr>
          <p:cNvPr id="6" name="スライド番号プレースホルダー 5"/>
          <p:cNvSpPr>
            <a:spLocks noGrp="1"/>
          </p:cNvSpPr>
          <p:nvPr>
            <p:ph type="sldNum" sz="quarter" idx="12"/>
          </p:nvPr>
        </p:nvSpPr>
        <p:spPr/>
        <p:txBody>
          <a:bodyPr/>
          <a:lstStyle/>
          <a:p>
            <a:fld id="{6D22F896-40B5-4ADD-8801-0D06FADFA095}" type="slidenum">
              <a:rPr lang="en-US" smtClean="0"/>
              <a:t>15</a:t>
            </a:fld>
            <a:endParaRPr lang="en-US" dirty="0"/>
          </a:p>
        </p:txBody>
      </p:sp>
      <p:sp>
        <p:nvSpPr>
          <p:cNvPr id="12" name="正方形/長方形 11"/>
          <p:cNvSpPr/>
          <p:nvPr/>
        </p:nvSpPr>
        <p:spPr>
          <a:xfrm>
            <a:off x="8940328" y="2542233"/>
            <a:ext cx="1440000" cy="360000"/>
          </a:xfrm>
          <a:prstGeom prst="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solidFill>
                  <a:schemeClr val="tx1"/>
                </a:solidFill>
              </a:rPr>
              <a:t>:</a:t>
            </a:r>
            <a:r>
              <a:rPr lang="ja-JP" altLang="en-US" sz="1400" dirty="0">
                <a:solidFill>
                  <a:schemeClr val="tx1"/>
                </a:solidFill>
              </a:rPr>
              <a:t>価格</a:t>
            </a:r>
          </a:p>
        </p:txBody>
      </p:sp>
      <p:sp>
        <p:nvSpPr>
          <p:cNvPr id="9" name="正方形/長方形 8"/>
          <p:cNvSpPr/>
          <p:nvPr/>
        </p:nvSpPr>
        <p:spPr>
          <a:xfrm>
            <a:off x="2555998" y="2542233"/>
            <a:ext cx="1440000" cy="360000"/>
          </a:xfrm>
          <a:prstGeom prst="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solidFill>
                  <a:schemeClr val="tx1"/>
                </a:solidFill>
              </a:rPr>
              <a:t>:</a:t>
            </a:r>
            <a:r>
              <a:rPr lang="ja-JP" altLang="en-US" sz="1400" dirty="0">
                <a:solidFill>
                  <a:schemeClr val="tx1"/>
                </a:solidFill>
              </a:rPr>
              <a:t>自動販売機</a:t>
            </a:r>
          </a:p>
        </p:txBody>
      </p:sp>
      <p:cxnSp>
        <p:nvCxnSpPr>
          <p:cNvPr id="14" name="直線コネクタ 13"/>
          <p:cNvCxnSpPr>
            <a:stCxn id="9" idx="2"/>
          </p:cNvCxnSpPr>
          <p:nvPr/>
        </p:nvCxnSpPr>
        <p:spPr>
          <a:xfrm>
            <a:off x="3275998" y="2902234"/>
            <a:ext cx="0" cy="3659341"/>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8" name="正方形/長方形 7"/>
          <p:cNvSpPr/>
          <p:nvPr/>
        </p:nvSpPr>
        <p:spPr>
          <a:xfrm>
            <a:off x="4152080" y="2542233"/>
            <a:ext cx="1440000" cy="360000"/>
          </a:xfrm>
          <a:prstGeom prst="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solidFill>
                  <a:schemeClr val="tx1"/>
                </a:solidFill>
              </a:rPr>
              <a:t>:</a:t>
            </a:r>
            <a:r>
              <a:rPr lang="ja-JP" altLang="en-US" sz="1400" dirty="0">
                <a:solidFill>
                  <a:schemeClr val="tx1"/>
                </a:solidFill>
              </a:rPr>
              <a:t>商品一覧</a:t>
            </a:r>
          </a:p>
        </p:txBody>
      </p:sp>
      <p:cxnSp>
        <p:nvCxnSpPr>
          <p:cNvPr id="15" name="直線コネクタ 14"/>
          <p:cNvCxnSpPr>
            <a:stCxn id="8" idx="2"/>
          </p:cNvCxnSpPr>
          <p:nvPr/>
        </p:nvCxnSpPr>
        <p:spPr>
          <a:xfrm>
            <a:off x="4872080" y="2902234"/>
            <a:ext cx="0" cy="3659341"/>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0" name="正方形/長方形 9"/>
          <p:cNvSpPr/>
          <p:nvPr/>
        </p:nvSpPr>
        <p:spPr>
          <a:xfrm>
            <a:off x="5748162" y="2542233"/>
            <a:ext cx="1440000" cy="360000"/>
          </a:xfrm>
          <a:prstGeom prst="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solidFill>
                  <a:schemeClr val="tx1"/>
                </a:solidFill>
              </a:rPr>
              <a:t>:</a:t>
            </a:r>
            <a:r>
              <a:rPr lang="ja-JP" altLang="en-US" sz="1400" dirty="0">
                <a:solidFill>
                  <a:schemeClr val="tx1"/>
                </a:solidFill>
              </a:rPr>
              <a:t>商品</a:t>
            </a:r>
          </a:p>
        </p:txBody>
      </p:sp>
      <p:cxnSp>
        <p:nvCxnSpPr>
          <p:cNvPr id="17" name="直線コネクタ 16"/>
          <p:cNvCxnSpPr>
            <a:stCxn id="10" idx="2"/>
          </p:cNvCxnSpPr>
          <p:nvPr/>
        </p:nvCxnSpPr>
        <p:spPr>
          <a:xfrm>
            <a:off x="6468162" y="2902234"/>
            <a:ext cx="0" cy="3659341"/>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1" name="正方形/長方形 10"/>
          <p:cNvSpPr/>
          <p:nvPr/>
        </p:nvSpPr>
        <p:spPr>
          <a:xfrm>
            <a:off x="7344244" y="2542233"/>
            <a:ext cx="1440000" cy="360000"/>
          </a:xfrm>
          <a:prstGeom prst="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solidFill>
                  <a:schemeClr val="tx1"/>
                </a:solidFill>
              </a:rPr>
              <a:t>:</a:t>
            </a:r>
            <a:r>
              <a:rPr lang="ja-JP" altLang="en-US" sz="1400" dirty="0">
                <a:solidFill>
                  <a:schemeClr val="tx1"/>
                </a:solidFill>
              </a:rPr>
              <a:t>ストック</a:t>
            </a:r>
          </a:p>
        </p:txBody>
      </p:sp>
      <p:cxnSp>
        <p:nvCxnSpPr>
          <p:cNvPr id="19" name="直線コネクタ 18"/>
          <p:cNvCxnSpPr>
            <a:stCxn id="11" idx="2"/>
          </p:cNvCxnSpPr>
          <p:nvPr/>
        </p:nvCxnSpPr>
        <p:spPr>
          <a:xfrm>
            <a:off x="8064244" y="2902234"/>
            <a:ext cx="0" cy="3659341"/>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1" name="直線コネクタ 20"/>
          <p:cNvCxnSpPr>
            <a:stCxn id="12" idx="2"/>
          </p:cNvCxnSpPr>
          <p:nvPr/>
        </p:nvCxnSpPr>
        <p:spPr>
          <a:xfrm>
            <a:off x="9660329" y="2902234"/>
            <a:ext cx="6545" cy="3659341"/>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pSp>
        <p:nvGrpSpPr>
          <p:cNvPr id="7" name="グループ化 6">
            <a:extLst>
              <a:ext uri="{FF2B5EF4-FFF2-40B4-BE49-F238E27FC236}">
                <a16:creationId xmlns:a16="http://schemas.microsoft.com/office/drawing/2014/main" id="{DD533699-BE47-4E41-A376-8D987E5C0002}"/>
              </a:ext>
            </a:extLst>
          </p:cNvPr>
          <p:cNvGrpSpPr/>
          <p:nvPr/>
        </p:nvGrpSpPr>
        <p:grpSpPr>
          <a:xfrm>
            <a:off x="0" y="-1"/>
            <a:ext cx="1662546" cy="1662545"/>
            <a:chOff x="1523999" y="-1"/>
            <a:chExt cx="1662546" cy="1662545"/>
          </a:xfrm>
        </p:grpSpPr>
        <p:sp>
          <p:nvSpPr>
            <p:cNvPr id="22" name="直角三角形 21"/>
            <p:cNvSpPr/>
            <p:nvPr/>
          </p:nvSpPr>
          <p:spPr>
            <a:xfrm rot="5400000">
              <a:off x="1524000" y="-1"/>
              <a:ext cx="1662545" cy="1662545"/>
            </a:xfrm>
            <a:prstGeom prst="rtTriangle">
              <a:avLst/>
            </a:prstGeom>
            <a:solidFill>
              <a:srgbClr val="5382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3" name="正方形/長方形 22"/>
            <p:cNvSpPr/>
            <p:nvPr/>
          </p:nvSpPr>
          <p:spPr>
            <a:xfrm>
              <a:off x="1523999" y="15074"/>
              <a:ext cx="877164" cy="923330"/>
            </a:xfrm>
            <a:prstGeom prst="rect">
              <a:avLst/>
            </a:prstGeom>
          </p:spPr>
          <p:txBody>
            <a:bodyPr wrap="none">
              <a:spAutoFit/>
            </a:bodyPr>
            <a:lstStyle/>
            <a:p>
              <a:pPr algn="ctr"/>
              <a:r>
                <a:rPr lang="ja-JP" altLang="en-US" sz="5400" dirty="0">
                  <a:solidFill>
                    <a:srgbClr val="FFFFFF"/>
                  </a:solidFill>
                </a:rPr>
                <a:t>例</a:t>
              </a:r>
            </a:p>
          </p:txBody>
        </p:sp>
      </p:grpSp>
      <p:grpSp>
        <p:nvGrpSpPr>
          <p:cNvPr id="26" name="図形グループ 25"/>
          <p:cNvGrpSpPr/>
          <p:nvPr/>
        </p:nvGrpSpPr>
        <p:grpSpPr>
          <a:xfrm>
            <a:off x="1756972" y="2193121"/>
            <a:ext cx="642942" cy="923199"/>
            <a:chOff x="1428728" y="2044202"/>
            <a:chExt cx="642942" cy="923199"/>
          </a:xfrm>
        </p:grpSpPr>
        <p:sp>
          <p:nvSpPr>
            <p:cNvPr id="27" name="正方形/長方形 26"/>
            <p:cNvSpPr/>
            <p:nvPr/>
          </p:nvSpPr>
          <p:spPr>
            <a:xfrm>
              <a:off x="1428728" y="2044202"/>
              <a:ext cx="642942" cy="9231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662"/>
            </a:p>
          </p:txBody>
        </p:sp>
        <p:sp>
          <p:nvSpPr>
            <p:cNvPr id="28" name="円/楕円 27"/>
            <p:cNvSpPr/>
            <p:nvPr/>
          </p:nvSpPr>
          <p:spPr>
            <a:xfrm>
              <a:off x="1535885" y="2110144"/>
              <a:ext cx="428628" cy="395657"/>
            </a:xfrm>
            <a:prstGeom prst="ellipse">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662"/>
            </a:p>
          </p:txBody>
        </p:sp>
        <p:cxnSp>
          <p:nvCxnSpPr>
            <p:cNvPr id="29" name="直線コネクタ 28"/>
            <p:cNvCxnSpPr/>
            <p:nvPr/>
          </p:nvCxnSpPr>
          <p:spPr>
            <a:xfrm rot="5400000">
              <a:off x="1651285" y="2604715"/>
              <a:ext cx="197828" cy="0"/>
            </a:xfrm>
            <a:prstGeom prst="line">
              <a:avLst/>
            </a:prstGeom>
            <a:effectLst/>
          </p:spPr>
          <p:style>
            <a:lnRef idx="2">
              <a:schemeClr val="dk1"/>
            </a:lnRef>
            <a:fillRef idx="0">
              <a:schemeClr val="dk1"/>
            </a:fillRef>
            <a:effectRef idx="1">
              <a:schemeClr val="dk1"/>
            </a:effectRef>
            <a:fontRef idx="minor">
              <a:schemeClr val="tx1"/>
            </a:fontRef>
          </p:style>
        </p:cxnSp>
        <p:cxnSp>
          <p:nvCxnSpPr>
            <p:cNvPr id="30" name="直線コネクタ 29"/>
            <p:cNvCxnSpPr/>
            <p:nvPr/>
          </p:nvCxnSpPr>
          <p:spPr>
            <a:xfrm>
              <a:off x="1500166" y="2571744"/>
              <a:ext cx="500066" cy="0"/>
            </a:xfrm>
            <a:prstGeom prst="line">
              <a:avLst/>
            </a:prstGeom>
            <a:ln/>
            <a:effectLst/>
          </p:spPr>
          <p:style>
            <a:lnRef idx="2">
              <a:schemeClr val="dk1"/>
            </a:lnRef>
            <a:fillRef idx="0">
              <a:schemeClr val="dk1"/>
            </a:fillRef>
            <a:effectRef idx="1">
              <a:schemeClr val="dk1"/>
            </a:effectRef>
            <a:fontRef idx="minor">
              <a:schemeClr val="tx1"/>
            </a:fontRef>
          </p:style>
        </p:cxnSp>
        <p:cxnSp>
          <p:nvCxnSpPr>
            <p:cNvPr id="31" name="直線コネクタ 30"/>
            <p:cNvCxnSpPr/>
            <p:nvPr/>
          </p:nvCxnSpPr>
          <p:spPr>
            <a:xfrm rot="5400000">
              <a:off x="1544128" y="2695387"/>
              <a:ext cx="197828" cy="214314"/>
            </a:xfrm>
            <a:prstGeom prst="line">
              <a:avLst/>
            </a:prstGeom>
            <a:effectLst/>
          </p:spPr>
          <p:style>
            <a:lnRef idx="2">
              <a:schemeClr val="dk1"/>
            </a:lnRef>
            <a:fillRef idx="0">
              <a:schemeClr val="dk1"/>
            </a:fillRef>
            <a:effectRef idx="1">
              <a:schemeClr val="dk1"/>
            </a:effectRef>
            <a:fontRef idx="minor">
              <a:schemeClr val="tx1"/>
            </a:fontRef>
          </p:style>
        </p:cxnSp>
        <p:cxnSp>
          <p:nvCxnSpPr>
            <p:cNvPr id="32" name="直線コネクタ 31"/>
            <p:cNvCxnSpPr/>
            <p:nvPr/>
          </p:nvCxnSpPr>
          <p:spPr>
            <a:xfrm rot="16200000" flipV="1">
              <a:off x="1758442" y="2695387"/>
              <a:ext cx="197828" cy="214314"/>
            </a:xfrm>
            <a:prstGeom prst="line">
              <a:avLst/>
            </a:prstGeom>
            <a:effectLst/>
          </p:spPr>
          <p:style>
            <a:lnRef idx="2">
              <a:schemeClr val="dk1"/>
            </a:lnRef>
            <a:fillRef idx="0">
              <a:schemeClr val="dk1"/>
            </a:fillRef>
            <a:effectRef idx="1">
              <a:schemeClr val="dk1"/>
            </a:effectRef>
            <a:fontRef idx="minor">
              <a:schemeClr val="tx1"/>
            </a:fontRef>
          </p:style>
        </p:cxnSp>
      </p:grpSp>
      <p:pic>
        <p:nvPicPr>
          <p:cNvPr id="33" name="図 32">
            <a:extLst>
              <a:ext uri="{FF2B5EF4-FFF2-40B4-BE49-F238E27FC236}">
                <a16:creationId xmlns:a16="http://schemas.microsoft.com/office/drawing/2014/main" id="{20BA0809-65DB-DC4C-A51A-FC342C169096}"/>
              </a:ext>
            </a:extLst>
          </p:cNvPr>
          <p:cNvPicPr>
            <a:picLocks noChangeAspect="1"/>
          </p:cNvPicPr>
          <p:nvPr/>
        </p:nvPicPr>
        <p:blipFill>
          <a:blip r:embed="rId3"/>
          <a:stretch>
            <a:fillRect/>
          </a:stretch>
        </p:blipFill>
        <p:spPr>
          <a:xfrm>
            <a:off x="10752790" y="21966"/>
            <a:ext cx="1439210" cy="1964792"/>
          </a:xfrm>
          <a:prstGeom prst="rect">
            <a:avLst/>
          </a:prstGeom>
        </p:spPr>
      </p:pic>
    </p:spTree>
    <p:custDataLst>
      <p:tags r:id="rId1"/>
    </p:custDataLst>
    <p:extLst>
      <p:ext uri="{BB962C8B-B14F-4D97-AF65-F5344CB8AC3E}">
        <p14:creationId xmlns:p14="http://schemas.microsoft.com/office/powerpoint/2010/main" val="113865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dissolve">
                                      <p:cBhvr>
                                        <p:cTn id="7" dur="500"/>
                                        <p:tgtEl>
                                          <p:spTgt spid="26"/>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dissolve">
                                      <p:cBhvr>
                                        <p:cTn id="11" dur="500"/>
                                        <p:tgtEl>
                                          <p:spTgt spid="9"/>
                                        </p:tgtEl>
                                      </p:cBhvr>
                                    </p:animEffect>
                                  </p:childTnLst>
                                </p:cTn>
                              </p:par>
                            </p:childTnLst>
                          </p:cTn>
                        </p:par>
                        <p:par>
                          <p:cTn id="12" fill="hold">
                            <p:stCondLst>
                              <p:cond delay="1000"/>
                            </p:stCondLst>
                            <p:childTnLst>
                              <p:par>
                                <p:cTn id="13" presetID="9" presetClass="entr" presetSubtype="0"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dissolve">
                                      <p:cBhvr>
                                        <p:cTn id="15" dur="500"/>
                                        <p:tgtEl>
                                          <p:spTgt spid="8"/>
                                        </p:tgtEl>
                                      </p:cBhvr>
                                    </p:animEffect>
                                  </p:childTnLst>
                                </p:cTn>
                              </p:par>
                            </p:childTnLst>
                          </p:cTn>
                        </p:par>
                        <p:par>
                          <p:cTn id="16" fill="hold">
                            <p:stCondLst>
                              <p:cond delay="1500"/>
                            </p:stCondLst>
                            <p:childTnLst>
                              <p:par>
                                <p:cTn id="17" presetID="9" presetClass="entr" presetSubtype="0" fill="hold" grpId="0"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dissolve">
                                      <p:cBhvr>
                                        <p:cTn id="19" dur="500"/>
                                        <p:tgtEl>
                                          <p:spTgt spid="10"/>
                                        </p:tgtEl>
                                      </p:cBhvr>
                                    </p:animEffect>
                                  </p:childTnLst>
                                </p:cTn>
                              </p:par>
                            </p:childTnLst>
                          </p:cTn>
                        </p:par>
                        <p:par>
                          <p:cTn id="20" fill="hold">
                            <p:stCondLst>
                              <p:cond delay="2000"/>
                            </p:stCondLst>
                            <p:childTnLst>
                              <p:par>
                                <p:cTn id="21" presetID="9" presetClass="entr" presetSubtype="0" fill="hold" grpId="0" nodeType="after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dissolve">
                                      <p:cBhvr>
                                        <p:cTn id="23" dur="500"/>
                                        <p:tgtEl>
                                          <p:spTgt spid="11"/>
                                        </p:tgtEl>
                                      </p:cBhvr>
                                    </p:animEffect>
                                  </p:childTnLst>
                                </p:cTn>
                              </p:par>
                            </p:childTnLst>
                          </p:cTn>
                        </p:par>
                        <p:par>
                          <p:cTn id="24" fill="hold">
                            <p:stCondLst>
                              <p:cond delay="2500"/>
                            </p:stCondLst>
                            <p:childTnLst>
                              <p:par>
                                <p:cTn id="25" presetID="9" presetClass="entr" presetSubtype="0" fill="hold" grpId="0" nodeType="after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dissolve">
                                      <p:cBhvr>
                                        <p:cTn id="27" dur="500"/>
                                        <p:tgtEl>
                                          <p:spTgt spid="12"/>
                                        </p:tgtEl>
                                      </p:cBhvr>
                                    </p:animEffect>
                                  </p:childTnLst>
                                </p:cTn>
                              </p:par>
                            </p:childTnLst>
                          </p:cTn>
                        </p:par>
                        <p:par>
                          <p:cTn id="28" fill="hold">
                            <p:stCondLst>
                              <p:cond delay="3000"/>
                            </p:stCondLst>
                            <p:childTnLst>
                              <p:par>
                                <p:cTn id="29" presetID="9" presetClass="entr" presetSubtype="0" fill="hold" nodeType="afterEffect">
                                  <p:stCondLst>
                                    <p:cond delay="0"/>
                                  </p:stCondLst>
                                  <p:childTnLst>
                                    <p:set>
                                      <p:cBhvr>
                                        <p:cTn id="30" dur="1" fill="hold">
                                          <p:stCondLst>
                                            <p:cond delay="0"/>
                                          </p:stCondLst>
                                        </p:cTn>
                                        <p:tgtEl>
                                          <p:spTgt spid="77"/>
                                        </p:tgtEl>
                                        <p:attrNameLst>
                                          <p:attrName>style.visibility</p:attrName>
                                        </p:attrNameLst>
                                      </p:cBhvr>
                                      <p:to>
                                        <p:strVal val="visible"/>
                                      </p:to>
                                    </p:set>
                                    <p:animEffect transition="in" filter="dissolve">
                                      <p:cBhvr>
                                        <p:cTn id="31" dur="500"/>
                                        <p:tgtEl>
                                          <p:spTgt spid="77"/>
                                        </p:tgtEl>
                                      </p:cBhvr>
                                    </p:animEffect>
                                  </p:childTnLst>
                                </p:cTn>
                              </p:par>
                              <p:par>
                                <p:cTn id="32" presetID="9" presetClass="entr" presetSubtype="0" fill="hold" nodeType="with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dissolve">
                                      <p:cBhvr>
                                        <p:cTn id="34" dur="500"/>
                                        <p:tgtEl>
                                          <p:spTgt spid="14"/>
                                        </p:tgtEl>
                                      </p:cBhvr>
                                    </p:animEffect>
                                  </p:childTnLst>
                                </p:cTn>
                              </p:par>
                              <p:par>
                                <p:cTn id="35" presetID="9" presetClass="entr" presetSubtype="0" fill="hold" nodeType="with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dissolve">
                                      <p:cBhvr>
                                        <p:cTn id="37" dur="500"/>
                                        <p:tgtEl>
                                          <p:spTgt spid="15"/>
                                        </p:tgtEl>
                                      </p:cBhvr>
                                    </p:animEffect>
                                  </p:childTnLst>
                                </p:cTn>
                              </p:par>
                              <p:par>
                                <p:cTn id="38" presetID="9" presetClass="entr" presetSubtype="0" fill="hold" nodeType="with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dissolve">
                                      <p:cBhvr>
                                        <p:cTn id="40" dur="500"/>
                                        <p:tgtEl>
                                          <p:spTgt spid="17"/>
                                        </p:tgtEl>
                                      </p:cBhvr>
                                    </p:animEffect>
                                  </p:childTnLst>
                                </p:cTn>
                              </p:par>
                              <p:par>
                                <p:cTn id="41" presetID="9" presetClass="entr" presetSubtype="0" fill="hold" nodeType="withEffect">
                                  <p:stCondLst>
                                    <p:cond delay="0"/>
                                  </p:stCondLst>
                                  <p:childTnLst>
                                    <p:set>
                                      <p:cBhvr>
                                        <p:cTn id="42" dur="1" fill="hold">
                                          <p:stCondLst>
                                            <p:cond delay="0"/>
                                          </p:stCondLst>
                                        </p:cTn>
                                        <p:tgtEl>
                                          <p:spTgt spid="19"/>
                                        </p:tgtEl>
                                        <p:attrNameLst>
                                          <p:attrName>style.visibility</p:attrName>
                                        </p:attrNameLst>
                                      </p:cBhvr>
                                      <p:to>
                                        <p:strVal val="visible"/>
                                      </p:to>
                                    </p:set>
                                    <p:animEffect transition="in" filter="dissolve">
                                      <p:cBhvr>
                                        <p:cTn id="43" dur="500"/>
                                        <p:tgtEl>
                                          <p:spTgt spid="19"/>
                                        </p:tgtEl>
                                      </p:cBhvr>
                                    </p:animEffect>
                                  </p:childTnLst>
                                </p:cTn>
                              </p:par>
                              <p:par>
                                <p:cTn id="44" presetID="9" presetClass="entr" presetSubtype="0" fill="hold" nodeType="withEffect">
                                  <p:stCondLst>
                                    <p:cond delay="0"/>
                                  </p:stCondLst>
                                  <p:childTnLst>
                                    <p:set>
                                      <p:cBhvr>
                                        <p:cTn id="45" dur="1" fill="hold">
                                          <p:stCondLst>
                                            <p:cond delay="0"/>
                                          </p:stCondLst>
                                        </p:cTn>
                                        <p:tgtEl>
                                          <p:spTgt spid="21"/>
                                        </p:tgtEl>
                                        <p:attrNameLst>
                                          <p:attrName>style.visibility</p:attrName>
                                        </p:attrNameLst>
                                      </p:cBhvr>
                                      <p:to>
                                        <p:strVal val="visible"/>
                                      </p:to>
                                    </p:set>
                                    <p:animEffect transition="in" filter="dissolve">
                                      <p:cBhvr>
                                        <p:cTn id="46"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9" grpId="0" animBg="1"/>
      <p:bldP spid="8" grpId="0" animBg="1"/>
      <p:bldP spid="10" grpId="0" animBg="1"/>
      <p:bldP spid="11"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7" name="直線コネクタ 76"/>
          <p:cNvCxnSpPr>
            <a:stCxn id="27" idx="2"/>
          </p:cNvCxnSpPr>
          <p:nvPr/>
        </p:nvCxnSpPr>
        <p:spPr>
          <a:xfrm>
            <a:off x="2078443" y="3116320"/>
            <a:ext cx="0" cy="3445255"/>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 name="タイトル 1"/>
          <p:cNvSpPr>
            <a:spLocks noGrp="1"/>
          </p:cNvSpPr>
          <p:nvPr>
            <p:ph type="title"/>
          </p:nvPr>
        </p:nvSpPr>
        <p:spPr/>
        <p:txBody>
          <a:bodyPr>
            <a:normAutofit fontScale="90000"/>
          </a:bodyPr>
          <a:lstStyle/>
          <a:p>
            <a:r>
              <a:rPr lang="ja-JP" altLang="en-US" dirty="0"/>
              <a:t>　　</a:t>
            </a:r>
            <a:r>
              <a:rPr lang="ja-JP" altLang="en-US" sz="2700" dirty="0"/>
              <a:t>自動販売機のモデリング</a:t>
            </a:r>
            <a:br>
              <a:rPr lang="en-US" altLang="ja-JP" dirty="0"/>
            </a:br>
            <a:r>
              <a:rPr lang="ja-JP" altLang="en-US" dirty="0"/>
              <a:t>　　</a:t>
            </a:r>
            <a:r>
              <a:rPr kumimoji="1" lang="ja-JP" altLang="en-US" dirty="0"/>
              <a:t>シーケンス図</a:t>
            </a:r>
          </a:p>
        </p:txBody>
      </p:sp>
      <p:sp>
        <p:nvSpPr>
          <p:cNvPr id="3" name="コンテンツ プレースホルダー 2"/>
          <p:cNvSpPr>
            <a:spLocks noGrp="1"/>
          </p:cNvSpPr>
          <p:nvPr>
            <p:ph idx="1"/>
          </p:nvPr>
        </p:nvSpPr>
        <p:spPr>
          <a:xfrm>
            <a:off x="2002699" y="1659116"/>
            <a:ext cx="8280000" cy="833708"/>
          </a:xfrm>
        </p:spPr>
        <p:txBody>
          <a:bodyPr>
            <a:normAutofit fontScale="55000" lnSpcReduction="20000"/>
          </a:bodyPr>
          <a:lstStyle/>
          <a:p>
            <a:pPr>
              <a:lnSpc>
                <a:spcPct val="120000"/>
              </a:lnSpc>
            </a:pPr>
            <a:r>
              <a:rPr lang="ja-JP" altLang="en-US" dirty="0"/>
              <a:t>「商品を購入する」ユースケース</a:t>
            </a:r>
            <a:r>
              <a:rPr lang="ja-JP" altLang="en-US"/>
              <a:t>における正常</a:t>
            </a:r>
            <a:r>
              <a:rPr lang="ja-JP" altLang="en-US" dirty="0"/>
              <a:t>系</a:t>
            </a:r>
            <a:r>
              <a:rPr kumimoji="1" lang="ja-JP" altLang="en-US" dirty="0"/>
              <a:t>の</a:t>
            </a:r>
            <a:r>
              <a:rPr lang="ja-JP" altLang="en-US" dirty="0"/>
              <a:t>シーケンス図を完成させよ．</a:t>
            </a:r>
            <a:endParaRPr kumimoji="1" lang="ja-JP" altLang="en-US" dirty="0"/>
          </a:p>
        </p:txBody>
      </p:sp>
      <p:sp>
        <p:nvSpPr>
          <p:cNvPr id="5" name="フッター プレースホルダー 4"/>
          <p:cNvSpPr>
            <a:spLocks noGrp="1"/>
          </p:cNvSpPr>
          <p:nvPr>
            <p:ph type="ftr" sz="quarter" idx="11"/>
          </p:nvPr>
        </p:nvSpPr>
        <p:spPr/>
        <p:txBody>
          <a:bodyPr/>
          <a:lstStyle/>
          <a:p>
            <a:r>
              <a:rPr lang="ja-JP" altLang="en-US"/>
              <a:t>ソフトウェア設計</a:t>
            </a:r>
            <a:endParaRPr lang="en-US" dirty="0"/>
          </a:p>
        </p:txBody>
      </p:sp>
      <p:sp>
        <p:nvSpPr>
          <p:cNvPr id="6" name="スライド番号プレースホルダー 5"/>
          <p:cNvSpPr>
            <a:spLocks noGrp="1"/>
          </p:cNvSpPr>
          <p:nvPr>
            <p:ph type="sldNum" sz="quarter" idx="12"/>
          </p:nvPr>
        </p:nvSpPr>
        <p:spPr/>
        <p:txBody>
          <a:bodyPr/>
          <a:lstStyle/>
          <a:p>
            <a:fld id="{6D22F896-40B5-4ADD-8801-0D06FADFA095}" type="slidenum">
              <a:rPr lang="en-US" smtClean="0"/>
              <a:t>16</a:t>
            </a:fld>
            <a:endParaRPr lang="en-US" dirty="0"/>
          </a:p>
        </p:txBody>
      </p:sp>
      <p:sp>
        <p:nvSpPr>
          <p:cNvPr id="12" name="正方形/長方形 11"/>
          <p:cNvSpPr/>
          <p:nvPr/>
        </p:nvSpPr>
        <p:spPr>
          <a:xfrm>
            <a:off x="8940328" y="2542233"/>
            <a:ext cx="1440000" cy="360000"/>
          </a:xfrm>
          <a:prstGeom prst="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solidFill>
                  <a:schemeClr val="tx1"/>
                </a:solidFill>
              </a:rPr>
              <a:t>:</a:t>
            </a:r>
            <a:r>
              <a:rPr lang="ja-JP" altLang="en-US" sz="1400" dirty="0">
                <a:solidFill>
                  <a:schemeClr val="tx1"/>
                </a:solidFill>
              </a:rPr>
              <a:t>価格</a:t>
            </a:r>
          </a:p>
        </p:txBody>
      </p:sp>
      <p:sp>
        <p:nvSpPr>
          <p:cNvPr id="9" name="正方形/長方形 8"/>
          <p:cNvSpPr/>
          <p:nvPr/>
        </p:nvSpPr>
        <p:spPr>
          <a:xfrm>
            <a:off x="2555998" y="2542233"/>
            <a:ext cx="1440000" cy="360000"/>
          </a:xfrm>
          <a:prstGeom prst="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solidFill>
                  <a:schemeClr val="tx1"/>
                </a:solidFill>
              </a:rPr>
              <a:t>:</a:t>
            </a:r>
            <a:r>
              <a:rPr lang="ja-JP" altLang="en-US" sz="1400" dirty="0">
                <a:solidFill>
                  <a:schemeClr val="tx1"/>
                </a:solidFill>
              </a:rPr>
              <a:t>自動販売機</a:t>
            </a:r>
          </a:p>
        </p:txBody>
      </p:sp>
      <p:cxnSp>
        <p:nvCxnSpPr>
          <p:cNvPr id="14" name="直線コネクタ 13"/>
          <p:cNvCxnSpPr>
            <a:stCxn id="9" idx="2"/>
          </p:cNvCxnSpPr>
          <p:nvPr/>
        </p:nvCxnSpPr>
        <p:spPr>
          <a:xfrm>
            <a:off x="3275998" y="2902234"/>
            <a:ext cx="0" cy="3659341"/>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8" name="正方形/長方形 7"/>
          <p:cNvSpPr/>
          <p:nvPr/>
        </p:nvSpPr>
        <p:spPr>
          <a:xfrm>
            <a:off x="4152080" y="2542233"/>
            <a:ext cx="1440000" cy="360000"/>
          </a:xfrm>
          <a:prstGeom prst="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solidFill>
                  <a:schemeClr val="tx1"/>
                </a:solidFill>
              </a:rPr>
              <a:t>:</a:t>
            </a:r>
            <a:r>
              <a:rPr lang="ja-JP" altLang="en-US" sz="1400" dirty="0">
                <a:solidFill>
                  <a:schemeClr val="tx1"/>
                </a:solidFill>
              </a:rPr>
              <a:t>商品一覧</a:t>
            </a:r>
          </a:p>
        </p:txBody>
      </p:sp>
      <p:cxnSp>
        <p:nvCxnSpPr>
          <p:cNvPr id="15" name="直線コネクタ 14"/>
          <p:cNvCxnSpPr>
            <a:stCxn id="8" idx="2"/>
          </p:cNvCxnSpPr>
          <p:nvPr/>
        </p:nvCxnSpPr>
        <p:spPr>
          <a:xfrm>
            <a:off x="4872080" y="2902234"/>
            <a:ext cx="0" cy="3659341"/>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0" name="正方形/長方形 9"/>
          <p:cNvSpPr/>
          <p:nvPr/>
        </p:nvSpPr>
        <p:spPr>
          <a:xfrm>
            <a:off x="5748162" y="2542233"/>
            <a:ext cx="1440000" cy="360000"/>
          </a:xfrm>
          <a:prstGeom prst="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solidFill>
                  <a:schemeClr val="tx1"/>
                </a:solidFill>
              </a:rPr>
              <a:t>:</a:t>
            </a:r>
            <a:r>
              <a:rPr lang="ja-JP" altLang="en-US" sz="1400" dirty="0">
                <a:solidFill>
                  <a:schemeClr val="tx1"/>
                </a:solidFill>
              </a:rPr>
              <a:t>商品</a:t>
            </a:r>
          </a:p>
        </p:txBody>
      </p:sp>
      <p:cxnSp>
        <p:nvCxnSpPr>
          <p:cNvPr id="17" name="直線コネクタ 16"/>
          <p:cNvCxnSpPr/>
          <p:nvPr/>
        </p:nvCxnSpPr>
        <p:spPr>
          <a:xfrm>
            <a:off x="6468162" y="2902234"/>
            <a:ext cx="0" cy="3659341"/>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1" name="正方形/長方形 10"/>
          <p:cNvSpPr/>
          <p:nvPr/>
        </p:nvSpPr>
        <p:spPr>
          <a:xfrm>
            <a:off x="7344244" y="2542233"/>
            <a:ext cx="1440000" cy="360000"/>
          </a:xfrm>
          <a:prstGeom prst="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solidFill>
                  <a:schemeClr val="tx1"/>
                </a:solidFill>
              </a:rPr>
              <a:t>:</a:t>
            </a:r>
            <a:r>
              <a:rPr lang="ja-JP" altLang="en-US" sz="1400" dirty="0">
                <a:solidFill>
                  <a:schemeClr val="tx1"/>
                </a:solidFill>
              </a:rPr>
              <a:t>ストック</a:t>
            </a:r>
          </a:p>
        </p:txBody>
      </p:sp>
      <p:cxnSp>
        <p:nvCxnSpPr>
          <p:cNvPr id="19" name="直線コネクタ 18"/>
          <p:cNvCxnSpPr>
            <a:stCxn id="11" idx="2"/>
          </p:cNvCxnSpPr>
          <p:nvPr/>
        </p:nvCxnSpPr>
        <p:spPr>
          <a:xfrm>
            <a:off x="8064244" y="2902234"/>
            <a:ext cx="0" cy="3659341"/>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1" name="直線コネクタ 20"/>
          <p:cNvCxnSpPr>
            <a:stCxn id="12" idx="2"/>
          </p:cNvCxnSpPr>
          <p:nvPr/>
        </p:nvCxnSpPr>
        <p:spPr>
          <a:xfrm>
            <a:off x="9660329" y="2902234"/>
            <a:ext cx="6545" cy="3659341"/>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0" name="直線矢印コネクタ 39"/>
          <p:cNvCxnSpPr/>
          <p:nvPr/>
        </p:nvCxnSpPr>
        <p:spPr>
          <a:xfrm>
            <a:off x="2169390" y="3294255"/>
            <a:ext cx="1012925" cy="114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7" name="グループ化 6">
            <a:extLst>
              <a:ext uri="{FF2B5EF4-FFF2-40B4-BE49-F238E27FC236}">
                <a16:creationId xmlns:a16="http://schemas.microsoft.com/office/drawing/2014/main" id="{73F5BCF1-0944-054C-94DB-80ADFDCDB7D1}"/>
              </a:ext>
            </a:extLst>
          </p:cNvPr>
          <p:cNvGrpSpPr/>
          <p:nvPr/>
        </p:nvGrpSpPr>
        <p:grpSpPr>
          <a:xfrm>
            <a:off x="0" y="-1"/>
            <a:ext cx="1662545" cy="1662545"/>
            <a:chOff x="1523999" y="-1"/>
            <a:chExt cx="1662545" cy="1662545"/>
          </a:xfrm>
        </p:grpSpPr>
        <p:sp>
          <p:nvSpPr>
            <p:cNvPr id="22" name="直角三角形 21"/>
            <p:cNvSpPr/>
            <p:nvPr/>
          </p:nvSpPr>
          <p:spPr>
            <a:xfrm rot="5400000">
              <a:off x="1523999" y="-1"/>
              <a:ext cx="1662545" cy="1662545"/>
            </a:xfrm>
            <a:prstGeom prst="rtTriangle">
              <a:avLst/>
            </a:prstGeom>
            <a:solidFill>
              <a:srgbClr val="5382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3" name="正方形/長方形 22"/>
            <p:cNvSpPr/>
            <p:nvPr/>
          </p:nvSpPr>
          <p:spPr>
            <a:xfrm>
              <a:off x="1523999" y="15074"/>
              <a:ext cx="877164" cy="923330"/>
            </a:xfrm>
            <a:prstGeom prst="rect">
              <a:avLst/>
            </a:prstGeom>
          </p:spPr>
          <p:txBody>
            <a:bodyPr wrap="none">
              <a:spAutoFit/>
            </a:bodyPr>
            <a:lstStyle/>
            <a:p>
              <a:pPr algn="ctr"/>
              <a:r>
                <a:rPr lang="ja-JP" altLang="en-US" sz="5400" dirty="0">
                  <a:solidFill>
                    <a:srgbClr val="FFFFFF"/>
                  </a:solidFill>
                </a:rPr>
                <a:t>例</a:t>
              </a:r>
            </a:p>
          </p:txBody>
        </p:sp>
      </p:grpSp>
      <p:grpSp>
        <p:nvGrpSpPr>
          <p:cNvPr id="26" name="図形グループ 25"/>
          <p:cNvGrpSpPr/>
          <p:nvPr/>
        </p:nvGrpSpPr>
        <p:grpSpPr>
          <a:xfrm>
            <a:off x="1756972" y="2193121"/>
            <a:ext cx="642942" cy="923199"/>
            <a:chOff x="1428728" y="2044202"/>
            <a:chExt cx="642942" cy="923199"/>
          </a:xfrm>
        </p:grpSpPr>
        <p:sp>
          <p:nvSpPr>
            <p:cNvPr id="27" name="正方形/長方形 26"/>
            <p:cNvSpPr/>
            <p:nvPr/>
          </p:nvSpPr>
          <p:spPr>
            <a:xfrm>
              <a:off x="1428728" y="2044202"/>
              <a:ext cx="642942" cy="9231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662"/>
            </a:p>
          </p:txBody>
        </p:sp>
        <p:sp>
          <p:nvSpPr>
            <p:cNvPr id="28" name="円/楕円 27"/>
            <p:cNvSpPr/>
            <p:nvPr/>
          </p:nvSpPr>
          <p:spPr>
            <a:xfrm>
              <a:off x="1535885" y="2110144"/>
              <a:ext cx="428628" cy="395657"/>
            </a:xfrm>
            <a:prstGeom prst="ellipse">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662"/>
            </a:p>
          </p:txBody>
        </p:sp>
        <p:cxnSp>
          <p:nvCxnSpPr>
            <p:cNvPr id="29" name="直線コネクタ 28"/>
            <p:cNvCxnSpPr/>
            <p:nvPr/>
          </p:nvCxnSpPr>
          <p:spPr>
            <a:xfrm rot="5400000">
              <a:off x="1651285" y="2604715"/>
              <a:ext cx="197828" cy="0"/>
            </a:xfrm>
            <a:prstGeom prst="line">
              <a:avLst/>
            </a:prstGeom>
            <a:effectLst/>
          </p:spPr>
          <p:style>
            <a:lnRef idx="2">
              <a:schemeClr val="dk1"/>
            </a:lnRef>
            <a:fillRef idx="0">
              <a:schemeClr val="dk1"/>
            </a:fillRef>
            <a:effectRef idx="1">
              <a:schemeClr val="dk1"/>
            </a:effectRef>
            <a:fontRef idx="minor">
              <a:schemeClr val="tx1"/>
            </a:fontRef>
          </p:style>
        </p:cxnSp>
        <p:cxnSp>
          <p:nvCxnSpPr>
            <p:cNvPr id="30" name="直線コネクタ 29"/>
            <p:cNvCxnSpPr/>
            <p:nvPr/>
          </p:nvCxnSpPr>
          <p:spPr>
            <a:xfrm>
              <a:off x="1500166" y="2571744"/>
              <a:ext cx="500066" cy="0"/>
            </a:xfrm>
            <a:prstGeom prst="line">
              <a:avLst/>
            </a:prstGeom>
            <a:ln/>
            <a:effectLst/>
          </p:spPr>
          <p:style>
            <a:lnRef idx="2">
              <a:schemeClr val="dk1"/>
            </a:lnRef>
            <a:fillRef idx="0">
              <a:schemeClr val="dk1"/>
            </a:fillRef>
            <a:effectRef idx="1">
              <a:schemeClr val="dk1"/>
            </a:effectRef>
            <a:fontRef idx="minor">
              <a:schemeClr val="tx1"/>
            </a:fontRef>
          </p:style>
        </p:cxnSp>
        <p:cxnSp>
          <p:nvCxnSpPr>
            <p:cNvPr id="31" name="直線コネクタ 30"/>
            <p:cNvCxnSpPr/>
            <p:nvPr/>
          </p:nvCxnSpPr>
          <p:spPr>
            <a:xfrm rot="5400000">
              <a:off x="1544128" y="2695387"/>
              <a:ext cx="197828" cy="214314"/>
            </a:xfrm>
            <a:prstGeom prst="line">
              <a:avLst/>
            </a:prstGeom>
            <a:effectLst/>
          </p:spPr>
          <p:style>
            <a:lnRef idx="2">
              <a:schemeClr val="dk1"/>
            </a:lnRef>
            <a:fillRef idx="0">
              <a:schemeClr val="dk1"/>
            </a:fillRef>
            <a:effectRef idx="1">
              <a:schemeClr val="dk1"/>
            </a:effectRef>
            <a:fontRef idx="minor">
              <a:schemeClr val="tx1"/>
            </a:fontRef>
          </p:style>
        </p:cxnSp>
        <p:cxnSp>
          <p:nvCxnSpPr>
            <p:cNvPr id="32" name="直線コネクタ 31"/>
            <p:cNvCxnSpPr/>
            <p:nvPr/>
          </p:nvCxnSpPr>
          <p:spPr>
            <a:xfrm rot="16200000" flipV="1">
              <a:off x="1758442" y="2695387"/>
              <a:ext cx="197828" cy="214314"/>
            </a:xfrm>
            <a:prstGeom prst="line">
              <a:avLst/>
            </a:prstGeom>
            <a:effectLst/>
          </p:spPr>
          <p:style>
            <a:lnRef idx="2">
              <a:schemeClr val="dk1"/>
            </a:lnRef>
            <a:fillRef idx="0">
              <a:schemeClr val="dk1"/>
            </a:fillRef>
            <a:effectRef idx="1">
              <a:schemeClr val="dk1"/>
            </a:effectRef>
            <a:fontRef idx="minor">
              <a:schemeClr val="tx1"/>
            </a:fontRef>
          </p:style>
        </p:cxnSp>
      </p:grpSp>
      <p:sp>
        <p:nvSpPr>
          <p:cNvPr id="33" name="正方形/長方形 32"/>
          <p:cNvSpPr/>
          <p:nvPr/>
        </p:nvSpPr>
        <p:spPr>
          <a:xfrm>
            <a:off x="1989389" y="3201533"/>
            <a:ext cx="180000" cy="3240000"/>
          </a:xfrm>
          <a:prstGeom prst="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cxnSp>
        <p:nvCxnSpPr>
          <p:cNvPr id="34" name="直線矢印コネクタ 33"/>
          <p:cNvCxnSpPr/>
          <p:nvPr/>
        </p:nvCxnSpPr>
        <p:spPr>
          <a:xfrm flipV="1">
            <a:off x="3359201" y="3383280"/>
            <a:ext cx="141919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線矢印コネクタ 36"/>
          <p:cNvCxnSpPr/>
          <p:nvPr/>
        </p:nvCxnSpPr>
        <p:spPr>
          <a:xfrm rot="10800000" flipV="1">
            <a:off x="3366572" y="3619305"/>
            <a:ext cx="1419195" cy="0"/>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5" name="正方形/長方形 34"/>
          <p:cNvSpPr/>
          <p:nvPr/>
        </p:nvSpPr>
        <p:spPr>
          <a:xfrm>
            <a:off x="4778395" y="3316117"/>
            <a:ext cx="180000" cy="360000"/>
          </a:xfrm>
          <a:prstGeom prst="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cxnSp>
        <p:nvCxnSpPr>
          <p:cNvPr id="39" name="直線矢印コネクタ 38"/>
          <p:cNvCxnSpPr/>
          <p:nvPr/>
        </p:nvCxnSpPr>
        <p:spPr>
          <a:xfrm flipH="1" flipV="1">
            <a:off x="2169390" y="3698553"/>
            <a:ext cx="1012924" cy="0"/>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6" name="正方形/長方形 35"/>
          <p:cNvSpPr/>
          <p:nvPr/>
        </p:nvSpPr>
        <p:spPr>
          <a:xfrm>
            <a:off x="3182312" y="3262233"/>
            <a:ext cx="180000" cy="468000"/>
          </a:xfrm>
          <a:prstGeom prst="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8" name="テキスト ボックス 17"/>
          <p:cNvSpPr txBox="1"/>
          <p:nvPr/>
        </p:nvSpPr>
        <p:spPr>
          <a:xfrm>
            <a:off x="2187242" y="3261254"/>
            <a:ext cx="990166" cy="461665"/>
          </a:xfrm>
          <a:prstGeom prst="rect">
            <a:avLst/>
          </a:prstGeom>
          <a:noFill/>
        </p:spPr>
        <p:txBody>
          <a:bodyPr wrap="square" rtlCol="0">
            <a:spAutoFit/>
          </a:bodyPr>
          <a:lstStyle/>
          <a:p>
            <a:r>
              <a:rPr lang="ja-JP" altLang="en-US" sz="1200" dirty="0"/>
              <a:t>商品一覧を取得する</a:t>
            </a:r>
          </a:p>
        </p:txBody>
      </p:sp>
      <p:cxnSp>
        <p:nvCxnSpPr>
          <p:cNvPr id="41" name="直線矢印コネクタ 40"/>
          <p:cNvCxnSpPr/>
          <p:nvPr/>
        </p:nvCxnSpPr>
        <p:spPr>
          <a:xfrm>
            <a:off x="2163378" y="3949264"/>
            <a:ext cx="1012925" cy="114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テキスト ボックス 43"/>
          <p:cNvSpPr txBox="1"/>
          <p:nvPr/>
        </p:nvSpPr>
        <p:spPr>
          <a:xfrm>
            <a:off x="2181230" y="3916263"/>
            <a:ext cx="990166" cy="461665"/>
          </a:xfrm>
          <a:prstGeom prst="rect">
            <a:avLst/>
          </a:prstGeom>
          <a:noFill/>
        </p:spPr>
        <p:txBody>
          <a:bodyPr wrap="square" rtlCol="0">
            <a:spAutoFit/>
          </a:bodyPr>
          <a:lstStyle/>
          <a:p>
            <a:r>
              <a:rPr lang="ja-JP" altLang="en-US" sz="1200" dirty="0"/>
              <a:t>商品を</a:t>
            </a:r>
            <a:endParaRPr lang="en-US" altLang="ja-JP" sz="1200" dirty="0"/>
          </a:p>
          <a:p>
            <a:r>
              <a:rPr lang="ja-JP" altLang="en-US" sz="1200" dirty="0"/>
              <a:t>購入する</a:t>
            </a:r>
          </a:p>
        </p:txBody>
      </p:sp>
      <p:cxnSp>
        <p:nvCxnSpPr>
          <p:cNvPr id="45" name="直線矢印コネクタ 44"/>
          <p:cNvCxnSpPr/>
          <p:nvPr/>
        </p:nvCxnSpPr>
        <p:spPr>
          <a:xfrm>
            <a:off x="3313727" y="3986861"/>
            <a:ext cx="147203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正方形/長方形 45"/>
          <p:cNvSpPr/>
          <p:nvPr/>
        </p:nvSpPr>
        <p:spPr>
          <a:xfrm>
            <a:off x="4800881" y="3967094"/>
            <a:ext cx="180064" cy="934018"/>
          </a:xfrm>
          <a:prstGeom prst="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47" name="テキスト ボックス 46"/>
          <p:cNvSpPr txBox="1"/>
          <p:nvPr/>
        </p:nvSpPr>
        <p:spPr>
          <a:xfrm>
            <a:off x="3313728" y="3986862"/>
            <a:ext cx="1291979" cy="276999"/>
          </a:xfrm>
          <a:prstGeom prst="rect">
            <a:avLst/>
          </a:prstGeom>
          <a:noFill/>
        </p:spPr>
        <p:txBody>
          <a:bodyPr wrap="square" rtlCol="0">
            <a:spAutoFit/>
          </a:bodyPr>
          <a:lstStyle/>
          <a:p>
            <a:r>
              <a:rPr lang="ja-JP" altLang="en-US" sz="1200"/>
              <a:t>商品を取得する</a:t>
            </a:r>
            <a:endParaRPr lang="en-US" altLang="ja-JP" sz="1200" dirty="0"/>
          </a:p>
        </p:txBody>
      </p:sp>
      <p:cxnSp>
        <p:nvCxnSpPr>
          <p:cNvPr id="48" name="直線矢印コネクタ 47"/>
          <p:cNvCxnSpPr/>
          <p:nvPr/>
        </p:nvCxnSpPr>
        <p:spPr>
          <a:xfrm rot="10800000" flipV="1">
            <a:off x="4980946" y="4327094"/>
            <a:ext cx="1419195" cy="0"/>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9" name="テキスト ボックス 48"/>
          <p:cNvSpPr txBox="1"/>
          <p:nvPr/>
        </p:nvSpPr>
        <p:spPr>
          <a:xfrm>
            <a:off x="5007260" y="4042047"/>
            <a:ext cx="1400904" cy="276999"/>
          </a:xfrm>
          <a:prstGeom prst="rect">
            <a:avLst/>
          </a:prstGeom>
          <a:noFill/>
        </p:spPr>
        <p:txBody>
          <a:bodyPr wrap="square" rtlCol="0">
            <a:spAutoFit/>
          </a:bodyPr>
          <a:lstStyle/>
          <a:p>
            <a:r>
              <a:rPr lang="ja-JP" altLang="en-US" sz="1200"/>
              <a:t>商品を取得する</a:t>
            </a:r>
            <a:endParaRPr lang="en-US" altLang="ja-JP" sz="1200" dirty="0"/>
          </a:p>
        </p:txBody>
      </p:sp>
      <p:sp>
        <p:nvSpPr>
          <p:cNvPr id="50" name="正方形/長方形 49"/>
          <p:cNvSpPr/>
          <p:nvPr/>
        </p:nvSpPr>
        <p:spPr>
          <a:xfrm>
            <a:off x="6378162" y="3994526"/>
            <a:ext cx="180000" cy="360000"/>
          </a:xfrm>
          <a:prstGeom prst="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cxnSp>
        <p:nvCxnSpPr>
          <p:cNvPr id="51" name="直線矢印コネクタ 50"/>
          <p:cNvCxnSpPr/>
          <p:nvPr/>
        </p:nvCxnSpPr>
        <p:spPr>
          <a:xfrm flipV="1">
            <a:off x="4980946" y="4042047"/>
            <a:ext cx="1397217" cy="804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直線矢印コネクタ 52"/>
          <p:cNvCxnSpPr/>
          <p:nvPr/>
        </p:nvCxnSpPr>
        <p:spPr>
          <a:xfrm>
            <a:off x="6595255" y="4532946"/>
            <a:ext cx="136526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正方形/長方形 53"/>
          <p:cNvSpPr/>
          <p:nvPr/>
        </p:nvSpPr>
        <p:spPr>
          <a:xfrm>
            <a:off x="7974244" y="4468938"/>
            <a:ext cx="180000" cy="360000"/>
          </a:xfrm>
          <a:prstGeom prst="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cxnSp>
        <p:nvCxnSpPr>
          <p:cNvPr id="56" name="直線矢印コネクタ 55"/>
          <p:cNvCxnSpPr/>
          <p:nvPr/>
        </p:nvCxnSpPr>
        <p:spPr>
          <a:xfrm flipH="1">
            <a:off x="6595255" y="4795242"/>
            <a:ext cx="1352989" cy="3928"/>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58" name="テキスト ボックス 57"/>
          <p:cNvSpPr txBox="1"/>
          <p:nvPr/>
        </p:nvSpPr>
        <p:spPr>
          <a:xfrm>
            <a:off x="6573369" y="4522172"/>
            <a:ext cx="1677533" cy="276999"/>
          </a:xfrm>
          <a:prstGeom prst="rect">
            <a:avLst/>
          </a:prstGeom>
          <a:noFill/>
        </p:spPr>
        <p:txBody>
          <a:bodyPr wrap="square" rtlCol="0">
            <a:spAutoFit/>
          </a:bodyPr>
          <a:lstStyle/>
          <a:p>
            <a:r>
              <a:rPr lang="ja-JP" altLang="en-US" sz="1200" dirty="0"/>
              <a:t>ストックはあるか．</a:t>
            </a:r>
            <a:endParaRPr lang="en-US" altLang="ja-JP" sz="1200" dirty="0"/>
          </a:p>
        </p:txBody>
      </p:sp>
      <p:cxnSp>
        <p:nvCxnSpPr>
          <p:cNvPr id="59" name="直線矢印コネクタ 58"/>
          <p:cNvCxnSpPr/>
          <p:nvPr/>
        </p:nvCxnSpPr>
        <p:spPr>
          <a:xfrm flipH="1" flipV="1">
            <a:off x="3356301" y="4847964"/>
            <a:ext cx="1444580" cy="0"/>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1" name="直線矢印コネクタ 60"/>
          <p:cNvCxnSpPr>
            <a:endCxn id="63" idx="1"/>
          </p:cNvCxnSpPr>
          <p:nvPr/>
        </p:nvCxnSpPr>
        <p:spPr>
          <a:xfrm>
            <a:off x="3313728" y="5090237"/>
            <a:ext cx="306443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4" name="テキスト ボックス 63"/>
          <p:cNvSpPr txBox="1"/>
          <p:nvPr/>
        </p:nvSpPr>
        <p:spPr>
          <a:xfrm>
            <a:off x="3357905" y="5104026"/>
            <a:ext cx="1586010" cy="276999"/>
          </a:xfrm>
          <a:prstGeom prst="rect">
            <a:avLst/>
          </a:prstGeom>
          <a:noFill/>
        </p:spPr>
        <p:txBody>
          <a:bodyPr wrap="square" rtlCol="0">
            <a:spAutoFit/>
          </a:bodyPr>
          <a:lstStyle/>
          <a:p>
            <a:r>
              <a:rPr lang="ja-JP" altLang="en-US" sz="1200" dirty="0"/>
              <a:t>投入金額は十分か</a:t>
            </a:r>
            <a:endParaRPr lang="en-US" altLang="ja-JP" sz="1200" dirty="0"/>
          </a:p>
        </p:txBody>
      </p:sp>
      <p:cxnSp>
        <p:nvCxnSpPr>
          <p:cNvPr id="66" name="直線矢印コネクタ 65"/>
          <p:cNvCxnSpPr>
            <a:stCxn id="63" idx="2"/>
          </p:cNvCxnSpPr>
          <p:nvPr/>
        </p:nvCxnSpPr>
        <p:spPr>
          <a:xfrm flipH="1" flipV="1">
            <a:off x="3356300" y="5381024"/>
            <a:ext cx="3111862" cy="0"/>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9" name="直線矢印コネクタ 68"/>
          <p:cNvCxnSpPr/>
          <p:nvPr/>
        </p:nvCxnSpPr>
        <p:spPr>
          <a:xfrm rot="16200000" flipH="1">
            <a:off x="3243480" y="5483495"/>
            <a:ext cx="264600" cy="124106"/>
          </a:xfrm>
          <a:prstGeom prst="bentConnector4">
            <a:avLst>
              <a:gd name="adj1" fmla="val 36721"/>
              <a:gd name="adj2" fmla="val 284197"/>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直線矢印コネクタ 68"/>
          <p:cNvCxnSpPr/>
          <p:nvPr/>
        </p:nvCxnSpPr>
        <p:spPr>
          <a:xfrm rot="16200000" flipH="1">
            <a:off x="3149148" y="5851586"/>
            <a:ext cx="264600" cy="124106"/>
          </a:xfrm>
          <a:prstGeom prst="bentConnector4">
            <a:avLst>
              <a:gd name="adj1" fmla="val 36721"/>
              <a:gd name="adj2" fmla="val 357876"/>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74" name="テキスト ボックス 73"/>
          <p:cNvSpPr txBox="1"/>
          <p:nvPr/>
        </p:nvSpPr>
        <p:spPr>
          <a:xfrm>
            <a:off x="3649233" y="5477224"/>
            <a:ext cx="1586010" cy="276999"/>
          </a:xfrm>
          <a:prstGeom prst="rect">
            <a:avLst/>
          </a:prstGeom>
          <a:noFill/>
        </p:spPr>
        <p:txBody>
          <a:bodyPr wrap="square" rtlCol="0">
            <a:spAutoFit/>
          </a:bodyPr>
          <a:lstStyle/>
          <a:p>
            <a:r>
              <a:rPr lang="ja-JP" altLang="en-US" sz="1200" dirty="0"/>
              <a:t>お釣りは十分か</a:t>
            </a:r>
            <a:endParaRPr lang="en-US" altLang="ja-JP" sz="1200" dirty="0"/>
          </a:p>
        </p:txBody>
      </p:sp>
      <p:cxnSp>
        <p:nvCxnSpPr>
          <p:cNvPr id="76" name="直線矢印コネクタ 75"/>
          <p:cNvCxnSpPr/>
          <p:nvPr/>
        </p:nvCxnSpPr>
        <p:spPr>
          <a:xfrm flipH="1" flipV="1">
            <a:off x="2169851" y="6189744"/>
            <a:ext cx="1012924" cy="0"/>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3" name="正方形/長方形 42"/>
          <p:cNvSpPr/>
          <p:nvPr/>
        </p:nvSpPr>
        <p:spPr>
          <a:xfrm>
            <a:off x="3177847" y="3917241"/>
            <a:ext cx="176791" cy="2340000"/>
          </a:xfrm>
          <a:prstGeom prst="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68" name="正方形/長方形 67"/>
          <p:cNvSpPr/>
          <p:nvPr/>
        </p:nvSpPr>
        <p:spPr>
          <a:xfrm>
            <a:off x="3257833" y="5589288"/>
            <a:ext cx="180000" cy="360000"/>
          </a:xfrm>
          <a:prstGeom prst="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65" name="テキスト ボックス 64"/>
          <p:cNvSpPr txBox="1"/>
          <p:nvPr/>
        </p:nvSpPr>
        <p:spPr>
          <a:xfrm>
            <a:off x="3382746" y="3369825"/>
            <a:ext cx="990166" cy="276999"/>
          </a:xfrm>
          <a:prstGeom prst="rect">
            <a:avLst/>
          </a:prstGeom>
          <a:noFill/>
        </p:spPr>
        <p:txBody>
          <a:bodyPr wrap="square" rtlCol="0">
            <a:spAutoFit/>
          </a:bodyPr>
          <a:lstStyle/>
          <a:p>
            <a:r>
              <a:rPr lang="ja-JP" altLang="en-US" sz="1200" dirty="0"/>
              <a:t>取得する</a:t>
            </a:r>
          </a:p>
        </p:txBody>
      </p:sp>
      <p:cxnSp>
        <p:nvCxnSpPr>
          <p:cNvPr id="70" name="直線矢印コネクタ 69"/>
          <p:cNvCxnSpPr/>
          <p:nvPr/>
        </p:nvCxnSpPr>
        <p:spPr>
          <a:xfrm>
            <a:off x="4984070" y="4484431"/>
            <a:ext cx="139409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直線矢印コネクタ 70"/>
          <p:cNvCxnSpPr/>
          <p:nvPr/>
        </p:nvCxnSpPr>
        <p:spPr>
          <a:xfrm flipH="1">
            <a:off x="4984069" y="4820939"/>
            <a:ext cx="1458092" cy="2869"/>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73" name="テキスト ボックス 72"/>
          <p:cNvSpPr txBox="1"/>
          <p:nvPr/>
        </p:nvSpPr>
        <p:spPr>
          <a:xfrm>
            <a:off x="4962183" y="4510233"/>
            <a:ext cx="1528531" cy="276999"/>
          </a:xfrm>
          <a:prstGeom prst="rect">
            <a:avLst/>
          </a:prstGeom>
          <a:noFill/>
        </p:spPr>
        <p:txBody>
          <a:bodyPr wrap="square" rtlCol="0">
            <a:spAutoFit/>
          </a:bodyPr>
          <a:lstStyle/>
          <a:p>
            <a:r>
              <a:rPr lang="ja-JP" altLang="en-US" sz="1200" dirty="0"/>
              <a:t>ストックはあるか．</a:t>
            </a:r>
            <a:endParaRPr lang="en-US" altLang="ja-JP" sz="1200" dirty="0"/>
          </a:p>
        </p:txBody>
      </p:sp>
      <p:sp>
        <p:nvSpPr>
          <p:cNvPr id="67" name="正方形/長方形 66"/>
          <p:cNvSpPr/>
          <p:nvPr/>
        </p:nvSpPr>
        <p:spPr>
          <a:xfrm>
            <a:off x="6378162" y="4468938"/>
            <a:ext cx="180000" cy="396000"/>
          </a:xfrm>
          <a:prstGeom prst="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cxnSp>
        <p:nvCxnSpPr>
          <p:cNvPr id="78" name="直線矢印コネクタ 77"/>
          <p:cNvCxnSpPr/>
          <p:nvPr/>
        </p:nvCxnSpPr>
        <p:spPr>
          <a:xfrm>
            <a:off x="6528000" y="5126813"/>
            <a:ext cx="306443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9" name="直線矢印コネクタ 78"/>
          <p:cNvCxnSpPr/>
          <p:nvPr/>
        </p:nvCxnSpPr>
        <p:spPr>
          <a:xfrm flipH="1" flipV="1">
            <a:off x="6570572" y="5344448"/>
            <a:ext cx="3111862" cy="0"/>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80" name="正方形/長方形 79"/>
          <p:cNvSpPr/>
          <p:nvPr/>
        </p:nvSpPr>
        <p:spPr>
          <a:xfrm>
            <a:off x="9592434" y="5088221"/>
            <a:ext cx="180000" cy="288000"/>
          </a:xfrm>
          <a:prstGeom prst="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63" name="正方形/長方形 62"/>
          <p:cNvSpPr/>
          <p:nvPr/>
        </p:nvSpPr>
        <p:spPr>
          <a:xfrm>
            <a:off x="6378162" y="5051645"/>
            <a:ext cx="180000" cy="360000"/>
          </a:xfrm>
          <a:prstGeom prst="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81" name="テキスト ボックス 80"/>
          <p:cNvSpPr txBox="1"/>
          <p:nvPr/>
        </p:nvSpPr>
        <p:spPr>
          <a:xfrm>
            <a:off x="6595254" y="5102010"/>
            <a:ext cx="1586010" cy="276999"/>
          </a:xfrm>
          <a:prstGeom prst="rect">
            <a:avLst/>
          </a:prstGeom>
          <a:noFill/>
        </p:spPr>
        <p:txBody>
          <a:bodyPr wrap="square" rtlCol="0">
            <a:spAutoFit/>
          </a:bodyPr>
          <a:lstStyle/>
          <a:p>
            <a:r>
              <a:rPr lang="ja-JP" altLang="en-US" sz="1200" dirty="0"/>
              <a:t>投入金額は十分か</a:t>
            </a:r>
            <a:endParaRPr lang="en-US" altLang="ja-JP" sz="1200" dirty="0"/>
          </a:p>
        </p:txBody>
      </p:sp>
      <p:pic>
        <p:nvPicPr>
          <p:cNvPr id="75" name="図 74">
            <a:extLst>
              <a:ext uri="{FF2B5EF4-FFF2-40B4-BE49-F238E27FC236}">
                <a16:creationId xmlns:a16="http://schemas.microsoft.com/office/drawing/2014/main" id="{EAEA0FC6-1955-C14C-A319-EBB2724E415A}"/>
              </a:ext>
            </a:extLst>
          </p:cNvPr>
          <p:cNvPicPr>
            <a:picLocks noChangeAspect="1"/>
          </p:cNvPicPr>
          <p:nvPr/>
        </p:nvPicPr>
        <p:blipFill>
          <a:blip r:embed="rId3"/>
          <a:stretch>
            <a:fillRect/>
          </a:stretch>
        </p:blipFill>
        <p:spPr>
          <a:xfrm>
            <a:off x="10752790" y="21966"/>
            <a:ext cx="1439210" cy="1964792"/>
          </a:xfrm>
          <a:prstGeom prst="rect">
            <a:avLst/>
          </a:prstGeom>
        </p:spPr>
      </p:pic>
    </p:spTree>
    <p:custDataLst>
      <p:tags r:id="rId1"/>
    </p:custDataLst>
    <p:extLst>
      <p:ext uri="{BB962C8B-B14F-4D97-AF65-F5344CB8AC3E}">
        <p14:creationId xmlns:p14="http://schemas.microsoft.com/office/powerpoint/2010/main" val="1758532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dissolve">
                                      <p:cBhvr>
                                        <p:cTn id="7" dur="500"/>
                                        <p:tgtEl>
                                          <p:spTgt spid="18"/>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40"/>
                                        </p:tgtEl>
                                        <p:attrNameLst>
                                          <p:attrName>style.visibility</p:attrName>
                                        </p:attrNameLst>
                                      </p:cBhvr>
                                      <p:to>
                                        <p:strVal val="visible"/>
                                      </p:to>
                                    </p:set>
                                    <p:animEffect transition="in" filter="dissolve">
                                      <p:cBhvr>
                                        <p:cTn id="11" dur="500"/>
                                        <p:tgtEl>
                                          <p:spTgt spid="40"/>
                                        </p:tgtEl>
                                      </p:cBhvr>
                                    </p:animEffect>
                                  </p:childTnLst>
                                </p:cTn>
                              </p:par>
                            </p:childTnLst>
                          </p:cTn>
                        </p:par>
                        <p:par>
                          <p:cTn id="12" fill="hold">
                            <p:stCondLst>
                              <p:cond delay="1000"/>
                            </p:stCondLst>
                            <p:childTnLst>
                              <p:par>
                                <p:cTn id="13" presetID="9" presetClass="entr" presetSubtype="0" fill="hold" grpId="0" nodeType="afterEffect">
                                  <p:stCondLst>
                                    <p:cond delay="0"/>
                                  </p:stCondLst>
                                  <p:childTnLst>
                                    <p:set>
                                      <p:cBhvr>
                                        <p:cTn id="14" dur="1" fill="hold">
                                          <p:stCondLst>
                                            <p:cond delay="0"/>
                                          </p:stCondLst>
                                        </p:cTn>
                                        <p:tgtEl>
                                          <p:spTgt spid="36"/>
                                        </p:tgtEl>
                                        <p:attrNameLst>
                                          <p:attrName>style.visibility</p:attrName>
                                        </p:attrNameLst>
                                      </p:cBhvr>
                                      <p:to>
                                        <p:strVal val="visible"/>
                                      </p:to>
                                    </p:set>
                                    <p:animEffect transition="in" filter="dissolve">
                                      <p:cBhvr>
                                        <p:cTn id="15" dur="500"/>
                                        <p:tgtEl>
                                          <p:spTgt spid="36"/>
                                        </p:tgtEl>
                                      </p:cBhvr>
                                    </p:animEffect>
                                  </p:childTnLst>
                                </p:cTn>
                              </p:par>
                            </p:childTnLst>
                          </p:cTn>
                        </p:par>
                        <p:par>
                          <p:cTn id="16" fill="hold">
                            <p:stCondLst>
                              <p:cond delay="1500"/>
                            </p:stCondLst>
                            <p:childTnLst>
                              <p:par>
                                <p:cTn id="17" presetID="9" presetClass="entr" presetSubtype="0" fill="hold" grpId="0" nodeType="afterEffect">
                                  <p:stCondLst>
                                    <p:cond delay="0"/>
                                  </p:stCondLst>
                                  <p:childTnLst>
                                    <p:set>
                                      <p:cBhvr>
                                        <p:cTn id="18" dur="1" fill="hold">
                                          <p:stCondLst>
                                            <p:cond delay="0"/>
                                          </p:stCondLst>
                                        </p:cTn>
                                        <p:tgtEl>
                                          <p:spTgt spid="65"/>
                                        </p:tgtEl>
                                        <p:attrNameLst>
                                          <p:attrName>style.visibility</p:attrName>
                                        </p:attrNameLst>
                                      </p:cBhvr>
                                      <p:to>
                                        <p:strVal val="visible"/>
                                      </p:to>
                                    </p:set>
                                    <p:animEffect transition="in" filter="dissolve">
                                      <p:cBhvr>
                                        <p:cTn id="19" dur="500"/>
                                        <p:tgtEl>
                                          <p:spTgt spid="65"/>
                                        </p:tgtEl>
                                      </p:cBhvr>
                                    </p:animEffect>
                                  </p:childTnLst>
                                </p:cTn>
                              </p:par>
                            </p:childTnLst>
                          </p:cTn>
                        </p:par>
                        <p:par>
                          <p:cTn id="20" fill="hold">
                            <p:stCondLst>
                              <p:cond delay="2000"/>
                            </p:stCondLst>
                            <p:childTnLst>
                              <p:par>
                                <p:cTn id="21" presetID="9" presetClass="entr" presetSubtype="0" fill="hold" nodeType="afterEffect">
                                  <p:stCondLst>
                                    <p:cond delay="0"/>
                                  </p:stCondLst>
                                  <p:childTnLst>
                                    <p:set>
                                      <p:cBhvr>
                                        <p:cTn id="22" dur="1" fill="hold">
                                          <p:stCondLst>
                                            <p:cond delay="0"/>
                                          </p:stCondLst>
                                        </p:cTn>
                                        <p:tgtEl>
                                          <p:spTgt spid="34"/>
                                        </p:tgtEl>
                                        <p:attrNameLst>
                                          <p:attrName>style.visibility</p:attrName>
                                        </p:attrNameLst>
                                      </p:cBhvr>
                                      <p:to>
                                        <p:strVal val="visible"/>
                                      </p:to>
                                    </p:set>
                                    <p:animEffect transition="in" filter="dissolve">
                                      <p:cBhvr>
                                        <p:cTn id="23" dur="500"/>
                                        <p:tgtEl>
                                          <p:spTgt spid="34"/>
                                        </p:tgtEl>
                                      </p:cBhvr>
                                    </p:animEffect>
                                  </p:childTnLst>
                                </p:cTn>
                              </p:par>
                            </p:childTnLst>
                          </p:cTn>
                        </p:par>
                        <p:par>
                          <p:cTn id="24" fill="hold">
                            <p:stCondLst>
                              <p:cond delay="2500"/>
                            </p:stCondLst>
                            <p:childTnLst>
                              <p:par>
                                <p:cTn id="25" presetID="9" presetClass="entr" presetSubtype="0" fill="hold" grpId="0" nodeType="afterEffect">
                                  <p:stCondLst>
                                    <p:cond delay="0"/>
                                  </p:stCondLst>
                                  <p:childTnLst>
                                    <p:set>
                                      <p:cBhvr>
                                        <p:cTn id="26" dur="1" fill="hold">
                                          <p:stCondLst>
                                            <p:cond delay="0"/>
                                          </p:stCondLst>
                                        </p:cTn>
                                        <p:tgtEl>
                                          <p:spTgt spid="35"/>
                                        </p:tgtEl>
                                        <p:attrNameLst>
                                          <p:attrName>style.visibility</p:attrName>
                                        </p:attrNameLst>
                                      </p:cBhvr>
                                      <p:to>
                                        <p:strVal val="visible"/>
                                      </p:to>
                                    </p:set>
                                    <p:animEffect transition="in" filter="dissolve">
                                      <p:cBhvr>
                                        <p:cTn id="27" dur="500"/>
                                        <p:tgtEl>
                                          <p:spTgt spid="35"/>
                                        </p:tgtEl>
                                      </p:cBhvr>
                                    </p:animEffect>
                                  </p:childTnLst>
                                </p:cTn>
                              </p:par>
                            </p:childTnLst>
                          </p:cTn>
                        </p:par>
                        <p:par>
                          <p:cTn id="28" fill="hold">
                            <p:stCondLst>
                              <p:cond delay="3000"/>
                            </p:stCondLst>
                            <p:childTnLst>
                              <p:par>
                                <p:cTn id="29" presetID="9" presetClass="entr" presetSubtype="0" fill="hold" nodeType="afterEffect">
                                  <p:stCondLst>
                                    <p:cond delay="0"/>
                                  </p:stCondLst>
                                  <p:childTnLst>
                                    <p:set>
                                      <p:cBhvr>
                                        <p:cTn id="30" dur="1" fill="hold">
                                          <p:stCondLst>
                                            <p:cond delay="0"/>
                                          </p:stCondLst>
                                        </p:cTn>
                                        <p:tgtEl>
                                          <p:spTgt spid="37"/>
                                        </p:tgtEl>
                                        <p:attrNameLst>
                                          <p:attrName>style.visibility</p:attrName>
                                        </p:attrNameLst>
                                      </p:cBhvr>
                                      <p:to>
                                        <p:strVal val="visible"/>
                                      </p:to>
                                    </p:set>
                                    <p:animEffect transition="in" filter="dissolve">
                                      <p:cBhvr>
                                        <p:cTn id="31" dur="500"/>
                                        <p:tgtEl>
                                          <p:spTgt spid="37"/>
                                        </p:tgtEl>
                                      </p:cBhvr>
                                    </p:animEffect>
                                  </p:childTnLst>
                                </p:cTn>
                              </p:par>
                            </p:childTnLst>
                          </p:cTn>
                        </p:par>
                        <p:par>
                          <p:cTn id="32" fill="hold">
                            <p:stCondLst>
                              <p:cond delay="3500"/>
                            </p:stCondLst>
                            <p:childTnLst>
                              <p:par>
                                <p:cTn id="33" presetID="9" presetClass="entr" presetSubtype="0" fill="hold" nodeType="afterEffect">
                                  <p:stCondLst>
                                    <p:cond delay="0"/>
                                  </p:stCondLst>
                                  <p:childTnLst>
                                    <p:set>
                                      <p:cBhvr>
                                        <p:cTn id="34" dur="1" fill="hold">
                                          <p:stCondLst>
                                            <p:cond delay="0"/>
                                          </p:stCondLst>
                                        </p:cTn>
                                        <p:tgtEl>
                                          <p:spTgt spid="39"/>
                                        </p:tgtEl>
                                        <p:attrNameLst>
                                          <p:attrName>style.visibility</p:attrName>
                                        </p:attrNameLst>
                                      </p:cBhvr>
                                      <p:to>
                                        <p:strVal val="visible"/>
                                      </p:to>
                                    </p:set>
                                    <p:animEffect transition="in" filter="dissolve">
                                      <p:cBhvr>
                                        <p:cTn id="35" dur="500"/>
                                        <p:tgtEl>
                                          <p:spTgt spid="39"/>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grpId="0" nodeType="clickEffect">
                                  <p:stCondLst>
                                    <p:cond delay="0"/>
                                  </p:stCondLst>
                                  <p:childTnLst>
                                    <p:set>
                                      <p:cBhvr>
                                        <p:cTn id="39" dur="1" fill="hold">
                                          <p:stCondLst>
                                            <p:cond delay="0"/>
                                          </p:stCondLst>
                                        </p:cTn>
                                        <p:tgtEl>
                                          <p:spTgt spid="44"/>
                                        </p:tgtEl>
                                        <p:attrNameLst>
                                          <p:attrName>style.visibility</p:attrName>
                                        </p:attrNameLst>
                                      </p:cBhvr>
                                      <p:to>
                                        <p:strVal val="visible"/>
                                      </p:to>
                                    </p:set>
                                    <p:animEffect transition="in" filter="dissolve">
                                      <p:cBhvr>
                                        <p:cTn id="40" dur="500"/>
                                        <p:tgtEl>
                                          <p:spTgt spid="44"/>
                                        </p:tgtEl>
                                      </p:cBhvr>
                                    </p:animEffect>
                                  </p:childTnLst>
                                </p:cTn>
                              </p:par>
                            </p:childTnLst>
                          </p:cTn>
                        </p:par>
                        <p:par>
                          <p:cTn id="41" fill="hold">
                            <p:stCondLst>
                              <p:cond delay="500"/>
                            </p:stCondLst>
                            <p:childTnLst>
                              <p:par>
                                <p:cTn id="42" presetID="9" presetClass="entr" presetSubtype="0" fill="hold" nodeType="afterEffect">
                                  <p:stCondLst>
                                    <p:cond delay="0"/>
                                  </p:stCondLst>
                                  <p:childTnLst>
                                    <p:set>
                                      <p:cBhvr>
                                        <p:cTn id="43" dur="1" fill="hold">
                                          <p:stCondLst>
                                            <p:cond delay="0"/>
                                          </p:stCondLst>
                                        </p:cTn>
                                        <p:tgtEl>
                                          <p:spTgt spid="41"/>
                                        </p:tgtEl>
                                        <p:attrNameLst>
                                          <p:attrName>style.visibility</p:attrName>
                                        </p:attrNameLst>
                                      </p:cBhvr>
                                      <p:to>
                                        <p:strVal val="visible"/>
                                      </p:to>
                                    </p:set>
                                    <p:animEffect transition="in" filter="dissolve">
                                      <p:cBhvr>
                                        <p:cTn id="44" dur="500"/>
                                        <p:tgtEl>
                                          <p:spTgt spid="41"/>
                                        </p:tgtEl>
                                      </p:cBhvr>
                                    </p:animEffect>
                                  </p:childTnLst>
                                </p:cTn>
                              </p:par>
                            </p:childTnLst>
                          </p:cTn>
                        </p:par>
                        <p:par>
                          <p:cTn id="45" fill="hold">
                            <p:stCondLst>
                              <p:cond delay="1000"/>
                            </p:stCondLst>
                            <p:childTnLst>
                              <p:par>
                                <p:cTn id="46" presetID="9" presetClass="entr" presetSubtype="0" fill="hold" grpId="0" nodeType="afterEffect">
                                  <p:stCondLst>
                                    <p:cond delay="0"/>
                                  </p:stCondLst>
                                  <p:childTnLst>
                                    <p:set>
                                      <p:cBhvr>
                                        <p:cTn id="47" dur="1" fill="hold">
                                          <p:stCondLst>
                                            <p:cond delay="0"/>
                                          </p:stCondLst>
                                        </p:cTn>
                                        <p:tgtEl>
                                          <p:spTgt spid="43"/>
                                        </p:tgtEl>
                                        <p:attrNameLst>
                                          <p:attrName>style.visibility</p:attrName>
                                        </p:attrNameLst>
                                      </p:cBhvr>
                                      <p:to>
                                        <p:strVal val="visible"/>
                                      </p:to>
                                    </p:set>
                                    <p:animEffect transition="in" filter="dissolve">
                                      <p:cBhvr>
                                        <p:cTn id="48" dur="500"/>
                                        <p:tgtEl>
                                          <p:spTgt spid="43"/>
                                        </p:tgtEl>
                                      </p:cBhvr>
                                    </p:animEffect>
                                  </p:childTnLst>
                                </p:cTn>
                              </p:par>
                            </p:childTnLst>
                          </p:cTn>
                        </p:par>
                        <p:par>
                          <p:cTn id="49" fill="hold">
                            <p:stCondLst>
                              <p:cond delay="1500"/>
                            </p:stCondLst>
                            <p:childTnLst>
                              <p:par>
                                <p:cTn id="50" presetID="9" presetClass="entr" presetSubtype="0" fill="hold" grpId="0" nodeType="afterEffect">
                                  <p:stCondLst>
                                    <p:cond delay="0"/>
                                  </p:stCondLst>
                                  <p:childTnLst>
                                    <p:set>
                                      <p:cBhvr>
                                        <p:cTn id="51" dur="1" fill="hold">
                                          <p:stCondLst>
                                            <p:cond delay="0"/>
                                          </p:stCondLst>
                                        </p:cTn>
                                        <p:tgtEl>
                                          <p:spTgt spid="47"/>
                                        </p:tgtEl>
                                        <p:attrNameLst>
                                          <p:attrName>style.visibility</p:attrName>
                                        </p:attrNameLst>
                                      </p:cBhvr>
                                      <p:to>
                                        <p:strVal val="visible"/>
                                      </p:to>
                                    </p:set>
                                    <p:animEffect transition="in" filter="dissolve">
                                      <p:cBhvr>
                                        <p:cTn id="52" dur="500"/>
                                        <p:tgtEl>
                                          <p:spTgt spid="47"/>
                                        </p:tgtEl>
                                      </p:cBhvr>
                                    </p:animEffect>
                                  </p:childTnLst>
                                </p:cTn>
                              </p:par>
                            </p:childTnLst>
                          </p:cTn>
                        </p:par>
                        <p:par>
                          <p:cTn id="53" fill="hold">
                            <p:stCondLst>
                              <p:cond delay="2000"/>
                            </p:stCondLst>
                            <p:childTnLst>
                              <p:par>
                                <p:cTn id="54" presetID="9" presetClass="entr" presetSubtype="0" fill="hold" nodeType="afterEffect">
                                  <p:stCondLst>
                                    <p:cond delay="0"/>
                                  </p:stCondLst>
                                  <p:childTnLst>
                                    <p:set>
                                      <p:cBhvr>
                                        <p:cTn id="55" dur="1" fill="hold">
                                          <p:stCondLst>
                                            <p:cond delay="0"/>
                                          </p:stCondLst>
                                        </p:cTn>
                                        <p:tgtEl>
                                          <p:spTgt spid="45"/>
                                        </p:tgtEl>
                                        <p:attrNameLst>
                                          <p:attrName>style.visibility</p:attrName>
                                        </p:attrNameLst>
                                      </p:cBhvr>
                                      <p:to>
                                        <p:strVal val="visible"/>
                                      </p:to>
                                    </p:set>
                                    <p:animEffect transition="in" filter="dissolve">
                                      <p:cBhvr>
                                        <p:cTn id="56" dur="500"/>
                                        <p:tgtEl>
                                          <p:spTgt spid="45"/>
                                        </p:tgtEl>
                                      </p:cBhvr>
                                    </p:animEffect>
                                  </p:childTnLst>
                                </p:cTn>
                              </p:par>
                            </p:childTnLst>
                          </p:cTn>
                        </p:par>
                        <p:par>
                          <p:cTn id="57" fill="hold">
                            <p:stCondLst>
                              <p:cond delay="2500"/>
                            </p:stCondLst>
                            <p:childTnLst>
                              <p:par>
                                <p:cTn id="58" presetID="9" presetClass="entr" presetSubtype="0" fill="hold" grpId="0" nodeType="afterEffect">
                                  <p:stCondLst>
                                    <p:cond delay="0"/>
                                  </p:stCondLst>
                                  <p:childTnLst>
                                    <p:set>
                                      <p:cBhvr>
                                        <p:cTn id="59" dur="1" fill="hold">
                                          <p:stCondLst>
                                            <p:cond delay="0"/>
                                          </p:stCondLst>
                                        </p:cTn>
                                        <p:tgtEl>
                                          <p:spTgt spid="46"/>
                                        </p:tgtEl>
                                        <p:attrNameLst>
                                          <p:attrName>style.visibility</p:attrName>
                                        </p:attrNameLst>
                                      </p:cBhvr>
                                      <p:to>
                                        <p:strVal val="visible"/>
                                      </p:to>
                                    </p:set>
                                    <p:animEffect transition="in" filter="dissolve">
                                      <p:cBhvr>
                                        <p:cTn id="60" dur="500"/>
                                        <p:tgtEl>
                                          <p:spTgt spid="46"/>
                                        </p:tgtEl>
                                      </p:cBhvr>
                                    </p:animEffect>
                                  </p:childTnLst>
                                </p:cTn>
                              </p:par>
                            </p:childTnLst>
                          </p:cTn>
                        </p:par>
                      </p:childTnLst>
                    </p:cTn>
                  </p:par>
                  <p:par>
                    <p:cTn id="61" fill="hold">
                      <p:stCondLst>
                        <p:cond delay="indefinite"/>
                      </p:stCondLst>
                      <p:childTnLst>
                        <p:par>
                          <p:cTn id="62" fill="hold">
                            <p:stCondLst>
                              <p:cond delay="0"/>
                            </p:stCondLst>
                            <p:childTnLst>
                              <p:par>
                                <p:cTn id="63" presetID="9" presetClass="entr" presetSubtype="0" fill="hold" grpId="0" nodeType="clickEffect">
                                  <p:stCondLst>
                                    <p:cond delay="0"/>
                                  </p:stCondLst>
                                  <p:childTnLst>
                                    <p:set>
                                      <p:cBhvr>
                                        <p:cTn id="64" dur="1" fill="hold">
                                          <p:stCondLst>
                                            <p:cond delay="0"/>
                                          </p:stCondLst>
                                        </p:cTn>
                                        <p:tgtEl>
                                          <p:spTgt spid="49"/>
                                        </p:tgtEl>
                                        <p:attrNameLst>
                                          <p:attrName>style.visibility</p:attrName>
                                        </p:attrNameLst>
                                      </p:cBhvr>
                                      <p:to>
                                        <p:strVal val="visible"/>
                                      </p:to>
                                    </p:set>
                                    <p:animEffect transition="in" filter="dissolve">
                                      <p:cBhvr>
                                        <p:cTn id="65" dur="500"/>
                                        <p:tgtEl>
                                          <p:spTgt spid="49"/>
                                        </p:tgtEl>
                                      </p:cBhvr>
                                    </p:animEffect>
                                  </p:childTnLst>
                                </p:cTn>
                              </p:par>
                            </p:childTnLst>
                          </p:cTn>
                        </p:par>
                        <p:par>
                          <p:cTn id="66" fill="hold">
                            <p:stCondLst>
                              <p:cond delay="500"/>
                            </p:stCondLst>
                            <p:childTnLst>
                              <p:par>
                                <p:cTn id="67" presetID="9" presetClass="entr" presetSubtype="0" fill="hold" nodeType="afterEffect">
                                  <p:stCondLst>
                                    <p:cond delay="0"/>
                                  </p:stCondLst>
                                  <p:childTnLst>
                                    <p:set>
                                      <p:cBhvr>
                                        <p:cTn id="68" dur="1" fill="hold">
                                          <p:stCondLst>
                                            <p:cond delay="0"/>
                                          </p:stCondLst>
                                        </p:cTn>
                                        <p:tgtEl>
                                          <p:spTgt spid="51"/>
                                        </p:tgtEl>
                                        <p:attrNameLst>
                                          <p:attrName>style.visibility</p:attrName>
                                        </p:attrNameLst>
                                      </p:cBhvr>
                                      <p:to>
                                        <p:strVal val="visible"/>
                                      </p:to>
                                    </p:set>
                                    <p:animEffect transition="in" filter="dissolve">
                                      <p:cBhvr>
                                        <p:cTn id="69" dur="500"/>
                                        <p:tgtEl>
                                          <p:spTgt spid="51"/>
                                        </p:tgtEl>
                                      </p:cBhvr>
                                    </p:animEffect>
                                  </p:childTnLst>
                                </p:cTn>
                              </p:par>
                            </p:childTnLst>
                          </p:cTn>
                        </p:par>
                        <p:par>
                          <p:cTn id="70" fill="hold">
                            <p:stCondLst>
                              <p:cond delay="1000"/>
                            </p:stCondLst>
                            <p:childTnLst>
                              <p:par>
                                <p:cTn id="71" presetID="9" presetClass="entr" presetSubtype="0" fill="hold" grpId="0" nodeType="afterEffect">
                                  <p:stCondLst>
                                    <p:cond delay="0"/>
                                  </p:stCondLst>
                                  <p:childTnLst>
                                    <p:set>
                                      <p:cBhvr>
                                        <p:cTn id="72" dur="1" fill="hold">
                                          <p:stCondLst>
                                            <p:cond delay="0"/>
                                          </p:stCondLst>
                                        </p:cTn>
                                        <p:tgtEl>
                                          <p:spTgt spid="50"/>
                                        </p:tgtEl>
                                        <p:attrNameLst>
                                          <p:attrName>style.visibility</p:attrName>
                                        </p:attrNameLst>
                                      </p:cBhvr>
                                      <p:to>
                                        <p:strVal val="visible"/>
                                      </p:to>
                                    </p:set>
                                    <p:animEffect transition="in" filter="dissolve">
                                      <p:cBhvr>
                                        <p:cTn id="73" dur="500"/>
                                        <p:tgtEl>
                                          <p:spTgt spid="50"/>
                                        </p:tgtEl>
                                      </p:cBhvr>
                                    </p:animEffect>
                                  </p:childTnLst>
                                </p:cTn>
                              </p:par>
                            </p:childTnLst>
                          </p:cTn>
                        </p:par>
                        <p:par>
                          <p:cTn id="74" fill="hold">
                            <p:stCondLst>
                              <p:cond delay="1500"/>
                            </p:stCondLst>
                            <p:childTnLst>
                              <p:par>
                                <p:cTn id="75" presetID="9" presetClass="entr" presetSubtype="0" fill="hold" nodeType="afterEffect">
                                  <p:stCondLst>
                                    <p:cond delay="0"/>
                                  </p:stCondLst>
                                  <p:childTnLst>
                                    <p:set>
                                      <p:cBhvr>
                                        <p:cTn id="76" dur="1" fill="hold">
                                          <p:stCondLst>
                                            <p:cond delay="0"/>
                                          </p:stCondLst>
                                        </p:cTn>
                                        <p:tgtEl>
                                          <p:spTgt spid="48"/>
                                        </p:tgtEl>
                                        <p:attrNameLst>
                                          <p:attrName>style.visibility</p:attrName>
                                        </p:attrNameLst>
                                      </p:cBhvr>
                                      <p:to>
                                        <p:strVal val="visible"/>
                                      </p:to>
                                    </p:set>
                                    <p:animEffect transition="in" filter="dissolve">
                                      <p:cBhvr>
                                        <p:cTn id="77" dur="500"/>
                                        <p:tgtEl>
                                          <p:spTgt spid="48"/>
                                        </p:tgtEl>
                                      </p:cBhvr>
                                    </p:animEffect>
                                  </p:childTnLst>
                                </p:cTn>
                              </p:par>
                            </p:childTnLst>
                          </p:cTn>
                        </p:par>
                      </p:childTnLst>
                    </p:cTn>
                  </p:par>
                  <p:par>
                    <p:cTn id="78" fill="hold">
                      <p:stCondLst>
                        <p:cond delay="indefinite"/>
                      </p:stCondLst>
                      <p:childTnLst>
                        <p:par>
                          <p:cTn id="79" fill="hold">
                            <p:stCondLst>
                              <p:cond delay="0"/>
                            </p:stCondLst>
                            <p:childTnLst>
                              <p:par>
                                <p:cTn id="80" presetID="9" presetClass="entr" presetSubtype="0" fill="hold" grpId="0" nodeType="clickEffect">
                                  <p:stCondLst>
                                    <p:cond delay="0"/>
                                  </p:stCondLst>
                                  <p:childTnLst>
                                    <p:set>
                                      <p:cBhvr>
                                        <p:cTn id="81" dur="1" fill="hold">
                                          <p:stCondLst>
                                            <p:cond delay="0"/>
                                          </p:stCondLst>
                                        </p:cTn>
                                        <p:tgtEl>
                                          <p:spTgt spid="73"/>
                                        </p:tgtEl>
                                        <p:attrNameLst>
                                          <p:attrName>style.visibility</p:attrName>
                                        </p:attrNameLst>
                                      </p:cBhvr>
                                      <p:to>
                                        <p:strVal val="visible"/>
                                      </p:to>
                                    </p:set>
                                    <p:animEffect transition="in" filter="dissolve">
                                      <p:cBhvr>
                                        <p:cTn id="82" dur="500"/>
                                        <p:tgtEl>
                                          <p:spTgt spid="73"/>
                                        </p:tgtEl>
                                      </p:cBhvr>
                                    </p:animEffect>
                                  </p:childTnLst>
                                </p:cTn>
                              </p:par>
                            </p:childTnLst>
                          </p:cTn>
                        </p:par>
                        <p:par>
                          <p:cTn id="83" fill="hold">
                            <p:stCondLst>
                              <p:cond delay="500"/>
                            </p:stCondLst>
                            <p:childTnLst>
                              <p:par>
                                <p:cTn id="84" presetID="9" presetClass="entr" presetSubtype="0" fill="hold" nodeType="afterEffect">
                                  <p:stCondLst>
                                    <p:cond delay="0"/>
                                  </p:stCondLst>
                                  <p:childTnLst>
                                    <p:set>
                                      <p:cBhvr>
                                        <p:cTn id="85" dur="1" fill="hold">
                                          <p:stCondLst>
                                            <p:cond delay="0"/>
                                          </p:stCondLst>
                                        </p:cTn>
                                        <p:tgtEl>
                                          <p:spTgt spid="70"/>
                                        </p:tgtEl>
                                        <p:attrNameLst>
                                          <p:attrName>style.visibility</p:attrName>
                                        </p:attrNameLst>
                                      </p:cBhvr>
                                      <p:to>
                                        <p:strVal val="visible"/>
                                      </p:to>
                                    </p:set>
                                    <p:animEffect transition="in" filter="dissolve">
                                      <p:cBhvr>
                                        <p:cTn id="86" dur="500"/>
                                        <p:tgtEl>
                                          <p:spTgt spid="70"/>
                                        </p:tgtEl>
                                      </p:cBhvr>
                                    </p:animEffect>
                                  </p:childTnLst>
                                </p:cTn>
                              </p:par>
                            </p:childTnLst>
                          </p:cTn>
                        </p:par>
                        <p:par>
                          <p:cTn id="87" fill="hold">
                            <p:stCondLst>
                              <p:cond delay="1000"/>
                            </p:stCondLst>
                            <p:childTnLst>
                              <p:par>
                                <p:cTn id="88" presetID="9" presetClass="entr" presetSubtype="0" fill="hold" grpId="0" nodeType="afterEffect">
                                  <p:stCondLst>
                                    <p:cond delay="0"/>
                                  </p:stCondLst>
                                  <p:childTnLst>
                                    <p:set>
                                      <p:cBhvr>
                                        <p:cTn id="89" dur="1" fill="hold">
                                          <p:stCondLst>
                                            <p:cond delay="0"/>
                                          </p:stCondLst>
                                        </p:cTn>
                                        <p:tgtEl>
                                          <p:spTgt spid="67"/>
                                        </p:tgtEl>
                                        <p:attrNameLst>
                                          <p:attrName>style.visibility</p:attrName>
                                        </p:attrNameLst>
                                      </p:cBhvr>
                                      <p:to>
                                        <p:strVal val="visible"/>
                                      </p:to>
                                    </p:set>
                                    <p:animEffect transition="in" filter="dissolve">
                                      <p:cBhvr>
                                        <p:cTn id="90" dur="500"/>
                                        <p:tgtEl>
                                          <p:spTgt spid="67"/>
                                        </p:tgtEl>
                                      </p:cBhvr>
                                    </p:animEffect>
                                  </p:childTnLst>
                                </p:cTn>
                              </p:par>
                            </p:childTnLst>
                          </p:cTn>
                        </p:par>
                        <p:par>
                          <p:cTn id="91" fill="hold">
                            <p:stCondLst>
                              <p:cond delay="1500"/>
                            </p:stCondLst>
                            <p:childTnLst>
                              <p:par>
                                <p:cTn id="92" presetID="9" presetClass="entr" presetSubtype="0" fill="hold" grpId="0" nodeType="afterEffect">
                                  <p:stCondLst>
                                    <p:cond delay="0"/>
                                  </p:stCondLst>
                                  <p:childTnLst>
                                    <p:set>
                                      <p:cBhvr>
                                        <p:cTn id="93" dur="1" fill="hold">
                                          <p:stCondLst>
                                            <p:cond delay="0"/>
                                          </p:stCondLst>
                                        </p:cTn>
                                        <p:tgtEl>
                                          <p:spTgt spid="58"/>
                                        </p:tgtEl>
                                        <p:attrNameLst>
                                          <p:attrName>style.visibility</p:attrName>
                                        </p:attrNameLst>
                                      </p:cBhvr>
                                      <p:to>
                                        <p:strVal val="visible"/>
                                      </p:to>
                                    </p:set>
                                    <p:animEffect transition="in" filter="dissolve">
                                      <p:cBhvr>
                                        <p:cTn id="94" dur="500"/>
                                        <p:tgtEl>
                                          <p:spTgt spid="58"/>
                                        </p:tgtEl>
                                      </p:cBhvr>
                                    </p:animEffect>
                                  </p:childTnLst>
                                </p:cTn>
                              </p:par>
                            </p:childTnLst>
                          </p:cTn>
                        </p:par>
                        <p:par>
                          <p:cTn id="95" fill="hold">
                            <p:stCondLst>
                              <p:cond delay="2000"/>
                            </p:stCondLst>
                            <p:childTnLst>
                              <p:par>
                                <p:cTn id="96" presetID="9" presetClass="entr" presetSubtype="0" fill="hold" nodeType="afterEffect">
                                  <p:stCondLst>
                                    <p:cond delay="0"/>
                                  </p:stCondLst>
                                  <p:childTnLst>
                                    <p:set>
                                      <p:cBhvr>
                                        <p:cTn id="97" dur="1" fill="hold">
                                          <p:stCondLst>
                                            <p:cond delay="0"/>
                                          </p:stCondLst>
                                        </p:cTn>
                                        <p:tgtEl>
                                          <p:spTgt spid="53"/>
                                        </p:tgtEl>
                                        <p:attrNameLst>
                                          <p:attrName>style.visibility</p:attrName>
                                        </p:attrNameLst>
                                      </p:cBhvr>
                                      <p:to>
                                        <p:strVal val="visible"/>
                                      </p:to>
                                    </p:set>
                                    <p:animEffect transition="in" filter="dissolve">
                                      <p:cBhvr>
                                        <p:cTn id="98" dur="500"/>
                                        <p:tgtEl>
                                          <p:spTgt spid="53"/>
                                        </p:tgtEl>
                                      </p:cBhvr>
                                    </p:animEffect>
                                  </p:childTnLst>
                                </p:cTn>
                              </p:par>
                            </p:childTnLst>
                          </p:cTn>
                        </p:par>
                        <p:par>
                          <p:cTn id="99" fill="hold">
                            <p:stCondLst>
                              <p:cond delay="2500"/>
                            </p:stCondLst>
                            <p:childTnLst>
                              <p:par>
                                <p:cTn id="100" presetID="9" presetClass="entr" presetSubtype="0" fill="hold" grpId="0" nodeType="afterEffect">
                                  <p:stCondLst>
                                    <p:cond delay="0"/>
                                  </p:stCondLst>
                                  <p:childTnLst>
                                    <p:set>
                                      <p:cBhvr>
                                        <p:cTn id="101" dur="1" fill="hold">
                                          <p:stCondLst>
                                            <p:cond delay="0"/>
                                          </p:stCondLst>
                                        </p:cTn>
                                        <p:tgtEl>
                                          <p:spTgt spid="54"/>
                                        </p:tgtEl>
                                        <p:attrNameLst>
                                          <p:attrName>style.visibility</p:attrName>
                                        </p:attrNameLst>
                                      </p:cBhvr>
                                      <p:to>
                                        <p:strVal val="visible"/>
                                      </p:to>
                                    </p:set>
                                    <p:animEffect transition="in" filter="dissolve">
                                      <p:cBhvr>
                                        <p:cTn id="102" dur="500"/>
                                        <p:tgtEl>
                                          <p:spTgt spid="54"/>
                                        </p:tgtEl>
                                      </p:cBhvr>
                                    </p:animEffect>
                                  </p:childTnLst>
                                </p:cTn>
                              </p:par>
                            </p:childTnLst>
                          </p:cTn>
                        </p:par>
                        <p:par>
                          <p:cTn id="103" fill="hold">
                            <p:stCondLst>
                              <p:cond delay="3000"/>
                            </p:stCondLst>
                            <p:childTnLst>
                              <p:par>
                                <p:cTn id="104" presetID="9" presetClass="entr" presetSubtype="0" fill="hold" nodeType="afterEffect">
                                  <p:stCondLst>
                                    <p:cond delay="0"/>
                                  </p:stCondLst>
                                  <p:childTnLst>
                                    <p:set>
                                      <p:cBhvr>
                                        <p:cTn id="105" dur="1" fill="hold">
                                          <p:stCondLst>
                                            <p:cond delay="0"/>
                                          </p:stCondLst>
                                        </p:cTn>
                                        <p:tgtEl>
                                          <p:spTgt spid="56"/>
                                        </p:tgtEl>
                                        <p:attrNameLst>
                                          <p:attrName>style.visibility</p:attrName>
                                        </p:attrNameLst>
                                      </p:cBhvr>
                                      <p:to>
                                        <p:strVal val="visible"/>
                                      </p:to>
                                    </p:set>
                                    <p:animEffect transition="in" filter="dissolve">
                                      <p:cBhvr>
                                        <p:cTn id="106" dur="500"/>
                                        <p:tgtEl>
                                          <p:spTgt spid="56"/>
                                        </p:tgtEl>
                                      </p:cBhvr>
                                    </p:animEffect>
                                  </p:childTnLst>
                                </p:cTn>
                              </p:par>
                            </p:childTnLst>
                          </p:cTn>
                        </p:par>
                        <p:par>
                          <p:cTn id="107" fill="hold">
                            <p:stCondLst>
                              <p:cond delay="3500"/>
                            </p:stCondLst>
                            <p:childTnLst>
                              <p:par>
                                <p:cTn id="108" presetID="9" presetClass="entr" presetSubtype="0" fill="hold" nodeType="afterEffect">
                                  <p:stCondLst>
                                    <p:cond delay="0"/>
                                  </p:stCondLst>
                                  <p:childTnLst>
                                    <p:set>
                                      <p:cBhvr>
                                        <p:cTn id="109" dur="1" fill="hold">
                                          <p:stCondLst>
                                            <p:cond delay="0"/>
                                          </p:stCondLst>
                                        </p:cTn>
                                        <p:tgtEl>
                                          <p:spTgt spid="71"/>
                                        </p:tgtEl>
                                        <p:attrNameLst>
                                          <p:attrName>style.visibility</p:attrName>
                                        </p:attrNameLst>
                                      </p:cBhvr>
                                      <p:to>
                                        <p:strVal val="visible"/>
                                      </p:to>
                                    </p:set>
                                    <p:animEffect transition="in" filter="dissolve">
                                      <p:cBhvr>
                                        <p:cTn id="110" dur="500"/>
                                        <p:tgtEl>
                                          <p:spTgt spid="71"/>
                                        </p:tgtEl>
                                      </p:cBhvr>
                                    </p:animEffect>
                                  </p:childTnLst>
                                </p:cTn>
                              </p:par>
                            </p:childTnLst>
                          </p:cTn>
                        </p:par>
                        <p:par>
                          <p:cTn id="111" fill="hold">
                            <p:stCondLst>
                              <p:cond delay="4000"/>
                            </p:stCondLst>
                            <p:childTnLst>
                              <p:par>
                                <p:cTn id="112" presetID="9" presetClass="entr" presetSubtype="0" fill="hold" nodeType="afterEffect">
                                  <p:stCondLst>
                                    <p:cond delay="0"/>
                                  </p:stCondLst>
                                  <p:childTnLst>
                                    <p:set>
                                      <p:cBhvr>
                                        <p:cTn id="113" dur="1" fill="hold">
                                          <p:stCondLst>
                                            <p:cond delay="0"/>
                                          </p:stCondLst>
                                        </p:cTn>
                                        <p:tgtEl>
                                          <p:spTgt spid="59"/>
                                        </p:tgtEl>
                                        <p:attrNameLst>
                                          <p:attrName>style.visibility</p:attrName>
                                        </p:attrNameLst>
                                      </p:cBhvr>
                                      <p:to>
                                        <p:strVal val="visible"/>
                                      </p:to>
                                    </p:set>
                                    <p:animEffect transition="in" filter="dissolve">
                                      <p:cBhvr>
                                        <p:cTn id="114" dur="500"/>
                                        <p:tgtEl>
                                          <p:spTgt spid="59"/>
                                        </p:tgtEl>
                                      </p:cBhvr>
                                    </p:animEffect>
                                  </p:childTnLst>
                                </p:cTn>
                              </p:par>
                            </p:childTnLst>
                          </p:cTn>
                        </p:par>
                      </p:childTnLst>
                    </p:cTn>
                  </p:par>
                  <p:par>
                    <p:cTn id="115" fill="hold">
                      <p:stCondLst>
                        <p:cond delay="indefinite"/>
                      </p:stCondLst>
                      <p:childTnLst>
                        <p:par>
                          <p:cTn id="116" fill="hold">
                            <p:stCondLst>
                              <p:cond delay="0"/>
                            </p:stCondLst>
                            <p:childTnLst>
                              <p:par>
                                <p:cTn id="117" presetID="9" presetClass="entr" presetSubtype="0" fill="hold" grpId="0" nodeType="clickEffect">
                                  <p:stCondLst>
                                    <p:cond delay="0"/>
                                  </p:stCondLst>
                                  <p:childTnLst>
                                    <p:set>
                                      <p:cBhvr>
                                        <p:cTn id="118" dur="1" fill="hold">
                                          <p:stCondLst>
                                            <p:cond delay="0"/>
                                          </p:stCondLst>
                                        </p:cTn>
                                        <p:tgtEl>
                                          <p:spTgt spid="64"/>
                                        </p:tgtEl>
                                        <p:attrNameLst>
                                          <p:attrName>style.visibility</p:attrName>
                                        </p:attrNameLst>
                                      </p:cBhvr>
                                      <p:to>
                                        <p:strVal val="visible"/>
                                      </p:to>
                                    </p:set>
                                    <p:animEffect transition="in" filter="dissolve">
                                      <p:cBhvr>
                                        <p:cTn id="119" dur="500"/>
                                        <p:tgtEl>
                                          <p:spTgt spid="64"/>
                                        </p:tgtEl>
                                      </p:cBhvr>
                                    </p:animEffect>
                                  </p:childTnLst>
                                </p:cTn>
                              </p:par>
                            </p:childTnLst>
                          </p:cTn>
                        </p:par>
                        <p:par>
                          <p:cTn id="120" fill="hold">
                            <p:stCondLst>
                              <p:cond delay="500"/>
                            </p:stCondLst>
                            <p:childTnLst>
                              <p:par>
                                <p:cTn id="121" presetID="9" presetClass="entr" presetSubtype="0" fill="hold" nodeType="afterEffect">
                                  <p:stCondLst>
                                    <p:cond delay="0"/>
                                  </p:stCondLst>
                                  <p:childTnLst>
                                    <p:set>
                                      <p:cBhvr>
                                        <p:cTn id="122" dur="1" fill="hold">
                                          <p:stCondLst>
                                            <p:cond delay="0"/>
                                          </p:stCondLst>
                                        </p:cTn>
                                        <p:tgtEl>
                                          <p:spTgt spid="61"/>
                                        </p:tgtEl>
                                        <p:attrNameLst>
                                          <p:attrName>style.visibility</p:attrName>
                                        </p:attrNameLst>
                                      </p:cBhvr>
                                      <p:to>
                                        <p:strVal val="visible"/>
                                      </p:to>
                                    </p:set>
                                    <p:animEffect transition="in" filter="dissolve">
                                      <p:cBhvr>
                                        <p:cTn id="123" dur="500"/>
                                        <p:tgtEl>
                                          <p:spTgt spid="61"/>
                                        </p:tgtEl>
                                      </p:cBhvr>
                                    </p:animEffect>
                                  </p:childTnLst>
                                </p:cTn>
                              </p:par>
                            </p:childTnLst>
                          </p:cTn>
                        </p:par>
                        <p:par>
                          <p:cTn id="124" fill="hold">
                            <p:stCondLst>
                              <p:cond delay="1000"/>
                            </p:stCondLst>
                            <p:childTnLst>
                              <p:par>
                                <p:cTn id="125" presetID="9" presetClass="entr" presetSubtype="0" fill="hold" grpId="0" nodeType="afterEffect">
                                  <p:stCondLst>
                                    <p:cond delay="0"/>
                                  </p:stCondLst>
                                  <p:childTnLst>
                                    <p:set>
                                      <p:cBhvr>
                                        <p:cTn id="126" dur="1" fill="hold">
                                          <p:stCondLst>
                                            <p:cond delay="0"/>
                                          </p:stCondLst>
                                        </p:cTn>
                                        <p:tgtEl>
                                          <p:spTgt spid="63"/>
                                        </p:tgtEl>
                                        <p:attrNameLst>
                                          <p:attrName>style.visibility</p:attrName>
                                        </p:attrNameLst>
                                      </p:cBhvr>
                                      <p:to>
                                        <p:strVal val="visible"/>
                                      </p:to>
                                    </p:set>
                                    <p:animEffect transition="in" filter="dissolve">
                                      <p:cBhvr>
                                        <p:cTn id="127" dur="500"/>
                                        <p:tgtEl>
                                          <p:spTgt spid="63"/>
                                        </p:tgtEl>
                                      </p:cBhvr>
                                    </p:animEffect>
                                  </p:childTnLst>
                                </p:cTn>
                              </p:par>
                            </p:childTnLst>
                          </p:cTn>
                        </p:par>
                        <p:par>
                          <p:cTn id="128" fill="hold">
                            <p:stCondLst>
                              <p:cond delay="1500"/>
                            </p:stCondLst>
                            <p:childTnLst>
                              <p:par>
                                <p:cTn id="129" presetID="9" presetClass="entr" presetSubtype="0" fill="hold" grpId="0" nodeType="afterEffect">
                                  <p:stCondLst>
                                    <p:cond delay="0"/>
                                  </p:stCondLst>
                                  <p:childTnLst>
                                    <p:set>
                                      <p:cBhvr>
                                        <p:cTn id="130" dur="1" fill="hold">
                                          <p:stCondLst>
                                            <p:cond delay="0"/>
                                          </p:stCondLst>
                                        </p:cTn>
                                        <p:tgtEl>
                                          <p:spTgt spid="81"/>
                                        </p:tgtEl>
                                        <p:attrNameLst>
                                          <p:attrName>style.visibility</p:attrName>
                                        </p:attrNameLst>
                                      </p:cBhvr>
                                      <p:to>
                                        <p:strVal val="visible"/>
                                      </p:to>
                                    </p:set>
                                    <p:animEffect transition="in" filter="dissolve">
                                      <p:cBhvr>
                                        <p:cTn id="131" dur="500"/>
                                        <p:tgtEl>
                                          <p:spTgt spid="81"/>
                                        </p:tgtEl>
                                      </p:cBhvr>
                                    </p:animEffect>
                                  </p:childTnLst>
                                </p:cTn>
                              </p:par>
                            </p:childTnLst>
                          </p:cTn>
                        </p:par>
                        <p:par>
                          <p:cTn id="132" fill="hold">
                            <p:stCondLst>
                              <p:cond delay="2000"/>
                            </p:stCondLst>
                            <p:childTnLst>
                              <p:par>
                                <p:cTn id="133" presetID="9" presetClass="entr" presetSubtype="0" fill="hold" nodeType="afterEffect">
                                  <p:stCondLst>
                                    <p:cond delay="0"/>
                                  </p:stCondLst>
                                  <p:childTnLst>
                                    <p:set>
                                      <p:cBhvr>
                                        <p:cTn id="134" dur="1" fill="hold">
                                          <p:stCondLst>
                                            <p:cond delay="0"/>
                                          </p:stCondLst>
                                        </p:cTn>
                                        <p:tgtEl>
                                          <p:spTgt spid="78"/>
                                        </p:tgtEl>
                                        <p:attrNameLst>
                                          <p:attrName>style.visibility</p:attrName>
                                        </p:attrNameLst>
                                      </p:cBhvr>
                                      <p:to>
                                        <p:strVal val="visible"/>
                                      </p:to>
                                    </p:set>
                                    <p:animEffect transition="in" filter="dissolve">
                                      <p:cBhvr>
                                        <p:cTn id="135" dur="500"/>
                                        <p:tgtEl>
                                          <p:spTgt spid="78"/>
                                        </p:tgtEl>
                                      </p:cBhvr>
                                    </p:animEffect>
                                  </p:childTnLst>
                                </p:cTn>
                              </p:par>
                            </p:childTnLst>
                          </p:cTn>
                        </p:par>
                        <p:par>
                          <p:cTn id="136" fill="hold">
                            <p:stCondLst>
                              <p:cond delay="2500"/>
                            </p:stCondLst>
                            <p:childTnLst>
                              <p:par>
                                <p:cTn id="137" presetID="9" presetClass="entr" presetSubtype="0" fill="hold" grpId="0" nodeType="afterEffect">
                                  <p:stCondLst>
                                    <p:cond delay="0"/>
                                  </p:stCondLst>
                                  <p:childTnLst>
                                    <p:set>
                                      <p:cBhvr>
                                        <p:cTn id="138" dur="1" fill="hold">
                                          <p:stCondLst>
                                            <p:cond delay="0"/>
                                          </p:stCondLst>
                                        </p:cTn>
                                        <p:tgtEl>
                                          <p:spTgt spid="80"/>
                                        </p:tgtEl>
                                        <p:attrNameLst>
                                          <p:attrName>style.visibility</p:attrName>
                                        </p:attrNameLst>
                                      </p:cBhvr>
                                      <p:to>
                                        <p:strVal val="visible"/>
                                      </p:to>
                                    </p:set>
                                    <p:animEffect transition="in" filter="dissolve">
                                      <p:cBhvr>
                                        <p:cTn id="139" dur="500"/>
                                        <p:tgtEl>
                                          <p:spTgt spid="80"/>
                                        </p:tgtEl>
                                      </p:cBhvr>
                                    </p:animEffect>
                                  </p:childTnLst>
                                </p:cTn>
                              </p:par>
                            </p:childTnLst>
                          </p:cTn>
                        </p:par>
                        <p:par>
                          <p:cTn id="140" fill="hold">
                            <p:stCondLst>
                              <p:cond delay="3000"/>
                            </p:stCondLst>
                            <p:childTnLst>
                              <p:par>
                                <p:cTn id="141" presetID="9" presetClass="entr" presetSubtype="0" fill="hold" nodeType="afterEffect">
                                  <p:stCondLst>
                                    <p:cond delay="0"/>
                                  </p:stCondLst>
                                  <p:childTnLst>
                                    <p:set>
                                      <p:cBhvr>
                                        <p:cTn id="142" dur="1" fill="hold">
                                          <p:stCondLst>
                                            <p:cond delay="0"/>
                                          </p:stCondLst>
                                        </p:cTn>
                                        <p:tgtEl>
                                          <p:spTgt spid="79"/>
                                        </p:tgtEl>
                                        <p:attrNameLst>
                                          <p:attrName>style.visibility</p:attrName>
                                        </p:attrNameLst>
                                      </p:cBhvr>
                                      <p:to>
                                        <p:strVal val="visible"/>
                                      </p:to>
                                    </p:set>
                                    <p:animEffect transition="in" filter="dissolve">
                                      <p:cBhvr>
                                        <p:cTn id="143" dur="500"/>
                                        <p:tgtEl>
                                          <p:spTgt spid="79"/>
                                        </p:tgtEl>
                                      </p:cBhvr>
                                    </p:animEffect>
                                  </p:childTnLst>
                                </p:cTn>
                              </p:par>
                            </p:childTnLst>
                          </p:cTn>
                        </p:par>
                        <p:par>
                          <p:cTn id="144" fill="hold">
                            <p:stCondLst>
                              <p:cond delay="3500"/>
                            </p:stCondLst>
                            <p:childTnLst>
                              <p:par>
                                <p:cTn id="145" presetID="9" presetClass="entr" presetSubtype="0" fill="hold" nodeType="afterEffect">
                                  <p:stCondLst>
                                    <p:cond delay="0"/>
                                  </p:stCondLst>
                                  <p:childTnLst>
                                    <p:set>
                                      <p:cBhvr>
                                        <p:cTn id="146" dur="1" fill="hold">
                                          <p:stCondLst>
                                            <p:cond delay="0"/>
                                          </p:stCondLst>
                                        </p:cTn>
                                        <p:tgtEl>
                                          <p:spTgt spid="66"/>
                                        </p:tgtEl>
                                        <p:attrNameLst>
                                          <p:attrName>style.visibility</p:attrName>
                                        </p:attrNameLst>
                                      </p:cBhvr>
                                      <p:to>
                                        <p:strVal val="visible"/>
                                      </p:to>
                                    </p:set>
                                    <p:animEffect transition="in" filter="dissolve">
                                      <p:cBhvr>
                                        <p:cTn id="147" dur="500"/>
                                        <p:tgtEl>
                                          <p:spTgt spid="66"/>
                                        </p:tgtEl>
                                      </p:cBhvr>
                                    </p:animEffect>
                                  </p:childTnLst>
                                </p:cTn>
                              </p:par>
                            </p:childTnLst>
                          </p:cTn>
                        </p:par>
                      </p:childTnLst>
                    </p:cTn>
                  </p:par>
                  <p:par>
                    <p:cTn id="148" fill="hold">
                      <p:stCondLst>
                        <p:cond delay="indefinite"/>
                      </p:stCondLst>
                      <p:childTnLst>
                        <p:par>
                          <p:cTn id="149" fill="hold">
                            <p:stCondLst>
                              <p:cond delay="0"/>
                            </p:stCondLst>
                            <p:childTnLst>
                              <p:par>
                                <p:cTn id="150" presetID="9" presetClass="entr" presetSubtype="0" fill="hold" grpId="0" nodeType="clickEffect">
                                  <p:stCondLst>
                                    <p:cond delay="0"/>
                                  </p:stCondLst>
                                  <p:childTnLst>
                                    <p:set>
                                      <p:cBhvr>
                                        <p:cTn id="151" dur="1" fill="hold">
                                          <p:stCondLst>
                                            <p:cond delay="0"/>
                                          </p:stCondLst>
                                        </p:cTn>
                                        <p:tgtEl>
                                          <p:spTgt spid="74"/>
                                        </p:tgtEl>
                                        <p:attrNameLst>
                                          <p:attrName>style.visibility</p:attrName>
                                        </p:attrNameLst>
                                      </p:cBhvr>
                                      <p:to>
                                        <p:strVal val="visible"/>
                                      </p:to>
                                    </p:set>
                                    <p:animEffect transition="in" filter="dissolve">
                                      <p:cBhvr>
                                        <p:cTn id="152" dur="500"/>
                                        <p:tgtEl>
                                          <p:spTgt spid="74"/>
                                        </p:tgtEl>
                                      </p:cBhvr>
                                    </p:animEffect>
                                  </p:childTnLst>
                                </p:cTn>
                              </p:par>
                            </p:childTnLst>
                          </p:cTn>
                        </p:par>
                        <p:par>
                          <p:cTn id="153" fill="hold">
                            <p:stCondLst>
                              <p:cond delay="500"/>
                            </p:stCondLst>
                            <p:childTnLst>
                              <p:par>
                                <p:cTn id="154" presetID="9" presetClass="entr" presetSubtype="0" fill="hold" nodeType="afterEffect">
                                  <p:stCondLst>
                                    <p:cond delay="0"/>
                                  </p:stCondLst>
                                  <p:childTnLst>
                                    <p:set>
                                      <p:cBhvr>
                                        <p:cTn id="155" dur="1" fill="hold">
                                          <p:stCondLst>
                                            <p:cond delay="0"/>
                                          </p:stCondLst>
                                        </p:cTn>
                                        <p:tgtEl>
                                          <p:spTgt spid="69"/>
                                        </p:tgtEl>
                                        <p:attrNameLst>
                                          <p:attrName>style.visibility</p:attrName>
                                        </p:attrNameLst>
                                      </p:cBhvr>
                                      <p:to>
                                        <p:strVal val="visible"/>
                                      </p:to>
                                    </p:set>
                                    <p:animEffect transition="in" filter="dissolve">
                                      <p:cBhvr>
                                        <p:cTn id="156" dur="500"/>
                                        <p:tgtEl>
                                          <p:spTgt spid="69"/>
                                        </p:tgtEl>
                                      </p:cBhvr>
                                    </p:animEffect>
                                  </p:childTnLst>
                                </p:cTn>
                              </p:par>
                            </p:childTnLst>
                          </p:cTn>
                        </p:par>
                        <p:par>
                          <p:cTn id="157" fill="hold">
                            <p:stCondLst>
                              <p:cond delay="1000"/>
                            </p:stCondLst>
                            <p:childTnLst>
                              <p:par>
                                <p:cTn id="158" presetID="9" presetClass="entr" presetSubtype="0" fill="hold" grpId="0" nodeType="afterEffect">
                                  <p:stCondLst>
                                    <p:cond delay="0"/>
                                  </p:stCondLst>
                                  <p:childTnLst>
                                    <p:set>
                                      <p:cBhvr>
                                        <p:cTn id="159" dur="1" fill="hold">
                                          <p:stCondLst>
                                            <p:cond delay="0"/>
                                          </p:stCondLst>
                                        </p:cTn>
                                        <p:tgtEl>
                                          <p:spTgt spid="68"/>
                                        </p:tgtEl>
                                        <p:attrNameLst>
                                          <p:attrName>style.visibility</p:attrName>
                                        </p:attrNameLst>
                                      </p:cBhvr>
                                      <p:to>
                                        <p:strVal val="visible"/>
                                      </p:to>
                                    </p:set>
                                    <p:animEffect transition="in" filter="dissolve">
                                      <p:cBhvr>
                                        <p:cTn id="160" dur="500"/>
                                        <p:tgtEl>
                                          <p:spTgt spid="68"/>
                                        </p:tgtEl>
                                      </p:cBhvr>
                                    </p:animEffect>
                                  </p:childTnLst>
                                </p:cTn>
                              </p:par>
                            </p:childTnLst>
                          </p:cTn>
                        </p:par>
                        <p:par>
                          <p:cTn id="161" fill="hold">
                            <p:stCondLst>
                              <p:cond delay="1500"/>
                            </p:stCondLst>
                            <p:childTnLst>
                              <p:par>
                                <p:cTn id="162" presetID="9" presetClass="entr" presetSubtype="0" fill="hold" nodeType="afterEffect">
                                  <p:stCondLst>
                                    <p:cond delay="0"/>
                                  </p:stCondLst>
                                  <p:childTnLst>
                                    <p:set>
                                      <p:cBhvr>
                                        <p:cTn id="163" dur="1" fill="hold">
                                          <p:stCondLst>
                                            <p:cond delay="0"/>
                                          </p:stCondLst>
                                        </p:cTn>
                                        <p:tgtEl>
                                          <p:spTgt spid="72"/>
                                        </p:tgtEl>
                                        <p:attrNameLst>
                                          <p:attrName>style.visibility</p:attrName>
                                        </p:attrNameLst>
                                      </p:cBhvr>
                                      <p:to>
                                        <p:strVal val="visible"/>
                                      </p:to>
                                    </p:set>
                                    <p:animEffect transition="in" filter="dissolve">
                                      <p:cBhvr>
                                        <p:cTn id="164" dur="500"/>
                                        <p:tgtEl>
                                          <p:spTgt spid="72"/>
                                        </p:tgtEl>
                                      </p:cBhvr>
                                    </p:animEffect>
                                  </p:childTnLst>
                                </p:cTn>
                              </p:par>
                            </p:childTnLst>
                          </p:cTn>
                        </p:par>
                        <p:par>
                          <p:cTn id="165" fill="hold">
                            <p:stCondLst>
                              <p:cond delay="2000"/>
                            </p:stCondLst>
                            <p:childTnLst>
                              <p:par>
                                <p:cTn id="166" presetID="9" presetClass="entr" presetSubtype="0" fill="hold" nodeType="afterEffect">
                                  <p:stCondLst>
                                    <p:cond delay="0"/>
                                  </p:stCondLst>
                                  <p:childTnLst>
                                    <p:set>
                                      <p:cBhvr>
                                        <p:cTn id="167" dur="1" fill="hold">
                                          <p:stCondLst>
                                            <p:cond delay="0"/>
                                          </p:stCondLst>
                                        </p:cTn>
                                        <p:tgtEl>
                                          <p:spTgt spid="76"/>
                                        </p:tgtEl>
                                        <p:attrNameLst>
                                          <p:attrName>style.visibility</p:attrName>
                                        </p:attrNameLst>
                                      </p:cBhvr>
                                      <p:to>
                                        <p:strVal val="visible"/>
                                      </p:to>
                                    </p:set>
                                    <p:animEffect transition="in" filter="dissolve">
                                      <p:cBhvr>
                                        <p:cTn id="168" dur="500"/>
                                        <p:tgtEl>
                                          <p:spTgt spid="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6" grpId="0" animBg="1"/>
      <p:bldP spid="18" grpId="0"/>
      <p:bldP spid="44" grpId="0"/>
      <p:bldP spid="46" grpId="0" animBg="1"/>
      <p:bldP spid="47" grpId="0"/>
      <p:bldP spid="49" grpId="0"/>
      <p:bldP spid="50" grpId="0" animBg="1"/>
      <p:bldP spid="54" grpId="0" animBg="1"/>
      <p:bldP spid="58" grpId="0"/>
      <p:bldP spid="64" grpId="0"/>
      <p:bldP spid="74" grpId="0"/>
      <p:bldP spid="43" grpId="0" animBg="1"/>
      <p:bldP spid="68" grpId="0" animBg="1"/>
      <p:bldP spid="65" grpId="0"/>
      <p:bldP spid="73" grpId="0"/>
      <p:bldP spid="67" grpId="0" animBg="1"/>
      <p:bldP spid="80" grpId="0" animBg="1"/>
      <p:bldP spid="63" grpId="0" animBg="1"/>
      <p:bldP spid="81"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sz="2700" dirty="0"/>
              <a:t>　　　時計のモデリング</a:t>
            </a:r>
            <a:br>
              <a:rPr lang="en-US" altLang="ja-JP" dirty="0"/>
            </a:br>
            <a:r>
              <a:rPr lang="ja-JP" altLang="en-US" sz="2700" dirty="0"/>
              <a:t>　　</a:t>
            </a:r>
            <a:r>
              <a:rPr kumimoji="1" lang="ja-JP" altLang="en-US" dirty="0"/>
              <a:t>シーケンス図</a:t>
            </a:r>
          </a:p>
        </p:txBody>
      </p:sp>
      <p:sp>
        <p:nvSpPr>
          <p:cNvPr id="3" name="コンテンツ プレースホルダー 2"/>
          <p:cNvSpPr>
            <a:spLocks noGrp="1"/>
          </p:cNvSpPr>
          <p:nvPr>
            <p:ph idx="1"/>
          </p:nvPr>
        </p:nvSpPr>
        <p:spPr>
          <a:xfrm>
            <a:off x="2002699" y="1787132"/>
            <a:ext cx="8280000" cy="601502"/>
          </a:xfrm>
        </p:spPr>
        <p:txBody>
          <a:bodyPr>
            <a:normAutofit fontScale="92500" lnSpcReduction="20000"/>
          </a:bodyPr>
          <a:lstStyle/>
          <a:p>
            <a:r>
              <a:rPr kumimoji="1" lang="ja-JP" altLang="en-US" dirty="0"/>
              <a:t>以下の</a:t>
            </a:r>
            <a:r>
              <a:rPr lang="ja-JP" altLang="en-US" dirty="0"/>
              <a:t>シーケンス図を</a:t>
            </a:r>
            <a:r>
              <a:rPr lang="ja-JP" altLang="en-US"/>
              <a:t>完成させよ．</a:t>
            </a:r>
            <a:endParaRPr kumimoji="1" lang="ja-JP" altLang="en-US" dirty="0"/>
          </a:p>
        </p:txBody>
      </p:sp>
      <p:sp>
        <p:nvSpPr>
          <p:cNvPr id="5" name="フッター プレースホルダー 4"/>
          <p:cNvSpPr>
            <a:spLocks noGrp="1"/>
          </p:cNvSpPr>
          <p:nvPr>
            <p:ph type="ftr" sz="quarter" idx="11"/>
          </p:nvPr>
        </p:nvSpPr>
        <p:spPr/>
        <p:txBody>
          <a:bodyPr/>
          <a:lstStyle/>
          <a:p>
            <a:r>
              <a:rPr lang="ja-JP" altLang="en-US"/>
              <a:t>ソフトウェア設計</a:t>
            </a:r>
            <a:endParaRPr lang="en-US" dirty="0"/>
          </a:p>
        </p:txBody>
      </p:sp>
      <p:sp>
        <p:nvSpPr>
          <p:cNvPr id="6" name="スライド番号プレースホルダー 5"/>
          <p:cNvSpPr>
            <a:spLocks noGrp="1"/>
          </p:cNvSpPr>
          <p:nvPr>
            <p:ph type="sldNum" sz="quarter" idx="12"/>
          </p:nvPr>
        </p:nvSpPr>
        <p:spPr/>
        <p:txBody>
          <a:bodyPr/>
          <a:lstStyle/>
          <a:p>
            <a:fld id="{6D22F896-40B5-4ADD-8801-0D06FADFA095}" type="slidenum">
              <a:rPr lang="en-US" smtClean="0"/>
              <a:t>17</a:t>
            </a:fld>
            <a:endParaRPr lang="en-US" dirty="0"/>
          </a:p>
        </p:txBody>
      </p:sp>
      <p:sp>
        <p:nvSpPr>
          <p:cNvPr id="12" name="正方形/長方形 11"/>
          <p:cNvSpPr/>
          <p:nvPr/>
        </p:nvSpPr>
        <p:spPr>
          <a:xfrm>
            <a:off x="8940328" y="2542233"/>
            <a:ext cx="1440000" cy="360000"/>
          </a:xfrm>
          <a:prstGeom prst="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solidFill>
                  <a:schemeClr val="tx1"/>
                </a:solidFill>
              </a:rPr>
              <a:t>:</a:t>
            </a:r>
            <a:r>
              <a:rPr lang="ja-JP" altLang="en-US" sz="1400" dirty="0">
                <a:solidFill>
                  <a:schemeClr val="tx1"/>
                </a:solidFill>
              </a:rPr>
              <a:t>針</a:t>
            </a:r>
          </a:p>
        </p:txBody>
      </p:sp>
      <p:sp>
        <p:nvSpPr>
          <p:cNvPr id="9" name="正方形/長方形 8"/>
          <p:cNvSpPr/>
          <p:nvPr/>
        </p:nvSpPr>
        <p:spPr>
          <a:xfrm>
            <a:off x="2555998" y="2542233"/>
            <a:ext cx="1440000" cy="360000"/>
          </a:xfrm>
          <a:prstGeom prst="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solidFill>
                  <a:schemeClr val="tx1"/>
                </a:solidFill>
              </a:rPr>
              <a:t>:</a:t>
            </a:r>
            <a:r>
              <a:rPr lang="ja-JP" altLang="en-US" sz="1400" dirty="0">
                <a:solidFill>
                  <a:schemeClr val="tx1"/>
                </a:solidFill>
              </a:rPr>
              <a:t>時計</a:t>
            </a:r>
          </a:p>
        </p:txBody>
      </p:sp>
      <p:cxnSp>
        <p:nvCxnSpPr>
          <p:cNvPr id="14" name="直線コネクタ 13"/>
          <p:cNvCxnSpPr>
            <a:stCxn id="9" idx="2"/>
          </p:cNvCxnSpPr>
          <p:nvPr/>
        </p:nvCxnSpPr>
        <p:spPr>
          <a:xfrm>
            <a:off x="3275998" y="2902234"/>
            <a:ext cx="0" cy="3659341"/>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8" name="正方形/長方形 7"/>
          <p:cNvSpPr/>
          <p:nvPr/>
        </p:nvSpPr>
        <p:spPr>
          <a:xfrm>
            <a:off x="4152080" y="2542233"/>
            <a:ext cx="1440000" cy="360000"/>
          </a:xfrm>
          <a:prstGeom prst="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solidFill>
                  <a:schemeClr val="tx1"/>
                </a:solidFill>
              </a:rPr>
              <a:t>:</a:t>
            </a:r>
            <a:r>
              <a:rPr lang="ja-JP" altLang="en-US" sz="1400" dirty="0">
                <a:solidFill>
                  <a:schemeClr val="tx1"/>
                </a:solidFill>
              </a:rPr>
              <a:t>ムーブメント</a:t>
            </a:r>
          </a:p>
        </p:txBody>
      </p:sp>
      <p:cxnSp>
        <p:nvCxnSpPr>
          <p:cNvPr id="15" name="直線コネクタ 14"/>
          <p:cNvCxnSpPr>
            <a:stCxn id="8" idx="2"/>
          </p:cNvCxnSpPr>
          <p:nvPr/>
        </p:nvCxnSpPr>
        <p:spPr>
          <a:xfrm>
            <a:off x="4872080" y="2902234"/>
            <a:ext cx="0" cy="3659341"/>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0" name="正方形/長方形 9"/>
          <p:cNvSpPr/>
          <p:nvPr/>
        </p:nvSpPr>
        <p:spPr>
          <a:xfrm>
            <a:off x="5748162" y="2542233"/>
            <a:ext cx="1440000" cy="360000"/>
          </a:xfrm>
          <a:prstGeom prst="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solidFill>
                  <a:schemeClr val="tx1"/>
                </a:solidFill>
              </a:rPr>
              <a:t>:</a:t>
            </a:r>
            <a:r>
              <a:rPr lang="ja-JP" altLang="en-US" sz="1400" dirty="0">
                <a:solidFill>
                  <a:schemeClr val="tx1"/>
                </a:solidFill>
              </a:rPr>
              <a:t>フレーム</a:t>
            </a:r>
          </a:p>
        </p:txBody>
      </p:sp>
      <p:cxnSp>
        <p:nvCxnSpPr>
          <p:cNvPr id="17" name="直線コネクタ 16"/>
          <p:cNvCxnSpPr>
            <a:stCxn id="10" idx="2"/>
          </p:cNvCxnSpPr>
          <p:nvPr/>
        </p:nvCxnSpPr>
        <p:spPr>
          <a:xfrm>
            <a:off x="6468162" y="2902234"/>
            <a:ext cx="0" cy="3659341"/>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1" name="正方形/長方形 10"/>
          <p:cNvSpPr/>
          <p:nvPr/>
        </p:nvSpPr>
        <p:spPr>
          <a:xfrm>
            <a:off x="7344244" y="2542233"/>
            <a:ext cx="1440000" cy="360000"/>
          </a:xfrm>
          <a:prstGeom prst="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solidFill>
                  <a:schemeClr val="tx1"/>
                </a:solidFill>
              </a:rPr>
              <a:t>:</a:t>
            </a:r>
            <a:r>
              <a:rPr lang="ja-JP" altLang="en-US" sz="1400" dirty="0">
                <a:solidFill>
                  <a:schemeClr val="tx1"/>
                </a:solidFill>
              </a:rPr>
              <a:t>文字盤</a:t>
            </a:r>
          </a:p>
        </p:txBody>
      </p:sp>
      <p:cxnSp>
        <p:nvCxnSpPr>
          <p:cNvPr id="19" name="直線コネクタ 18"/>
          <p:cNvCxnSpPr>
            <a:stCxn id="11" idx="2"/>
          </p:cNvCxnSpPr>
          <p:nvPr/>
        </p:nvCxnSpPr>
        <p:spPr>
          <a:xfrm>
            <a:off x="8064244" y="2902234"/>
            <a:ext cx="0" cy="3659341"/>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1" name="直線コネクタ 20"/>
          <p:cNvCxnSpPr>
            <a:stCxn id="12" idx="2"/>
          </p:cNvCxnSpPr>
          <p:nvPr/>
        </p:nvCxnSpPr>
        <p:spPr>
          <a:xfrm>
            <a:off x="9660329" y="2902234"/>
            <a:ext cx="6545" cy="3659341"/>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6" name="正方形/長方形 35"/>
          <p:cNvSpPr/>
          <p:nvPr/>
        </p:nvSpPr>
        <p:spPr>
          <a:xfrm>
            <a:off x="3182314" y="3183832"/>
            <a:ext cx="180000" cy="3240000"/>
          </a:xfrm>
          <a:prstGeom prst="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38" name="テキスト ボックス 37"/>
          <p:cNvSpPr txBox="1"/>
          <p:nvPr/>
        </p:nvSpPr>
        <p:spPr>
          <a:xfrm>
            <a:off x="1927799" y="3341745"/>
            <a:ext cx="1261884" cy="276999"/>
          </a:xfrm>
          <a:prstGeom prst="rect">
            <a:avLst/>
          </a:prstGeom>
          <a:noFill/>
        </p:spPr>
        <p:txBody>
          <a:bodyPr wrap="none" rtlCol="0">
            <a:spAutoFit/>
          </a:bodyPr>
          <a:lstStyle/>
          <a:p>
            <a:r>
              <a:rPr lang="ja-JP" altLang="en-US" sz="1200" dirty="0"/>
              <a:t>時刻を更新する</a:t>
            </a:r>
          </a:p>
        </p:txBody>
      </p:sp>
      <p:cxnSp>
        <p:nvCxnSpPr>
          <p:cNvPr id="40" name="直線矢印コネクタ 39"/>
          <p:cNvCxnSpPr/>
          <p:nvPr/>
        </p:nvCxnSpPr>
        <p:spPr>
          <a:xfrm>
            <a:off x="2306231" y="3235831"/>
            <a:ext cx="86318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7" name="グループ化 6">
            <a:extLst>
              <a:ext uri="{FF2B5EF4-FFF2-40B4-BE49-F238E27FC236}">
                <a16:creationId xmlns:a16="http://schemas.microsoft.com/office/drawing/2014/main" id="{DD56F866-7E13-C943-82FF-D613B007A6D4}"/>
              </a:ext>
            </a:extLst>
          </p:cNvPr>
          <p:cNvGrpSpPr/>
          <p:nvPr/>
        </p:nvGrpSpPr>
        <p:grpSpPr>
          <a:xfrm>
            <a:off x="0" y="-1"/>
            <a:ext cx="1662545" cy="1662545"/>
            <a:chOff x="1524000" y="-1"/>
            <a:chExt cx="1662545" cy="1662545"/>
          </a:xfrm>
        </p:grpSpPr>
        <p:sp>
          <p:nvSpPr>
            <p:cNvPr id="22" name="直角三角形 21"/>
            <p:cNvSpPr/>
            <p:nvPr/>
          </p:nvSpPr>
          <p:spPr>
            <a:xfrm rot="5400000">
              <a:off x="1524000" y="-1"/>
              <a:ext cx="1662545" cy="1662545"/>
            </a:xfrm>
            <a:prstGeom prst="rtTriangle">
              <a:avLst/>
            </a:prstGeom>
            <a:solidFill>
              <a:srgbClr val="7F00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3" name="正方形/長方形 22"/>
            <p:cNvSpPr/>
            <p:nvPr/>
          </p:nvSpPr>
          <p:spPr>
            <a:xfrm>
              <a:off x="1524000" y="15074"/>
              <a:ext cx="877163" cy="923330"/>
            </a:xfrm>
            <a:prstGeom prst="rect">
              <a:avLst/>
            </a:prstGeom>
          </p:spPr>
          <p:txBody>
            <a:bodyPr wrap="none">
              <a:spAutoFit/>
            </a:bodyPr>
            <a:lstStyle/>
            <a:p>
              <a:pPr algn="ctr"/>
              <a:r>
                <a:rPr lang="ja-JP" altLang="en-US" sz="5400" dirty="0">
                  <a:solidFill>
                    <a:srgbClr val="FFFFFF"/>
                  </a:solidFill>
                </a:rPr>
                <a:t>演</a:t>
              </a:r>
            </a:p>
          </p:txBody>
        </p:sp>
      </p:grpSp>
      <p:pic>
        <p:nvPicPr>
          <p:cNvPr id="24" name="図 23"/>
          <p:cNvPicPr>
            <a:picLocks noChangeAspect="1"/>
          </p:cNvPicPr>
          <p:nvPr/>
        </p:nvPicPr>
        <p:blipFill>
          <a:blip r:embed="rId2">
            <a:extLst>
              <a:ext uri="{BEBA8EAE-BF5A-486C-A8C5-ECC9F3942E4B}">
                <a14:imgProps xmlns:a14="http://schemas.microsoft.com/office/drawing/2010/main">
                  <a14:imgLayer r:embed="rId3">
                    <a14:imgEffect>
                      <a14:backgroundRemoval t="2381" b="97460" l="2540" r="97619"/>
                    </a14:imgEffect>
                  </a14:imgLayer>
                </a14:imgProps>
              </a:ext>
            </a:extLst>
          </a:blip>
          <a:stretch>
            <a:fillRect/>
          </a:stretch>
        </p:blipFill>
        <p:spPr>
          <a:xfrm>
            <a:off x="10392000" y="0"/>
            <a:ext cx="1800000" cy="1800000"/>
          </a:xfrm>
          <a:prstGeom prst="rect">
            <a:avLst/>
          </a:prstGeom>
        </p:spPr>
      </p:pic>
      <p:sp>
        <p:nvSpPr>
          <p:cNvPr id="13" name="角丸四角形 12">
            <a:extLst>
              <a:ext uri="{FF2B5EF4-FFF2-40B4-BE49-F238E27FC236}">
                <a16:creationId xmlns:a16="http://schemas.microsoft.com/office/drawing/2014/main" id="{60B98D14-8455-A94C-B476-D64117D023CA}"/>
              </a:ext>
            </a:extLst>
          </p:cNvPr>
          <p:cNvSpPr/>
          <p:nvPr/>
        </p:nvSpPr>
        <p:spPr>
          <a:xfrm>
            <a:off x="155251" y="4831365"/>
            <a:ext cx="2369875" cy="1020602"/>
          </a:xfrm>
          <a:prstGeom prst="roundRect">
            <a:avLst>
              <a:gd name="adj" fmla="val 6812"/>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rgbClr val="FFFFFF"/>
                </a:solidFill>
              </a:rPr>
              <a:t>現在時刻を取得するには，ムーブメントに問い合わせる．</a:t>
            </a:r>
          </a:p>
        </p:txBody>
      </p:sp>
      <p:pic>
        <p:nvPicPr>
          <p:cNvPr id="18" name="図 17">
            <a:extLst>
              <a:ext uri="{FF2B5EF4-FFF2-40B4-BE49-F238E27FC236}">
                <a16:creationId xmlns:a16="http://schemas.microsoft.com/office/drawing/2014/main" id="{B1A8A0D1-B374-DD9B-6F8D-3B2F92A07094}"/>
              </a:ext>
            </a:extLst>
          </p:cNvPr>
          <p:cNvPicPr>
            <a:picLocks noChangeAspect="1"/>
          </p:cNvPicPr>
          <p:nvPr/>
        </p:nvPicPr>
        <p:blipFill>
          <a:blip r:embed="rId4"/>
          <a:stretch>
            <a:fillRect/>
          </a:stretch>
        </p:blipFill>
        <p:spPr>
          <a:xfrm>
            <a:off x="6096000" y="3428054"/>
            <a:ext cx="6095999" cy="3428999"/>
          </a:xfrm>
          <a:prstGeom prst="rect">
            <a:avLst/>
          </a:prstGeom>
        </p:spPr>
      </p:pic>
    </p:spTree>
    <p:extLst>
      <p:ext uri="{BB962C8B-B14F-4D97-AF65-F5344CB8AC3E}">
        <p14:creationId xmlns:p14="http://schemas.microsoft.com/office/powerpoint/2010/main" val="2026381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sz="2700" dirty="0"/>
              <a:t>　　　クリーニング店のモデリング</a:t>
            </a:r>
            <a:br>
              <a:rPr lang="en-US" altLang="ja-JP" dirty="0"/>
            </a:br>
            <a:r>
              <a:rPr lang="ja-JP" altLang="en-US" sz="2700" dirty="0"/>
              <a:t>　　</a:t>
            </a:r>
            <a:r>
              <a:rPr lang="ja-JP" altLang="en-US" dirty="0"/>
              <a:t>シーケンス図</a:t>
            </a:r>
            <a:endParaRPr kumimoji="1" lang="ja-JP" altLang="en-US" dirty="0"/>
          </a:p>
        </p:txBody>
      </p:sp>
      <p:sp>
        <p:nvSpPr>
          <p:cNvPr id="3" name="コンテンツ プレースホルダー 2"/>
          <p:cNvSpPr>
            <a:spLocks noGrp="1"/>
          </p:cNvSpPr>
          <p:nvPr>
            <p:ph idx="1"/>
          </p:nvPr>
        </p:nvSpPr>
        <p:spPr>
          <a:xfrm>
            <a:off x="2200588" y="1556416"/>
            <a:ext cx="9153211" cy="1132507"/>
          </a:xfrm>
        </p:spPr>
        <p:txBody>
          <a:bodyPr>
            <a:normAutofit fontScale="55000" lnSpcReduction="20000"/>
          </a:bodyPr>
          <a:lstStyle/>
          <a:p>
            <a:pPr>
              <a:lnSpc>
                <a:spcPct val="120000"/>
              </a:lnSpc>
            </a:pPr>
            <a:r>
              <a:rPr lang="ja-JP" altLang="en-US" dirty="0"/>
              <a:t>クリーニング店における次のシーケンス図を完成させよ．</a:t>
            </a:r>
            <a:endParaRPr lang="en-US" altLang="ja-JP" dirty="0"/>
          </a:p>
          <a:p>
            <a:pPr lvl="1">
              <a:lnSpc>
                <a:spcPct val="120000"/>
              </a:lnSpc>
            </a:pPr>
            <a:r>
              <a:rPr kumimoji="1" lang="ja-JP" altLang="en-US"/>
              <a:t>「クリーニングする」</a:t>
            </a:r>
            <a:r>
              <a:rPr kumimoji="1" lang="ja-JP" altLang="en-US" dirty="0"/>
              <a:t>のユースケースにおける正常系．</a:t>
            </a:r>
          </a:p>
        </p:txBody>
      </p:sp>
      <p:sp>
        <p:nvSpPr>
          <p:cNvPr id="5" name="フッター プレースホルダー 4">
            <a:extLst>
              <a:ext uri="{FF2B5EF4-FFF2-40B4-BE49-F238E27FC236}">
                <a16:creationId xmlns:a16="http://schemas.microsoft.com/office/drawing/2014/main" id="{CD928749-216F-6C48-ADA9-23FE0DA4820B}"/>
              </a:ext>
            </a:extLst>
          </p:cNvPr>
          <p:cNvSpPr>
            <a:spLocks noGrp="1"/>
          </p:cNvSpPr>
          <p:nvPr>
            <p:ph type="ftr" sz="quarter" idx="11"/>
          </p:nvPr>
        </p:nvSpPr>
        <p:spPr/>
        <p:txBody>
          <a:bodyPr/>
          <a:lstStyle/>
          <a:p>
            <a:r>
              <a:rPr kumimoji="1" lang="ja-JP" altLang="en-US"/>
              <a:t>ソフトウェア設計</a:t>
            </a:r>
          </a:p>
        </p:txBody>
      </p:sp>
      <p:sp>
        <p:nvSpPr>
          <p:cNvPr id="6" name="スライド番号プレースホルダー 5">
            <a:extLst>
              <a:ext uri="{FF2B5EF4-FFF2-40B4-BE49-F238E27FC236}">
                <a16:creationId xmlns:a16="http://schemas.microsoft.com/office/drawing/2014/main" id="{58365DC4-4C5A-AE40-A98E-1F9E2C5D3736}"/>
              </a:ext>
            </a:extLst>
          </p:cNvPr>
          <p:cNvSpPr>
            <a:spLocks noGrp="1"/>
          </p:cNvSpPr>
          <p:nvPr>
            <p:ph type="sldNum" sz="quarter" idx="12"/>
          </p:nvPr>
        </p:nvSpPr>
        <p:spPr/>
        <p:txBody>
          <a:bodyPr/>
          <a:lstStyle/>
          <a:p>
            <a:fld id="{24785B65-FD71-8B41-B484-67B8C90169D7}" type="slidenum">
              <a:rPr kumimoji="1" lang="ja-JP" altLang="en-US" smtClean="0"/>
              <a:t>18</a:t>
            </a:fld>
            <a:endParaRPr kumimoji="1" lang="ja-JP" altLang="en-US"/>
          </a:p>
        </p:txBody>
      </p:sp>
      <p:grpSp>
        <p:nvGrpSpPr>
          <p:cNvPr id="7" name="グループ化 6">
            <a:extLst>
              <a:ext uri="{FF2B5EF4-FFF2-40B4-BE49-F238E27FC236}">
                <a16:creationId xmlns:a16="http://schemas.microsoft.com/office/drawing/2014/main" id="{A5BBA07E-A2CC-9B4E-8D12-5CCFB720182B}"/>
              </a:ext>
            </a:extLst>
          </p:cNvPr>
          <p:cNvGrpSpPr/>
          <p:nvPr/>
        </p:nvGrpSpPr>
        <p:grpSpPr>
          <a:xfrm>
            <a:off x="0" y="-1"/>
            <a:ext cx="1662545" cy="1662545"/>
            <a:chOff x="1524000" y="-1"/>
            <a:chExt cx="1662545" cy="1662545"/>
          </a:xfrm>
        </p:grpSpPr>
        <p:sp>
          <p:nvSpPr>
            <p:cNvPr id="12" name="直角三角形 11"/>
            <p:cNvSpPr/>
            <p:nvPr/>
          </p:nvSpPr>
          <p:spPr>
            <a:xfrm rot="5400000">
              <a:off x="1524000" y="-1"/>
              <a:ext cx="1662545" cy="1662545"/>
            </a:xfrm>
            <a:prstGeom prst="rtTriangle">
              <a:avLst/>
            </a:prstGeom>
            <a:solidFill>
              <a:srgbClr val="7F00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3" name="正方形/長方形 12"/>
            <p:cNvSpPr/>
            <p:nvPr/>
          </p:nvSpPr>
          <p:spPr>
            <a:xfrm>
              <a:off x="1542821" y="22242"/>
              <a:ext cx="1225183" cy="923330"/>
            </a:xfrm>
            <a:prstGeom prst="rect">
              <a:avLst/>
            </a:prstGeom>
          </p:spPr>
          <p:txBody>
            <a:bodyPr wrap="square">
              <a:spAutoFit/>
            </a:bodyPr>
            <a:lstStyle/>
            <a:p>
              <a:r>
                <a:rPr lang="ja-JP" altLang="en-US" sz="5400" dirty="0">
                  <a:solidFill>
                    <a:srgbClr val="FFFFFF"/>
                  </a:solidFill>
                </a:rPr>
                <a:t>演</a:t>
              </a:r>
            </a:p>
          </p:txBody>
        </p:sp>
      </p:grpSp>
      <p:pic>
        <p:nvPicPr>
          <p:cNvPr id="10" name="図 9"/>
          <p:cNvPicPr>
            <a:picLocks noChangeAspect="1"/>
          </p:cNvPicPr>
          <p:nvPr/>
        </p:nvPicPr>
        <p:blipFill>
          <a:blip r:embed="rId2"/>
          <a:stretch>
            <a:fillRect/>
          </a:stretch>
        </p:blipFill>
        <p:spPr>
          <a:xfrm>
            <a:off x="10484400" y="77434"/>
            <a:ext cx="1707600" cy="1413039"/>
          </a:xfrm>
          <a:prstGeom prst="rect">
            <a:avLst/>
          </a:prstGeom>
        </p:spPr>
      </p:pic>
      <p:cxnSp>
        <p:nvCxnSpPr>
          <p:cNvPr id="11" name="直線コネクタ 10"/>
          <p:cNvCxnSpPr/>
          <p:nvPr/>
        </p:nvCxnSpPr>
        <p:spPr>
          <a:xfrm>
            <a:off x="2078443" y="3116320"/>
            <a:ext cx="0" cy="3445255"/>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pSp>
        <p:nvGrpSpPr>
          <p:cNvPr id="14" name="図形グループ 13"/>
          <p:cNvGrpSpPr/>
          <p:nvPr/>
        </p:nvGrpSpPr>
        <p:grpSpPr>
          <a:xfrm>
            <a:off x="1756972" y="2193121"/>
            <a:ext cx="642942" cy="923199"/>
            <a:chOff x="1428728" y="2044202"/>
            <a:chExt cx="642942" cy="923199"/>
          </a:xfrm>
        </p:grpSpPr>
        <p:sp>
          <p:nvSpPr>
            <p:cNvPr id="15" name="正方形/長方形 14"/>
            <p:cNvSpPr/>
            <p:nvPr/>
          </p:nvSpPr>
          <p:spPr>
            <a:xfrm>
              <a:off x="1428728" y="2044202"/>
              <a:ext cx="642942" cy="9231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662"/>
            </a:p>
          </p:txBody>
        </p:sp>
        <p:sp>
          <p:nvSpPr>
            <p:cNvPr id="16" name="円/楕円 15"/>
            <p:cNvSpPr/>
            <p:nvPr/>
          </p:nvSpPr>
          <p:spPr>
            <a:xfrm>
              <a:off x="1535885" y="2110144"/>
              <a:ext cx="428628" cy="395657"/>
            </a:xfrm>
            <a:prstGeom prst="ellipse">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662"/>
            </a:p>
          </p:txBody>
        </p:sp>
        <p:cxnSp>
          <p:nvCxnSpPr>
            <p:cNvPr id="17" name="直線コネクタ 16"/>
            <p:cNvCxnSpPr/>
            <p:nvPr/>
          </p:nvCxnSpPr>
          <p:spPr>
            <a:xfrm rot="5400000">
              <a:off x="1651285" y="2604715"/>
              <a:ext cx="197828" cy="0"/>
            </a:xfrm>
            <a:prstGeom prst="line">
              <a:avLst/>
            </a:prstGeom>
            <a:effectLst/>
          </p:spPr>
          <p:style>
            <a:lnRef idx="2">
              <a:schemeClr val="dk1"/>
            </a:lnRef>
            <a:fillRef idx="0">
              <a:schemeClr val="dk1"/>
            </a:fillRef>
            <a:effectRef idx="1">
              <a:schemeClr val="dk1"/>
            </a:effectRef>
            <a:fontRef idx="minor">
              <a:schemeClr val="tx1"/>
            </a:fontRef>
          </p:style>
        </p:cxnSp>
        <p:cxnSp>
          <p:nvCxnSpPr>
            <p:cNvPr id="18" name="直線コネクタ 17"/>
            <p:cNvCxnSpPr/>
            <p:nvPr/>
          </p:nvCxnSpPr>
          <p:spPr>
            <a:xfrm>
              <a:off x="1500166" y="2571744"/>
              <a:ext cx="500066" cy="0"/>
            </a:xfrm>
            <a:prstGeom prst="line">
              <a:avLst/>
            </a:prstGeom>
            <a:ln/>
            <a:effectLst/>
          </p:spPr>
          <p:style>
            <a:lnRef idx="2">
              <a:schemeClr val="dk1"/>
            </a:lnRef>
            <a:fillRef idx="0">
              <a:schemeClr val="dk1"/>
            </a:fillRef>
            <a:effectRef idx="1">
              <a:schemeClr val="dk1"/>
            </a:effectRef>
            <a:fontRef idx="minor">
              <a:schemeClr val="tx1"/>
            </a:fontRef>
          </p:style>
        </p:cxnSp>
        <p:cxnSp>
          <p:nvCxnSpPr>
            <p:cNvPr id="19" name="直線コネクタ 18"/>
            <p:cNvCxnSpPr/>
            <p:nvPr/>
          </p:nvCxnSpPr>
          <p:spPr>
            <a:xfrm rot="5400000">
              <a:off x="1544128" y="2695387"/>
              <a:ext cx="197828" cy="214314"/>
            </a:xfrm>
            <a:prstGeom prst="line">
              <a:avLst/>
            </a:prstGeom>
            <a:effectLst/>
          </p:spPr>
          <p:style>
            <a:lnRef idx="2">
              <a:schemeClr val="dk1"/>
            </a:lnRef>
            <a:fillRef idx="0">
              <a:schemeClr val="dk1"/>
            </a:fillRef>
            <a:effectRef idx="1">
              <a:schemeClr val="dk1"/>
            </a:effectRef>
            <a:fontRef idx="minor">
              <a:schemeClr val="tx1"/>
            </a:fontRef>
          </p:style>
        </p:cxnSp>
        <p:cxnSp>
          <p:nvCxnSpPr>
            <p:cNvPr id="20" name="直線コネクタ 19"/>
            <p:cNvCxnSpPr/>
            <p:nvPr/>
          </p:nvCxnSpPr>
          <p:spPr>
            <a:xfrm rot="16200000" flipV="1">
              <a:off x="1758442" y="2695387"/>
              <a:ext cx="197828" cy="214314"/>
            </a:xfrm>
            <a:prstGeom prst="line">
              <a:avLst/>
            </a:prstGeom>
            <a:effectLst/>
          </p:spPr>
          <p:style>
            <a:lnRef idx="2">
              <a:schemeClr val="dk1"/>
            </a:lnRef>
            <a:fillRef idx="0">
              <a:schemeClr val="dk1"/>
            </a:fillRef>
            <a:effectRef idx="1">
              <a:schemeClr val="dk1"/>
            </a:effectRef>
            <a:fontRef idx="minor">
              <a:schemeClr val="tx1"/>
            </a:fontRef>
          </p:style>
        </p:cxnSp>
      </p:grpSp>
      <p:sp>
        <p:nvSpPr>
          <p:cNvPr id="21" name="正方形/長方形 20"/>
          <p:cNvSpPr/>
          <p:nvPr/>
        </p:nvSpPr>
        <p:spPr>
          <a:xfrm>
            <a:off x="2555998" y="2542233"/>
            <a:ext cx="1440000" cy="360000"/>
          </a:xfrm>
          <a:prstGeom prst="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solidFill>
                  <a:schemeClr val="tx1"/>
                </a:solidFill>
              </a:rPr>
              <a:t>:</a:t>
            </a:r>
            <a:r>
              <a:rPr lang="ja-JP" altLang="en-US" sz="1400" dirty="0">
                <a:solidFill>
                  <a:schemeClr val="tx1"/>
                </a:solidFill>
              </a:rPr>
              <a:t>衣類</a:t>
            </a:r>
          </a:p>
        </p:txBody>
      </p:sp>
      <p:cxnSp>
        <p:nvCxnSpPr>
          <p:cNvPr id="22" name="直線コネクタ 21"/>
          <p:cNvCxnSpPr/>
          <p:nvPr/>
        </p:nvCxnSpPr>
        <p:spPr>
          <a:xfrm>
            <a:off x="3275998" y="2902234"/>
            <a:ext cx="0" cy="3659341"/>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3" name="正方形/長方形 22"/>
          <p:cNvSpPr/>
          <p:nvPr/>
        </p:nvSpPr>
        <p:spPr>
          <a:xfrm>
            <a:off x="4181306" y="2542233"/>
            <a:ext cx="1440000" cy="360000"/>
          </a:xfrm>
          <a:prstGeom prst="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solidFill>
                  <a:schemeClr val="tx1"/>
                </a:solidFill>
              </a:rPr>
              <a:t>:</a:t>
            </a:r>
            <a:r>
              <a:rPr lang="ja-JP" altLang="en-US" sz="1400" dirty="0">
                <a:solidFill>
                  <a:schemeClr val="tx1"/>
                </a:solidFill>
              </a:rPr>
              <a:t>店員</a:t>
            </a:r>
          </a:p>
        </p:txBody>
      </p:sp>
      <p:cxnSp>
        <p:nvCxnSpPr>
          <p:cNvPr id="24" name="直線コネクタ 23"/>
          <p:cNvCxnSpPr/>
          <p:nvPr/>
        </p:nvCxnSpPr>
        <p:spPr>
          <a:xfrm>
            <a:off x="4901306" y="2902234"/>
            <a:ext cx="0" cy="3659341"/>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5" name="正方形/長方形 24"/>
          <p:cNvSpPr/>
          <p:nvPr/>
        </p:nvSpPr>
        <p:spPr>
          <a:xfrm>
            <a:off x="5806613" y="2540662"/>
            <a:ext cx="1440000" cy="360000"/>
          </a:xfrm>
          <a:prstGeom prst="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solidFill>
                  <a:schemeClr val="tx1"/>
                </a:solidFill>
              </a:rPr>
              <a:t>:</a:t>
            </a:r>
            <a:r>
              <a:rPr lang="ja-JP" altLang="en-US" sz="1400" dirty="0">
                <a:solidFill>
                  <a:schemeClr val="tx1"/>
                </a:solidFill>
              </a:rPr>
              <a:t>価格表</a:t>
            </a:r>
          </a:p>
        </p:txBody>
      </p:sp>
      <p:cxnSp>
        <p:nvCxnSpPr>
          <p:cNvPr id="26" name="直線コネクタ 25"/>
          <p:cNvCxnSpPr/>
          <p:nvPr/>
        </p:nvCxnSpPr>
        <p:spPr>
          <a:xfrm>
            <a:off x="6526613" y="2900663"/>
            <a:ext cx="0" cy="3659341"/>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7" name="正方形/長方形 26"/>
          <p:cNvSpPr/>
          <p:nvPr/>
        </p:nvSpPr>
        <p:spPr>
          <a:xfrm>
            <a:off x="7437513" y="2540662"/>
            <a:ext cx="1440000" cy="360000"/>
          </a:xfrm>
          <a:prstGeom prst="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solidFill>
                  <a:schemeClr val="tx1"/>
                </a:solidFill>
              </a:rPr>
              <a:t>:</a:t>
            </a:r>
            <a:r>
              <a:rPr lang="ja-JP" altLang="en-US" sz="1400" dirty="0">
                <a:solidFill>
                  <a:schemeClr val="tx1"/>
                </a:solidFill>
              </a:rPr>
              <a:t>レジ</a:t>
            </a:r>
          </a:p>
        </p:txBody>
      </p:sp>
      <p:cxnSp>
        <p:nvCxnSpPr>
          <p:cNvPr id="28" name="直線コネクタ 27"/>
          <p:cNvCxnSpPr/>
          <p:nvPr/>
        </p:nvCxnSpPr>
        <p:spPr>
          <a:xfrm>
            <a:off x="8157513" y="2900663"/>
            <a:ext cx="0" cy="3659341"/>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9" name="正方形/長方形 28"/>
          <p:cNvSpPr/>
          <p:nvPr/>
        </p:nvSpPr>
        <p:spPr>
          <a:xfrm>
            <a:off x="9028005" y="2538508"/>
            <a:ext cx="1440000" cy="360000"/>
          </a:xfrm>
          <a:prstGeom prst="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solidFill>
                  <a:schemeClr val="tx1"/>
                </a:solidFill>
              </a:rPr>
              <a:t>:</a:t>
            </a:r>
            <a:r>
              <a:rPr lang="ja-JP" altLang="en-US" sz="1400" dirty="0">
                <a:solidFill>
                  <a:schemeClr val="tx1"/>
                </a:solidFill>
              </a:rPr>
              <a:t>カレンダ</a:t>
            </a:r>
          </a:p>
        </p:txBody>
      </p:sp>
      <p:cxnSp>
        <p:nvCxnSpPr>
          <p:cNvPr id="30" name="直線コネクタ 29"/>
          <p:cNvCxnSpPr/>
          <p:nvPr/>
        </p:nvCxnSpPr>
        <p:spPr>
          <a:xfrm>
            <a:off x="9748005" y="2898509"/>
            <a:ext cx="0" cy="3659341"/>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8" name="図 7">
            <a:extLst>
              <a:ext uri="{FF2B5EF4-FFF2-40B4-BE49-F238E27FC236}">
                <a16:creationId xmlns:a16="http://schemas.microsoft.com/office/drawing/2014/main" id="{2A065729-8CF4-0CF7-7F2A-80B4466FE478}"/>
              </a:ext>
            </a:extLst>
          </p:cNvPr>
          <p:cNvPicPr>
            <a:picLocks noChangeAspect="1"/>
          </p:cNvPicPr>
          <p:nvPr/>
        </p:nvPicPr>
        <p:blipFill>
          <a:blip r:embed="rId3"/>
          <a:stretch>
            <a:fillRect/>
          </a:stretch>
        </p:blipFill>
        <p:spPr>
          <a:xfrm>
            <a:off x="6096000" y="3429430"/>
            <a:ext cx="6096000" cy="3429000"/>
          </a:xfrm>
          <a:prstGeom prst="rect">
            <a:avLst/>
          </a:prstGeom>
        </p:spPr>
      </p:pic>
      <p:sp>
        <p:nvSpPr>
          <p:cNvPr id="31" name="テキスト ボックス 30">
            <a:extLst>
              <a:ext uri="{FF2B5EF4-FFF2-40B4-BE49-F238E27FC236}">
                <a16:creationId xmlns:a16="http://schemas.microsoft.com/office/drawing/2014/main" id="{E5152AA6-B552-1BF3-4927-AB813D06C475}"/>
              </a:ext>
            </a:extLst>
          </p:cNvPr>
          <p:cNvSpPr txBox="1"/>
          <p:nvPr/>
        </p:nvSpPr>
        <p:spPr>
          <a:xfrm>
            <a:off x="1677312" y="1928337"/>
            <a:ext cx="834664" cy="307777"/>
          </a:xfrm>
          <a:prstGeom prst="rect">
            <a:avLst/>
          </a:prstGeom>
          <a:noFill/>
        </p:spPr>
        <p:txBody>
          <a:bodyPr wrap="square">
            <a:spAutoFit/>
          </a:bodyPr>
          <a:lstStyle/>
          <a:p>
            <a:pPr algn="ctr"/>
            <a:r>
              <a:rPr lang="en-US" altLang="ja-JP" sz="1400" dirty="0">
                <a:solidFill>
                  <a:schemeClr val="tx1"/>
                </a:solidFill>
              </a:rPr>
              <a:t>:</a:t>
            </a:r>
            <a:r>
              <a:rPr lang="ja-JP" altLang="en-US" sz="1400"/>
              <a:t>顧客</a:t>
            </a:r>
            <a:endParaRPr lang="ja-JP" altLang="en-US" sz="1400" dirty="0">
              <a:solidFill>
                <a:schemeClr val="tx1"/>
              </a:solidFill>
            </a:endParaRPr>
          </a:p>
        </p:txBody>
      </p:sp>
    </p:spTree>
    <p:extLst>
      <p:ext uri="{BB962C8B-B14F-4D97-AF65-F5344CB8AC3E}">
        <p14:creationId xmlns:p14="http://schemas.microsoft.com/office/powerpoint/2010/main" val="367738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sz="2700" dirty="0"/>
              <a:t>　　　時計のモデリング</a:t>
            </a:r>
            <a:br>
              <a:rPr lang="en-US" altLang="ja-JP" dirty="0"/>
            </a:br>
            <a:r>
              <a:rPr lang="ja-JP" altLang="en-US" sz="2700" dirty="0"/>
              <a:t>　　</a:t>
            </a:r>
            <a:r>
              <a:rPr kumimoji="1" lang="ja-JP" altLang="en-US" dirty="0"/>
              <a:t>シーケンス図</a:t>
            </a:r>
            <a:r>
              <a:rPr kumimoji="1" lang="ja-JP" altLang="en-US"/>
              <a:t>（解答例</a:t>
            </a:r>
            <a:r>
              <a:rPr kumimoji="1" lang="en-US" altLang="ja-JP" dirty="0"/>
              <a:t>1</a:t>
            </a:r>
            <a:r>
              <a:rPr kumimoji="1" lang="ja-JP" altLang="en-US"/>
              <a:t>）</a:t>
            </a:r>
            <a:endParaRPr kumimoji="1" lang="ja-JP" altLang="en-US" dirty="0"/>
          </a:p>
        </p:txBody>
      </p:sp>
      <p:sp>
        <p:nvSpPr>
          <p:cNvPr id="3" name="コンテンツ プレースホルダー 2"/>
          <p:cNvSpPr>
            <a:spLocks noGrp="1"/>
          </p:cNvSpPr>
          <p:nvPr>
            <p:ph idx="1"/>
          </p:nvPr>
        </p:nvSpPr>
        <p:spPr>
          <a:xfrm>
            <a:off x="2002699" y="1787132"/>
            <a:ext cx="8280000" cy="601502"/>
          </a:xfrm>
        </p:spPr>
        <p:txBody>
          <a:bodyPr>
            <a:normAutofit fontScale="92500" lnSpcReduction="20000"/>
          </a:bodyPr>
          <a:lstStyle/>
          <a:p>
            <a:r>
              <a:rPr kumimoji="1" lang="ja-JP" altLang="en-US" dirty="0"/>
              <a:t>以下の</a:t>
            </a:r>
            <a:r>
              <a:rPr lang="ja-JP" altLang="en-US" dirty="0"/>
              <a:t>シーケンス図を</a:t>
            </a:r>
            <a:r>
              <a:rPr lang="ja-JP" altLang="en-US"/>
              <a:t>完成させよ．</a:t>
            </a:r>
            <a:endParaRPr kumimoji="1" lang="ja-JP" altLang="en-US" dirty="0"/>
          </a:p>
        </p:txBody>
      </p:sp>
      <p:sp>
        <p:nvSpPr>
          <p:cNvPr id="5" name="フッター プレースホルダー 4"/>
          <p:cNvSpPr>
            <a:spLocks noGrp="1"/>
          </p:cNvSpPr>
          <p:nvPr>
            <p:ph type="ftr" sz="quarter" idx="11"/>
          </p:nvPr>
        </p:nvSpPr>
        <p:spPr/>
        <p:txBody>
          <a:bodyPr/>
          <a:lstStyle/>
          <a:p>
            <a:r>
              <a:rPr lang="ja-JP" altLang="en-US"/>
              <a:t>ソフトウェア設計</a:t>
            </a:r>
            <a:endParaRPr lang="en-US" dirty="0"/>
          </a:p>
        </p:txBody>
      </p:sp>
      <p:sp>
        <p:nvSpPr>
          <p:cNvPr id="6" name="スライド番号プレースホルダー 5"/>
          <p:cNvSpPr>
            <a:spLocks noGrp="1"/>
          </p:cNvSpPr>
          <p:nvPr>
            <p:ph type="sldNum" sz="quarter" idx="12"/>
          </p:nvPr>
        </p:nvSpPr>
        <p:spPr/>
        <p:txBody>
          <a:bodyPr/>
          <a:lstStyle/>
          <a:p>
            <a:fld id="{6D22F896-40B5-4ADD-8801-0D06FADFA095}" type="slidenum">
              <a:rPr lang="en-US" smtClean="0"/>
              <a:t>19</a:t>
            </a:fld>
            <a:endParaRPr lang="en-US" dirty="0"/>
          </a:p>
        </p:txBody>
      </p:sp>
      <p:sp>
        <p:nvSpPr>
          <p:cNvPr id="12" name="正方形/長方形 11"/>
          <p:cNvSpPr/>
          <p:nvPr/>
        </p:nvSpPr>
        <p:spPr>
          <a:xfrm>
            <a:off x="8940328" y="2542233"/>
            <a:ext cx="1440000" cy="360000"/>
          </a:xfrm>
          <a:prstGeom prst="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solidFill>
                  <a:schemeClr val="tx1"/>
                </a:solidFill>
              </a:rPr>
              <a:t>:</a:t>
            </a:r>
            <a:r>
              <a:rPr lang="ja-JP" altLang="en-US" sz="1400" dirty="0">
                <a:solidFill>
                  <a:schemeClr val="tx1"/>
                </a:solidFill>
              </a:rPr>
              <a:t>針</a:t>
            </a:r>
          </a:p>
        </p:txBody>
      </p:sp>
      <p:sp>
        <p:nvSpPr>
          <p:cNvPr id="9" name="正方形/長方形 8"/>
          <p:cNvSpPr/>
          <p:nvPr/>
        </p:nvSpPr>
        <p:spPr>
          <a:xfrm>
            <a:off x="2555998" y="2542233"/>
            <a:ext cx="1440000" cy="360000"/>
          </a:xfrm>
          <a:prstGeom prst="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solidFill>
                  <a:schemeClr val="tx1"/>
                </a:solidFill>
              </a:rPr>
              <a:t>:</a:t>
            </a:r>
            <a:r>
              <a:rPr lang="ja-JP" altLang="en-US" sz="1400" dirty="0">
                <a:solidFill>
                  <a:schemeClr val="tx1"/>
                </a:solidFill>
              </a:rPr>
              <a:t>時計</a:t>
            </a:r>
          </a:p>
        </p:txBody>
      </p:sp>
      <p:cxnSp>
        <p:nvCxnSpPr>
          <p:cNvPr id="14" name="直線コネクタ 13"/>
          <p:cNvCxnSpPr>
            <a:stCxn id="9" idx="2"/>
          </p:cNvCxnSpPr>
          <p:nvPr/>
        </p:nvCxnSpPr>
        <p:spPr>
          <a:xfrm>
            <a:off x="3275998" y="2902234"/>
            <a:ext cx="0" cy="3659341"/>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8" name="正方形/長方形 7"/>
          <p:cNvSpPr/>
          <p:nvPr/>
        </p:nvSpPr>
        <p:spPr>
          <a:xfrm>
            <a:off x="4152080" y="2542233"/>
            <a:ext cx="1440000" cy="360000"/>
          </a:xfrm>
          <a:prstGeom prst="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solidFill>
                  <a:schemeClr val="tx1"/>
                </a:solidFill>
              </a:rPr>
              <a:t>:</a:t>
            </a:r>
            <a:r>
              <a:rPr lang="ja-JP" altLang="en-US" sz="1400" dirty="0">
                <a:solidFill>
                  <a:schemeClr val="tx1"/>
                </a:solidFill>
              </a:rPr>
              <a:t>ムーブメント</a:t>
            </a:r>
          </a:p>
        </p:txBody>
      </p:sp>
      <p:cxnSp>
        <p:nvCxnSpPr>
          <p:cNvPr id="15" name="直線コネクタ 14"/>
          <p:cNvCxnSpPr>
            <a:stCxn id="8" idx="2"/>
          </p:cNvCxnSpPr>
          <p:nvPr/>
        </p:nvCxnSpPr>
        <p:spPr>
          <a:xfrm>
            <a:off x="4872080" y="2902234"/>
            <a:ext cx="0" cy="3659341"/>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0" name="正方形/長方形 9"/>
          <p:cNvSpPr/>
          <p:nvPr/>
        </p:nvSpPr>
        <p:spPr>
          <a:xfrm>
            <a:off x="5748162" y="2542233"/>
            <a:ext cx="1440000" cy="360000"/>
          </a:xfrm>
          <a:prstGeom prst="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solidFill>
                  <a:schemeClr val="tx1"/>
                </a:solidFill>
              </a:rPr>
              <a:t>:</a:t>
            </a:r>
            <a:r>
              <a:rPr lang="ja-JP" altLang="en-US" sz="1400" dirty="0">
                <a:solidFill>
                  <a:schemeClr val="tx1"/>
                </a:solidFill>
              </a:rPr>
              <a:t>フレーム</a:t>
            </a:r>
          </a:p>
        </p:txBody>
      </p:sp>
      <p:cxnSp>
        <p:nvCxnSpPr>
          <p:cNvPr id="17" name="直線コネクタ 16"/>
          <p:cNvCxnSpPr>
            <a:stCxn id="10" idx="2"/>
          </p:cNvCxnSpPr>
          <p:nvPr/>
        </p:nvCxnSpPr>
        <p:spPr>
          <a:xfrm>
            <a:off x="6468162" y="2902234"/>
            <a:ext cx="0" cy="3659341"/>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1" name="正方形/長方形 10"/>
          <p:cNvSpPr/>
          <p:nvPr/>
        </p:nvSpPr>
        <p:spPr>
          <a:xfrm>
            <a:off x="7344244" y="2542233"/>
            <a:ext cx="1440000" cy="360000"/>
          </a:xfrm>
          <a:prstGeom prst="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solidFill>
                  <a:schemeClr val="tx1"/>
                </a:solidFill>
              </a:rPr>
              <a:t>:</a:t>
            </a:r>
            <a:r>
              <a:rPr lang="ja-JP" altLang="en-US" sz="1400" dirty="0">
                <a:solidFill>
                  <a:schemeClr val="tx1"/>
                </a:solidFill>
              </a:rPr>
              <a:t>文字盤</a:t>
            </a:r>
          </a:p>
        </p:txBody>
      </p:sp>
      <p:cxnSp>
        <p:nvCxnSpPr>
          <p:cNvPr id="19" name="直線コネクタ 18"/>
          <p:cNvCxnSpPr>
            <a:stCxn id="11" idx="2"/>
          </p:cNvCxnSpPr>
          <p:nvPr/>
        </p:nvCxnSpPr>
        <p:spPr>
          <a:xfrm>
            <a:off x="8064244" y="2902234"/>
            <a:ext cx="0" cy="3659341"/>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1" name="直線コネクタ 20"/>
          <p:cNvCxnSpPr>
            <a:stCxn id="12" idx="2"/>
          </p:cNvCxnSpPr>
          <p:nvPr/>
        </p:nvCxnSpPr>
        <p:spPr>
          <a:xfrm>
            <a:off x="9660329" y="2902234"/>
            <a:ext cx="6545" cy="3659341"/>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6" name="正方形/長方形 35"/>
          <p:cNvSpPr/>
          <p:nvPr/>
        </p:nvSpPr>
        <p:spPr>
          <a:xfrm>
            <a:off x="3182314" y="3183832"/>
            <a:ext cx="180000" cy="1980000"/>
          </a:xfrm>
          <a:prstGeom prst="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38" name="テキスト ボックス 37"/>
          <p:cNvSpPr txBox="1"/>
          <p:nvPr/>
        </p:nvSpPr>
        <p:spPr>
          <a:xfrm>
            <a:off x="1927799" y="3341745"/>
            <a:ext cx="1261884" cy="276999"/>
          </a:xfrm>
          <a:prstGeom prst="rect">
            <a:avLst/>
          </a:prstGeom>
          <a:noFill/>
        </p:spPr>
        <p:txBody>
          <a:bodyPr wrap="none" rtlCol="0">
            <a:spAutoFit/>
          </a:bodyPr>
          <a:lstStyle/>
          <a:p>
            <a:r>
              <a:rPr lang="ja-JP" altLang="en-US" sz="1200" dirty="0"/>
              <a:t>時刻を更新する</a:t>
            </a:r>
          </a:p>
        </p:txBody>
      </p:sp>
      <p:cxnSp>
        <p:nvCxnSpPr>
          <p:cNvPr id="40" name="直線矢印コネクタ 39"/>
          <p:cNvCxnSpPr/>
          <p:nvPr/>
        </p:nvCxnSpPr>
        <p:spPr>
          <a:xfrm>
            <a:off x="2306231" y="3235831"/>
            <a:ext cx="86318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正方形/長方形 30"/>
          <p:cNvSpPr/>
          <p:nvPr/>
        </p:nvSpPr>
        <p:spPr>
          <a:xfrm>
            <a:off x="4782079" y="3286071"/>
            <a:ext cx="180000" cy="360000"/>
          </a:xfrm>
          <a:prstGeom prst="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cxnSp>
        <p:nvCxnSpPr>
          <p:cNvPr id="32" name="直線矢印コネクタ 31"/>
          <p:cNvCxnSpPr/>
          <p:nvPr/>
        </p:nvCxnSpPr>
        <p:spPr>
          <a:xfrm>
            <a:off x="3369683" y="3341744"/>
            <a:ext cx="141239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テキスト ボックス 33"/>
          <p:cNvSpPr txBox="1"/>
          <p:nvPr/>
        </p:nvSpPr>
        <p:spPr>
          <a:xfrm>
            <a:off x="3426295" y="3097332"/>
            <a:ext cx="1261884" cy="276999"/>
          </a:xfrm>
          <a:prstGeom prst="rect">
            <a:avLst/>
          </a:prstGeom>
          <a:noFill/>
        </p:spPr>
        <p:txBody>
          <a:bodyPr wrap="none" rtlCol="0">
            <a:spAutoFit/>
          </a:bodyPr>
          <a:lstStyle/>
          <a:p>
            <a:r>
              <a:rPr lang="ja-JP" altLang="en-US" sz="1200" dirty="0"/>
              <a:t>現在時刻を得る</a:t>
            </a:r>
          </a:p>
        </p:txBody>
      </p:sp>
      <p:cxnSp>
        <p:nvCxnSpPr>
          <p:cNvPr id="35" name="直線矢印コネクタ 34"/>
          <p:cNvCxnSpPr/>
          <p:nvPr/>
        </p:nvCxnSpPr>
        <p:spPr>
          <a:xfrm flipH="1">
            <a:off x="3359637" y="3587265"/>
            <a:ext cx="1412395" cy="0"/>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9" name="正方形/長方形 38"/>
          <p:cNvSpPr/>
          <p:nvPr/>
        </p:nvSpPr>
        <p:spPr>
          <a:xfrm>
            <a:off x="6390010" y="4023484"/>
            <a:ext cx="180000" cy="1080000"/>
          </a:xfrm>
          <a:prstGeom prst="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cxnSp>
        <p:nvCxnSpPr>
          <p:cNvPr id="41" name="直線矢印コネクタ 40"/>
          <p:cNvCxnSpPr/>
          <p:nvPr/>
        </p:nvCxnSpPr>
        <p:spPr>
          <a:xfrm flipV="1">
            <a:off x="3370107" y="4040498"/>
            <a:ext cx="301174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テキスト ボックス 41"/>
          <p:cNvSpPr txBox="1"/>
          <p:nvPr/>
        </p:nvSpPr>
        <p:spPr>
          <a:xfrm>
            <a:off x="3426718" y="3777764"/>
            <a:ext cx="1569660" cy="276999"/>
          </a:xfrm>
          <a:prstGeom prst="rect">
            <a:avLst/>
          </a:prstGeom>
          <a:noFill/>
        </p:spPr>
        <p:txBody>
          <a:bodyPr wrap="none" rtlCol="0">
            <a:spAutoFit/>
          </a:bodyPr>
          <a:lstStyle/>
          <a:p>
            <a:r>
              <a:rPr lang="ja-JP" altLang="en-US" sz="1200" dirty="0"/>
              <a:t>針の位置を更新する</a:t>
            </a:r>
          </a:p>
        </p:txBody>
      </p:sp>
      <p:cxnSp>
        <p:nvCxnSpPr>
          <p:cNvPr id="43" name="直線矢印コネクタ 42"/>
          <p:cNvCxnSpPr/>
          <p:nvPr/>
        </p:nvCxnSpPr>
        <p:spPr>
          <a:xfrm>
            <a:off x="6562315" y="4127903"/>
            <a:ext cx="1400082" cy="305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テキスト ボックス 43"/>
          <p:cNvSpPr txBox="1"/>
          <p:nvPr/>
        </p:nvSpPr>
        <p:spPr>
          <a:xfrm>
            <a:off x="6519770" y="3853961"/>
            <a:ext cx="1569660" cy="276999"/>
          </a:xfrm>
          <a:prstGeom prst="rect">
            <a:avLst/>
          </a:prstGeom>
          <a:noFill/>
        </p:spPr>
        <p:txBody>
          <a:bodyPr wrap="none" rtlCol="0">
            <a:spAutoFit/>
          </a:bodyPr>
          <a:lstStyle/>
          <a:p>
            <a:r>
              <a:rPr lang="ja-JP" altLang="en-US" sz="1200" dirty="0"/>
              <a:t>針の位置を更新する</a:t>
            </a:r>
          </a:p>
        </p:txBody>
      </p:sp>
      <p:sp>
        <p:nvSpPr>
          <p:cNvPr id="45" name="正方形/長方形 44"/>
          <p:cNvSpPr/>
          <p:nvPr/>
        </p:nvSpPr>
        <p:spPr>
          <a:xfrm>
            <a:off x="7974246" y="4113484"/>
            <a:ext cx="180000" cy="900000"/>
          </a:xfrm>
          <a:prstGeom prst="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cxnSp>
        <p:nvCxnSpPr>
          <p:cNvPr id="48" name="直線矢印コネクタ 47"/>
          <p:cNvCxnSpPr/>
          <p:nvPr/>
        </p:nvCxnSpPr>
        <p:spPr>
          <a:xfrm>
            <a:off x="8162245" y="4213720"/>
            <a:ext cx="1400082" cy="305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正方形/長方形 48"/>
          <p:cNvSpPr/>
          <p:nvPr/>
        </p:nvSpPr>
        <p:spPr>
          <a:xfrm>
            <a:off x="9583664" y="4203484"/>
            <a:ext cx="180000" cy="720000"/>
          </a:xfrm>
          <a:prstGeom prst="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50" name="テキスト ボックス 49"/>
          <p:cNvSpPr txBox="1"/>
          <p:nvPr/>
        </p:nvSpPr>
        <p:spPr>
          <a:xfrm>
            <a:off x="8271411" y="3938723"/>
            <a:ext cx="1261884" cy="276999"/>
          </a:xfrm>
          <a:prstGeom prst="rect">
            <a:avLst/>
          </a:prstGeom>
          <a:noFill/>
        </p:spPr>
        <p:txBody>
          <a:bodyPr wrap="none" rtlCol="0">
            <a:spAutoFit/>
          </a:bodyPr>
          <a:lstStyle/>
          <a:p>
            <a:r>
              <a:rPr lang="ja-JP" altLang="en-US" sz="1200"/>
              <a:t>位置</a:t>
            </a:r>
            <a:r>
              <a:rPr lang="ja-JP" altLang="en-US" sz="1200" dirty="0"/>
              <a:t>を更新する</a:t>
            </a:r>
          </a:p>
        </p:txBody>
      </p:sp>
      <p:cxnSp>
        <p:nvCxnSpPr>
          <p:cNvPr id="51" name="直線矢印コネクタ 50"/>
          <p:cNvCxnSpPr/>
          <p:nvPr/>
        </p:nvCxnSpPr>
        <p:spPr>
          <a:xfrm flipH="1">
            <a:off x="8154247" y="4864120"/>
            <a:ext cx="1412395" cy="0"/>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2" name="直線矢印コネクタ 51"/>
          <p:cNvCxnSpPr/>
          <p:nvPr/>
        </p:nvCxnSpPr>
        <p:spPr>
          <a:xfrm flipH="1">
            <a:off x="6570011" y="4966368"/>
            <a:ext cx="1412395" cy="0"/>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3" name="直線矢印コネクタ 52"/>
          <p:cNvCxnSpPr/>
          <p:nvPr/>
        </p:nvCxnSpPr>
        <p:spPr>
          <a:xfrm flipH="1" flipV="1">
            <a:off x="3359637" y="5013484"/>
            <a:ext cx="3004791" cy="0"/>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nvGrpSpPr>
          <p:cNvPr id="7" name="グループ化 6">
            <a:extLst>
              <a:ext uri="{FF2B5EF4-FFF2-40B4-BE49-F238E27FC236}">
                <a16:creationId xmlns:a16="http://schemas.microsoft.com/office/drawing/2014/main" id="{41E2955C-A760-C34C-9019-4117CC5262F2}"/>
              </a:ext>
            </a:extLst>
          </p:cNvPr>
          <p:cNvGrpSpPr/>
          <p:nvPr/>
        </p:nvGrpSpPr>
        <p:grpSpPr>
          <a:xfrm>
            <a:off x="0" y="-1"/>
            <a:ext cx="1662545" cy="1662545"/>
            <a:chOff x="1524000" y="-1"/>
            <a:chExt cx="1662545" cy="1662545"/>
          </a:xfrm>
        </p:grpSpPr>
        <p:sp>
          <p:nvSpPr>
            <p:cNvPr id="46" name="直角三角形 45"/>
            <p:cNvSpPr/>
            <p:nvPr/>
          </p:nvSpPr>
          <p:spPr>
            <a:xfrm rot="5400000">
              <a:off x="1524000" y="-1"/>
              <a:ext cx="1662545" cy="1662545"/>
            </a:xfrm>
            <a:prstGeom prst="rtTriangle">
              <a:avLst/>
            </a:prstGeom>
            <a:solidFill>
              <a:srgbClr val="682D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47" name="正方形/長方形 46"/>
            <p:cNvSpPr/>
            <p:nvPr/>
          </p:nvSpPr>
          <p:spPr>
            <a:xfrm>
              <a:off x="1524002" y="15074"/>
              <a:ext cx="877163" cy="923330"/>
            </a:xfrm>
            <a:prstGeom prst="rect">
              <a:avLst/>
            </a:prstGeom>
          </p:spPr>
          <p:txBody>
            <a:bodyPr wrap="none">
              <a:spAutoFit/>
            </a:bodyPr>
            <a:lstStyle/>
            <a:p>
              <a:pPr algn="ctr"/>
              <a:r>
                <a:rPr lang="ja-JP" altLang="en-US" sz="5400" dirty="0">
                  <a:solidFill>
                    <a:srgbClr val="FFFFFF"/>
                  </a:solidFill>
                </a:rPr>
                <a:t>解</a:t>
              </a:r>
            </a:p>
          </p:txBody>
        </p:sp>
      </p:grpSp>
      <p:pic>
        <p:nvPicPr>
          <p:cNvPr id="54" name="図 53">
            <a:extLst>
              <a:ext uri="{FF2B5EF4-FFF2-40B4-BE49-F238E27FC236}">
                <a16:creationId xmlns:a16="http://schemas.microsoft.com/office/drawing/2014/main" id="{A0D087DF-4A9F-FF43-90DE-4A4D230DCD2F}"/>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2381" b="97460" l="2540" r="97619"/>
                    </a14:imgEffect>
                  </a14:imgLayer>
                </a14:imgProps>
              </a:ext>
            </a:extLst>
          </a:blip>
          <a:stretch>
            <a:fillRect/>
          </a:stretch>
        </p:blipFill>
        <p:spPr>
          <a:xfrm>
            <a:off x="10392000" y="0"/>
            <a:ext cx="1800000" cy="1800000"/>
          </a:xfrm>
          <a:prstGeom prst="rect">
            <a:avLst/>
          </a:prstGeom>
        </p:spPr>
      </p:pic>
    </p:spTree>
    <p:custDataLst>
      <p:tags r:id="rId1"/>
    </p:custDataLst>
    <p:extLst>
      <p:ext uri="{BB962C8B-B14F-4D97-AF65-F5344CB8AC3E}">
        <p14:creationId xmlns:p14="http://schemas.microsoft.com/office/powerpoint/2010/main" val="1295848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dissolve">
                                      <p:cBhvr>
                                        <p:cTn id="7" dur="500"/>
                                        <p:tgtEl>
                                          <p:spTgt spid="31"/>
                                        </p:tgtEl>
                                      </p:cBhvr>
                                    </p:animEffect>
                                  </p:childTnLst>
                                </p:cTn>
                              </p:par>
                              <p:par>
                                <p:cTn id="8" presetID="9" presetClass="entr" presetSubtype="0" fill="hold"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dissolve">
                                      <p:cBhvr>
                                        <p:cTn id="10" dur="500"/>
                                        <p:tgtEl>
                                          <p:spTgt spid="32"/>
                                        </p:tgtEl>
                                      </p:cBhvr>
                                    </p:animEffect>
                                  </p:childTnLst>
                                </p:cTn>
                              </p:par>
                              <p:par>
                                <p:cTn id="11" presetID="9" presetClass="entr" presetSubtype="0" fill="hold" nodeType="withEffect">
                                  <p:stCondLst>
                                    <p:cond delay="0"/>
                                  </p:stCondLst>
                                  <p:childTnLst>
                                    <p:set>
                                      <p:cBhvr>
                                        <p:cTn id="12" dur="1" fill="hold">
                                          <p:stCondLst>
                                            <p:cond delay="0"/>
                                          </p:stCondLst>
                                        </p:cTn>
                                        <p:tgtEl>
                                          <p:spTgt spid="35"/>
                                        </p:tgtEl>
                                        <p:attrNameLst>
                                          <p:attrName>style.visibility</p:attrName>
                                        </p:attrNameLst>
                                      </p:cBhvr>
                                      <p:to>
                                        <p:strVal val="visible"/>
                                      </p:to>
                                    </p:set>
                                    <p:animEffect transition="in" filter="dissolve">
                                      <p:cBhvr>
                                        <p:cTn id="13" dur="500"/>
                                        <p:tgtEl>
                                          <p:spTgt spid="35"/>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34"/>
                                        </p:tgtEl>
                                        <p:attrNameLst>
                                          <p:attrName>style.visibility</p:attrName>
                                        </p:attrNameLst>
                                      </p:cBhvr>
                                      <p:to>
                                        <p:strVal val="visible"/>
                                      </p:to>
                                    </p:set>
                                    <p:animEffect transition="in" filter="dissolve">
                                      <p:cBhvr>
                                        <p:cTn id="16" dur="500"/>
                                        <p:tgtEl>
                                          <p:spTgt spid="34"/>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41"/>
                                        </p:tgtEl>
                                        <p:attrNameLst>
                                          <p:attrName>style.visibility</p:attrName>
                                        </p:attrNameLst>
                                      </p:cBhvr>
                                      <p:to>
                                        <p:strVal val="visible"/>
                                      </p:to>
                                    </p:set>
                                    <p:animEffect transition="in" filter="dissolve">
                                      <p:cBhvr>
                                        <p:cTn id="21" dur="500"/>
                                        <p:tgtEl>
                                          <p:spTgt spid="41"/>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42"/>
                                        </p:tgtEl>
                                        <p:attrNameLst>
                                          <p:attrName>style.visibility</p:attrName>
                                        </p:attrNameLst>
                                      </p:cBhvr>
                                      <p:to>
                                        <p:strVal val="visible"/>
                                      </p:to>
                                    </p:set>
                                    <p:animEffect transition="in" filter="dissolve">
                                      <p:cBhvr>
                                        <p:cTn id="24" dur="500"/>
                                        <p:tgtEl>
                                          <p:spTgt spid="42"/>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39"/>
                                        </p:tgtEl>
                                        <p:attrNameLst>
                                          <p:attrName>style.visibility</p:attrName>
                                        </p:attrNameLst>
                                      </p:cBhvr>
                                      <p:to>
                                        <p:strVal val="visible"/>
                                      </p:to>
                                    </p:set>
                                    <p:animEffect transition="in" filter="dissolve">
                                      <p:cBhvr>
                                        <p:cTn id="27" dur="500"/>
                                        <p:tgtEl>
                                          <p:spTgt spid="39"/>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44"/>
                                        </p:tgtEl>
                                        <p:attrNameLst>
                                          <p:attrName>style.visibility</p:attrName>
                                        </p:attrNameLst>
                                      </p:cBhvr>
                                      <p:to>
                                        <p:strVal val="visible"/>
                                      </p:to>
                                    </p:set>
                                    <p:animEffect transition="in" filter="dissolve">
                                      <p:cBhvr>
                                        <p:cTn id="30" dur="500"/>
                                        <p:tgtEl>
                                          <p:spTgt spid="44"/>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45"/>
                                        </p:tgtEl>
                                        <p:attrNameLst>
                                          <p:attrName>style.visibility</p:attrName>
                                        </p:attrNameLst>
                                      </p:cBhvr>
                                      <p:to>
                                        <p:strVal val="visible"/>
                                      </p:to>
                                    </p:set>
                                    <p:animEffect transition="in" filter="dissolve">
                                      <p:cBhvr>
                                        <p:cTn id="33" dur="500"/>
                                        <p:tgtEl>
                                          <p:spTgt spid="45"/>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50"/>
                                        </p:tgtEl>
                                        <p:attrNameLst>
                                          <p:attrName>style.visibility</p:attrName>
                                        </p:attrNameLst>
                                      </p:cBhvr>
                                      <p:to>
                                        <p:strVal val="visible"/>
                                      </p:to>
                                    </p:set>
                                    <p:animEffect transition="in" filter="dissolve">
                                      <p:cBhvr>
                                        <p:cTn id="36" dur="500"/>
                                        <p:tgtEl>
                                          <p:spTgt spid="50"/>
                                        </p:tgtEl>
                                      </p:cBhvr>
                                    </p:animEffect>
                                  </p:childTnLst>
                                </p:cTn>
                              </p:par>
                              <p:par>
                                <p:cTn id="37" presetID="9" presetClass="entr" presetSubtype="0" fill="hold" grpId="0" nodeType="withEffect">
                                  <p:stCondLst>
                                    <p:cond delay="0"/>
                                  </p:stCondLst>
                                  <p:childTnLst>
                                    <p:set>
                                      <p:cBhvr>
                                        <p:cTn id="38" dur="1" fill="hold">
                                          <p:stCondLst>
                                            <p:cond delay="0"/>
                                          </p:stCondLst>
                                        </p:cTn>
                                        <p:tgtEl>
                                          <p:spTgt spid="49"/>
                                        </p:tgtEl>
                                        <p:attrNameLst>
                                          <p:attrName>style.visibility</p:attrName>
                                        </p:attrNameLst>
                                      </p:cBhvr>
                                      <p:to>
                                        <p:strVal val="visible"/>
                                      </p:to>
                                    </p:set>
                                    <p:animEffect transition="in" filter="dissolve">
                                      <p:cBhvr>
                                        <p:cTn id="39" dur="500"/>
                                        <p:tgtEl>
                                          <p:spTgt spid="49"/>
                                        </p:tgtEl>
                                      </p:cBhvr>
                                    </p:animEffect>
                                  </p:childTnLst>
                                </p:cTn>
                              </p:par>
                              <p:par>
                                <p:cTn id="40" presetID="9" presetClass="entr" presetSubtype="0" fill="hold" nodeType="withEffect">
                                  <p:stCondLst>
                                    <p:cond delay="0"/>
                                  </p:stCondLst>
                                  <p:childTnLst>
                                    <p:set>
                                      <p:cBhvr>
                                        <p:cTn id="41" dur="1" fill="hold">
                                          <p:stCondLst>
                                            <p:cond delay="0"/>
                                          </p:stCondLst>
                                        </p:cTn>
                                        <p:tgtEl>
                                          <p:spTgt spid="51"/>
                                        </p:tgtEl>
                                        <p:attrNameLst>
                                          <p:attrName>style.visibility</p:attrName>
                                        </p:attrNameLst>
                                      </p:cBhvr>
                                      <p:to>
                                        <p:strVal val="visible"/>
                                      </p:to>
                                    </p:set>
                                    <p:animEffect transition="in" filter="dissolve">
                                      <p:cBhvr>
                                        <p:cTn id="42" dur="500"/>
                                        <p:tgtEl>
                                          <p:spTgt spid="51"/>
                                        </p:tgtEl>
                                      </p:cBhvr>
                                    </p:animEffect>
                                  </p:childTnLst>
                                </p:cTn>
                              </p:par>
                              <p:par>
                                <p:cTn id="43" presetID="9" presetClass="entr" presetSubtype="0" fill="hold" nodeType="withEffect">
                                  <p:stCondLst>
                                    <p:cond delay="0"/>
                                  </p:stCondLst>
                                  <p:childTnLst>
                                    <p:set>
                                      <p:cBhvr>
                                        <p:cTn id="44" dur="1" fill="hold">
                                          <p:stCondLst>
                                            <p:cond delay="0"/>
                                          </p:stCondLst>
                                        </p:cTn>
                                        <p:tgtEl>
                                          <p:spTgt spid="43"/>
                                        </p:tgtEl>
                                        <p:attrNameLst>
                                          <p:attrName>style.visibility</p:attrName>
                                        </p:attrNameLst>
                                      </p:cBhvr>
                                      <p:to>
                                        <p:strVal val="visible"/>
                                      </p:to>
                                    </p:set>
                                    <p:animEffect transition="in" filter="dissolve">
                                      <p:cBhvr>
                                        <p:cTn id="45" dur="500"/>
                                        <p:tgtEl>
                                          <p:spTgt spid="43"/>
                                        </p:tgtEl>
                                      </p:cBhvr>
                                    </p:animEffect>
                                  </p:childTnLst>
                                </p:cTn>
                              </p:par>
                              <p:par>
                                <p:cTn id="46" presetID="9" presetClass="entr" presetSubtype="0" fill="hold" nodeType="withEffect">
                                  <p:stCondLst>
                                    <p:cond delay="0"/>
                                  </p:stCondLst>
                                  <p:childTnLst>
                                    <p:set>
                                      <p:cBhvr>
                                        <p:cTn id="47" dur="1" fill="hold">
                                          <p:stCondLst>
                                            <p:cond delay="0"/>
                                          </p:stCondLst>
                                        </p:cTn>
                                        <p:tgtEl>
                                          <p:spTgt spid="48"/>
                                        </p:tgtEl>
                                        <p:attrNameLst>
                                          <p:attrName>style.visibility</p:attrName>
                                        </p:attrNameLst>
                                      </p:cBhvr>
                                      <p:to>
                                        <p:strVal val="visible"/>
                                      </p:to>
                                    </p:set>
                                    <p:animEffect transition="in" filter="dissolve">
                                      <p:cBhvr>
                                        <p:cTn id="48" dur="500"/>
                                        <p:tgtEl>
                                          <p:spTgt spid="48"/>
                                        </p:tgtEl>
                                      </p:cBhvr>
                                    </p:animEffect>
                                  </p:childTnLst>
                                </p:cTn>
                              </p:par>
                              <p:par>
                                <p:cTn id="49" presetID="9" presetClass="entr" presetSubtype="0" fill="hold" nodeType="withEffect">
                                  <p:stCondLst>
                                    <p:cond delay="0"/>
                                  </p:stCondLst>
                                  <p:childTnLst>
                                    <p:set>
                                      <p:cBhvr>
                                        <p:cTn id="50" dur="1" fill="hold">
                                          <p:stCondLst>
                                            <p:cond delay="0"/>
                                          </p:stCondLst>
                                        </p:cTn>
                                        <p:tgtEl>
                                          <p:spTgt spid="52"/>
                                        </p:tgtEl>
                                        <p:attrNameLst>
                                          <p:attrName>style.visibility</p:attrName>
                                        </p:attrNameLst>
                                      </p:cBhvr>
                                      <p:to>
                                        <p:strVal val="visible"/>
                                      </p:to>
                                    </p:set>
                                    <p:animEffect transition="in" filter="dissolve">
                                      <p:cBhvr>
                                        <p:cTn id="51" dur="500"/>
                                        <p:tgtEl>
                                          <p:spTgt spid="52"/>
                                        </p:tgtEl>
                                      </p:cBhvr>
                                    </p:animEffect>
                                  </p:childTnLst>
                                </p:cTn>
                              </p:par>
                              <p:par>
                                <p:cTn id="52" presetID="9" presetClass="entr" presetSubtype="0" fill="hold" nodeType="withEffect">
                                  <p:stCondLst>
                                    <p:cond delay="0"/>
                                  </p:stCondLst>
                                  <p:childTnLst>
                                    <p:set>
                                      <p:cBhvr>
                                        <p:cTn id="53" dur="1" fill="hold">
                                          <p:stCondLst>
                                            <p:cond delay="0"/>
                                          </p:stCondLst>
                                        </p:cTn>
                                        <p:tgtEl>
                                          <p:spTgt spid="53"/>
                                        </p:tgtEl>
                                        <p:attrNameLst>
                                          <p:attrName>style.visibility</p:attrName>
                                        </p:attrNameLst>
                                      </p:cBhvr>
                                      <p:to>
                                        <p:strVal val="visible"/>
                                      </p:to>
                                    </p:set>
                                    <p:animEffect transition="in" filter="dissolve">
                                      <p:cBhvr>
                                        <p:cTn id="54"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4" grpId="0"/>
      <p:bldP spid="39" grpId="0" animBg="1"/>
      <p:bldP spid="42" grpId="0"/>
      <p:bldP spid="44" grpId="0"/>
      <p:bldP spid="45" grpId="0" animBg="1"/>
      <p:bldP spid="49" grpId="0" animBg="1"/>
      <p:bldP spid="50"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dirty="0"/>
              <a:t>授業内容（玉田担当部分）</a:t>
            </a:r>
            <a:endParaRPr kumimoji="1" lang="ja-JP" altLang="en-US" dirty="0"/>
          </a:p>
        </p:txBody>
      </p:sp>
      <p:sp>
        <p:nvSpPr>
          <p:cNvPr id="3" name="コンテンツ プレースホルダー 2"/>
          <p:cNvSpPr>
            <a:spLocks noGrp="1"/>
          </p:cNvSpPr>
          <p:nvPr>
            <p:ph idx="1"/>
          </p:nvPr>
        </p:nvSpPr>
        <p:spPr/>
        <p:txBody>
          <a:bodyPr>
            <a:normAutofit/>
          </a:bodyPr>
          <a:lstStyle/>
          <a:p>
            <a:pPr>
              <a:lnSpc>
                <a:spcPct val="100000"/>
              </a:lnSpc>
            </a:pPr>
            <a:r>
              <a:rPr lang="ja-JP" altLang="en-US" dirty="0"/>
              <a:t>オブジェクト指向での設計方法を学ぶ．</a:t>
            </a:r>
            <a:endParaRPr lang="en-US" altLang="ja-JP" dirty="0"/>
          </a:p>
          <a:p>
            <a:pPr lvl="1">
              <a:lnSpc>
                <a:spcPct val="100000"/>
              </a:lnSpc>
            </a:pPr>
            <a:r>
              <a:rPr lang="ja-JP" altLang="en-US" dirty="0"/>
              <a:t>オブジェクト指向設計</a:t>
            </a:r>
            <a:endParaRPr lang="en-US" altLang="ja-JP" dirty="0"/>
          </a:p>
          <a:p>
            <a:pPr lvl="2">
              <a:lnSpc>
                <a:spcPct val="100000"/>
              </a:lnSpc>
            </a:pPr>
            <a:r>
              <a:rPr lang="ja-JP" altLang="en-US" dirty="0"/>
              <a:t>ソフトウェアの構造に着目した設計図</a:t>
            </a:r>
            <a:endParaRPr lang="en-US" altLang="ja-JP" dirty="0"/>
          </a:p>
          <a:p>
            <a:pPr lvl="2">
              <a:lnSpc>
                <a:spcPct val="100000"/>
              </a:lnSpc>
            </a:pPr>
            <a:r>
              <a:rPr lang="ja-JP" altLang="en-US" dirty="0"/>
              <a:t>ソフトウェアの振る舞いに着目した設計図</a:t>
            </a:r>
            <a:endParaRPr lang="en-US" altLang="ja-JP" dirty="0"/>
          </a:p>
          <a:p>
            <a:pPr lvl="1">
              <a:lnSpc>
                <a:spcPct val="100000"/>
              </a:lnSpc>
            </a:pPr>
            <a:r>
              <a:rPr kumimoji="1" lang="ja-JP" altLang="en-US" dirty="0"/>
              <a:t>アーキテクチャパターン</a:t>
            </a:r>
            <a:endParaRPr kumimoji="1" lang="en-US" altLang="ja-JP" dirty="0"/>
          </a:p>
          <a:p>
            <a:pPr lvl="1">
              <a:lnSpc>
                <a:spcPct val="100000"/>
              </a:lnSpc>
            </a:pPr>
            <a:r>
              <a:rPr lang="ja-JP" altLang="en-US" dirty="0"/>
              <a:t>デザインパターン</a:t>
            </a:r>
            <a:endParaRPr lang="en-US" altLang="ja-JP" dirty="0"/>
          </a:p>
        </p:txBody>
      </p:sp>
      <p:sp>
        <p:nvSpPr>
          <p:cNvPr id="6" name="フッター プレースホルダー 5"/>
          <p:cNvSpPr>
            <a:spLocks noGrp="1"/>
          </p:cNvSpPr>
          <p:nvPr>
            <p:ph type="ftr" sz="quarter" idx="11"/>
          </p:nvPr>
        </p:nvSpPr>
        <p:spPr/>
        <p:txBody>
          <a:bodyPr/>
          <a:lstStyle/>
          <a:p>
            <a:r>
              <a:rPr lang="ja-JP" altLang="en-US"/>
              <a:t>ソフトウェア設計</a:t>
            </a:r>
            <a:endParaRPr lang="en-US" dirty="0"/>
          </a:p>
        </p:txBody>
      </p:sp>
      <p:sp>
        <p:nvSpPr>
          <p:cNvPr id="5" name="スライド番号プレースホルダー 4"/>
          <p:cNvSpPr>
            <a:spLocks noGrp="1"/>
          </p:cNvSpPr>
          <p:nvPr>
            <p:ph type="sldNum" sz="quarter" idx="12"/>
          </p:nvPr>
        </p:nvSpPr>
        <p:spPr/>
        <p:txBody>
          <a:bodyPr/>
          <a:lstStyle/>
          <a:p>
            <a:fld id="{6D22F896-40B5-4ADD-8801-0D06FADFA095}" type="slidenum">
              <a:rPr lang="en-US" smtClean="0"/>
              <a:t>2</a:t>
            </a:fld>
            <a:endParaRPr lang="en-US" dirty="0"/>
          </a:p>
        </p:txBody>
      </p:sp>
    </p:spTree>
    <p:extLst>
      <p:ext uri="{BB962C8B-B14F-4D97-AF65-F5344CB8AC3E}">
        <p14:creationId xmlns:p14="http://schemas.microsoft.com/office/powerpoint/2010/main" val="17269123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sz="2700" dirty="0"/>
              <a:t>　　　時計のモデリング</a:t>
            </a:r>
            <a:br>
              <a:rPr lang="en-US" altLang="ja-JP" dirty="0"/>
            </a:br>
            <a:r>
              <a:rPr lang="ja-JP" altLang="en-US" sz="2700" dirty="0"/>
              <a:t>　　</a:t>
            </a:r>
            <a:r>
              <a:rPr kumimoji="1" lang="ja-JP" altLang="en-US" dirty="0"/>
              <a:t>シーケンス図</a:t>
            </a:r>
            <a:r>
              <a:rPr kumimoji="1" lang="ja-JP" altLang="en-US"/>
              <a:t>（解答例</a:t>
            </a:r>
            <a:r>
              <a:rPr lang="en-US" altLang="ja-JP" dirty="0"/>
              <a:t>2</a:t>
            </a:r>
            <a:r>
              <a:rPr kumimoji="1" lang="ja-JP" altLang="en-US"/>
              <a:t>）</a:t>
            </a:r>
            <a:endParaRPr kumimoji="1" lang="ja-JP" altLang="en-US" dirty="0"/>
          </a:p>
        </p:txBody>
      </p:sp>
      <p:sp>
        <p:nvSpPr>
          <p:cNvPr id="3" name="コンテンツ プレースホルダー 2"/>
          <p:cNvSpPr>
            <a:spLocks noGrp="1"/>
          </p:cNvSpPr>
          <p:nvPr>
            <p:ph idx="1"/>
          </p:nvPr>
        </p:nvSpPr>
        <p:spPr>
          <a:xfrm>
            <a:off x="2002699" y="1787132"/>
            <a:ext cx="8280000" cy="601502"/>
          </a:xfrm>
        </p:spPr>
        <p:txBody>
          <a:bodyPr>
            <a:normAutofit fontScale="92500" lnSpcReduction="20000"/>
          </a:bodyPr>
          <a:lstStyle/>
          <a:p>
            <a:r>
              <a:rPr kumimoji="1" lang="ja-JP" altLang="en-US" dirty="0"/>
              <a:t>以下の</a:t>
            </a:r>
            <a:r>
              <a:rPr lang="ja-JP" altLang="en-US" dirty="0"/>
              <a:t>シーケンス図を</a:t>
            </a:r>
            <a:r>
              <a:rPr lang="ja-JP" altLang="en-US"/>
              <a:t>完成させよ．</a:t>
            </a:r>
            <a:endParaRPr kumimoji="1" lang="ja-JP" altLang="en-US" dirty="0"/>
          </a:p>
        </p:txBody>
      </p:sp>
      <p:sp>
        <p:nvSpPr>
          <p:cNvPr id="5" name="フッター プレースホルダー 4"/>
          <p:cNvSpPr>
            <a:spLocks noGrp="1"/>
          </p:cNvSpPr>
          <p:nvPr>
            <p:ph type="ftr" sz="quarter" idx="11"/>
          </p:nvPr>
        </p:nvSpPr>
        <p:spPr/>
        <p:txBody>
          <a:bodyPr/>
          <a:lstStyle/>
          <a:p>
            <a:r>
              <a:rPr lang="ja-JP" altLang="en-US"/>
              <a:t>ソフトウェア設計</a:t>
            </a:r>
            <a:endParaRPr lang="en-US" dirty="0"/>
          </a:p>
        </p:txBody>
      </p:sp>
      <p:sp>
        <p:nvSpPr>
          <p:cNvPr id="6" name="スライド番号プレースホルダー 5"/>
          <p:cNvSpPr>
            <a:spLocks noGrp="1"/>
          </p:cNvSpPr>
          <p:nvPr>
            <p:ph type="sldNum" sz="quarter" idx="12"/>
          </p:nvPr>
        </p:nvSpPr>
        <p:spPr/>
        <p:txBody>
          <a:bodyPr/>
          <a:lstStyle/>
          <a:p>
            <a:fld id="{6D22F896-40B5-4ADD-8801-0D06FADFA095}" type="slidenum">
              <a:rPr lang="en-US" smtClean="0"/>
              <a:t>20</a:t>
            </a:fld>
            <a:endParaRPr lang="en-US" dirty="0"/>
          </a:p>
        </p:txBody>
      </p:sp>
      <p:sp>
        <p:nvSpPr>
          <p:cNvPr id="12" name="正方形/長方形 11"/>
          <p:cNvSpPr/>
          <p:nvPr/>
        </p:nvSpPr>
        <p:spPr>
          <a:xfrm>
            <a:off x="8940328" y="2542233"/>
            <a:ext cx="1440000" cy="360000"/>
          </a:xfrm>
          <a:prstGeom prst="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solidFill>
                  <a:schemeClr val="tx1"/>
                </a:solidFill>
              </a:rPr>
              <a:t>:</a:t>
            </a:r>
            <a:r>
              <a:rPr lang="ja-JP" altLang="en-US" sz="1400" dirty="0">
                <a:solidFill>
                  <a:schemeClr val="tx1"/>
                </a:solidFill>
              </a:rPr>
              <a:t>針</a:t>
            </a:r>
          </a:p>
        </p:txBody>
      </p:sp>
      <p:sp>
        <p:nvSpPr>
          <p:cNvPr id="9" name="正方形/長方形 8"/>
          <p:cNvSpPr/>
          <p:nvPr/>
        </p:nvSpPr>
        <p:spPr>
          <a:xfrm>
            <a:off x="2555998" y="2542233"/>
            <a:ext cx="1440000" cy="360000"/>
          </a:xfrm>
          <a:prstGeom prst="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solidFill>
                  <a:schemeClr val="tx1"/>
                </a:solidFill>
              </a:rPr>
              <a:t>:</a:t>
            </a:r>
            <a:r>
              <a:rPr lang="ja-JP" altLang="en-US" sz="1400" dirty="0">
                <a:solidFill>
                  <a:schemeClr val="tx1"/>
                </a:solidFill>
              </a:rPr>
              <a:t>時計</a:t>
            </a:r>
          </a:p>
        </p:txBody>
      </p:sp>
      <p:cxnSp>
        <p:nvCxnSpPr>
          <p:cNvPr id="14" name="直線コネクタ 13"/>
          <p:cNvCxnSpPr>
            <a:stCxn id="9" idx="2"/>
          </p:cNvCxnSpPr>
          <p:nvPr/>
        </p:nvCxnSpPr>
        <p:spPr>
          <a:xfrm>
            <a:off x="3275998" y="2902234"/>
            <a:ext cx="0" cy="3659341"/>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8" name="正方形/長方形 7"/>
          <p:cNvSpPr/>
          <p:nvPr/>
        </p:nvSpPr>
        <p:spPr>
          <a:xfrm>
            <a:off x="4152080" y="2542233"/>
            <a:ext cx="1440000" cy="360000"/>
          </a:xfrm>
          <a:prstGeom prst="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solidFill>
                  <a:schemeClr val="tx1"/>
                </a:solidFill>
              </a:rPr>
              <a:t>:</a:t>
            </a:r>
            <a:r>
              <a:rPr lang="ja-JP" altLang="en-US" sz="1400" dirty="0">
                <a:solidFill>
                  <a:schemeClr val="tx1"/>
                </a:solidFill>
              </a:rPr>
              <a:t>ムーブメント</a:t>
            </a:r>
          </a:p>
        </p:txBody>
      </p:sp>
      <p:cxnSp>
        <p:nvCxnSpPr>
          <p:cNvPr id="15" name="直線コネクタ 14"/>
          <p:cNvCxnSpPr>
            <a:stCxn id="8" idx="2"/>
          </p:cNvCxnSpPr>
          <p:nvPr/>
        </p:nvCxnSpPr>
        <p:spPr>
          <a:xfrm>
            <a:off x="4872080" y="2902234"/>
            <a:ext cx="0" cy="3659341"/>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0" name="正方形/長方形 9"/>
          <p:cNvSpPr/>
          <p:nvPr/>
        </p:nvSpPr>
        <p:spPr>
          <a:xfrm>
            <a:off x="5748162" y="2542233"/>
            <a:ext cx="1440000" cy="360000"/>
          </a:xfrm>
          <a:prstGeom prst="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solidFill>
                  <a:schemeClr val="tx1"/>
                </a:solidFill>
              </a:rPr>
              <a:t>:</a:t>
            </a:r>
            <a:r>
              <a:rPr lang="ja-JP" altLang="en-US" sz="1400" dirty="0">
                <a:solidFill>
                  <a:schemeClr val="tx1"/>
                </a:solidFill>
              </a:rPr>
              <a:t>フレーム</a:t>
            </a:r>
          </a:p>
        </p:txBody>
      </p:sp>
      <p:cxnSp>
        <p:nvCxnSpPr>
          <p:cNvPr id="17" name="直線コネクタ 16"/>
          <p:cNvCxnSpPr>
            <a:stCxn id="10" idx="2"/>
          </p:cNvCxnSpPr>
          <p:nvPr/>
        </p:nvCxnSpPr>
        <p:spPr>
          <a:xfrm>
            <a:off x="6468162" y="2902234"/>
            <a:ext cx="0" cy="3659341"/>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1" name="正方形/長方形 10"/>
          <p:cNvSpPr/>
          <p:nvPr/>
        </p:nvSpPr>
        <p:spPr>
          <a:xfrm>
            <a:off x="7344244" y="2542233"/>
            <a:ext cx="1440000" cy="360000"/>
          </a:xfrm>
          <a:prstGeom prst="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solidFill>
                  <a:schemeClr val="tx1"/>
                </a:solidFill>
              </a:rPr>
              <a:t>:</a:t>
            </a:r>
            <a:r>
              <a:rPr lang="ja-JP" altLang="en-US" sz="1400" dirty="0">
                <a:solidFill>
                  <a:schemeClr val="tx1"/>
                </a:solidFill>
              </a:rPr>
              <a:t>文字盤</a:t>
            </a:r>
          </a:p>
        </p:txBody>
      </p:sp>
      <p:cxnSp>
        <p:nvCxnSpPr>
          <p:cNvPr id="19" name="直線コネクタ 18"/>
          <p:cNvCxnSpPr>
            <a:stCxn id="11" idx="2"/>
          </p:cNvCxnSpPr>
          <p:nvPr/>
        </p:nvCxnSpPr>
        <p:spPr>
          <a:xfrm>
            <a:off x="8064244" y="2902234"/>
            <a:ext cx="0" cy="3659341"/>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1" name="直線コネクタ 20"/>
          <p:cNvCxnSpPr>
            <a:stCxn id="12" idx="2"/>
          </p:cNvCxnSpPr>
          <p:nvPr/>
        </p:nvCxnSpPr>
        <p:spPr>
          <a:xfrm>
            <a:off x="9660329" y="2902234"/>
            <a:ext cx="6545" cy="3659341"/>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6" name="正方形/長方形 35"/>
          <p:cNvSpPr/>
          <p:nvPr/>
        </p:nvSpPr>
        <p:spPr>
          <a:xfrm>
            <a:off x="3182314" y="3183832"/>
            <a:ext cx="180000" cy="1980000"/>
          </a:xfrm>
          <a:prstGeom prst="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38" name="テキスト ボックス 37"/>
          <p:cNvSpPr txBox="1"/>
          <p:nvPr/>
        </p:nvSpPr>
        <p:spPr>
          <a:xfrm>
            <a:off x="1927799" y="3341745"/>
            <a:ext cx="1261884" cy="276999"/>
          </a:xfrm>
          <a:prstGeom prst="rect">
            <a:avLst/>
          </a:prstGeom>
          <a:noFill/>
        </p:spPr>
        <p:txBody>
          <a:bodyPr wrap="none" rtlCol="0">
            <a:spAutoFit/>
          </a:bodyPr>
          <a:lstStyle/>
          <a:p>
            <a:r>
              <a:rPr lang="ja-JP" altLang="en-US" sz="1200" dirty="0"/>
              <a:t>時刻を更新する</a:t>
            </a:r>
          </a:p>
        </p:txBody>
      </p:sp>
      <p:cxnSp>
        <p:nvCxnSpPr>
          <p:cNvPr id="40" name="直線矢印コネクタ 39"/>
          <p:cNvCxnSpPr/>
          <p:nvPr/>
        </p:nvCxnSpPr>
        <p:spPr>
          <a:xfrm>
            <a:off x="2306231" y="3235831"/>
            <a:ext cx="863182"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テキスト ボックス 33"/>
          <p:cNvSpPr txBox="1"/>
          <p:nvPr/>
        </p:nvSpPr>
        <p:spPr>
          <a:xfrm>
            <a:off x="5193070" y="3406565"/>
            <a:ext cx="1261884" cy="276999"/>
          </a:xfrm>
          <a:prstGeom prst="rect">
            <a:avLst/>
          </a:prstGeom>
          <a:noFill/>
        </p:spPr>
        <p:txBody>
          <a:bodyPr wrap="none" rtlCol="0">
            <a:spAutoFit/>
          </a:bodyPr>
          <a:lstStyle/>
          <a:p>
            <a:r>
              <a:rPr lang="ja-JP" altLang="en-US" sz="1200" dirty="0"/>
              <a:t>現在時刻を得る</a:t>
            </a:r>
          </a:p>
        </p:txBody>
      </p:sp>
      <p:cxnSp>
        <p:nvCxnSpPr>
          <p:cNvPr id="41" name="直線矢印コネクタ 40"/>
          <p:cNvCxnSpPr/>
          <p:nvPr/>
        </p:nvCxnSpPr>
        <p:spPr>
          <a:xfrm flipV="1">
            <a:off x="3370107" y="3327979"/>
            <a:ext cx="3011741"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テキスト ボックス 41"/>
          <p:cNvSpPr txBox="1"/>
          <p:nvPr/>
        </p:nvSpPr>
        <p:spPr>
          <a:xfrm>
            <a:off x="3426718" y="3065245"/>
            <a:ext cx="1569660" cy="276999"/>
          </a:xfrm>
          <a:prstGeom prst="rect">
            <a:avLst/>
          </a:prstGeom>
          <a:noFill/>
        </p:spPr>
        <p:txBody>
          <a:bodyPr wrap="none" rtlCol="0">
            <a:spAutoFit/>
          </a:bodyPr>
          <a:lstStyle/>
          <a:p>
            <a:r>
              <a:rPr lang="ja-JP" altLang="en-US" sz="1200" dirty="0"/>
              <a:t>針の位置を更新する</a:t>
            </a:r>
          </a:p>
        </p:txBody>
      </p:sp>
      <p:cxnSp>
        <p:nvCxnSpPr>
          <p:cNvPr id="43" name="直線矢印コネクタ 42"/>
          <p:cNvCxnSpPr/>
          <p:nvPr/>
        </p:nvCxnSpPr>
        <p:spPr>
          <a:xfrm>
            <a:off x="6562315" y="3439138"/>
            <a:ext cx="1400082" cy="3056"/>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テキスト ボックス 43"/>
          <p:cNvSpPr txBox="1"/>
          <p:nvPr/>
        </p:nvSpPr>
        <p:spPr>
          <a:xfrm>
            <a:off x="6519770" y="3165196"/>
            <a:ext cx="1569660" cy="276999"/>
          </a:xfrm>
          <a:prstGeom prst="rect">
            <a:avLst/>
          </a:prstGeom>
          <a:noFill/>
          <a:ln w="38100">
            <a:noFill/>
          </a:ln>
        </p:spPr>
        <p:txBody>
          <a:bodyPr wrap="none" rtlCol="0">
            <a:spAutoFit/>
          </a:bodyPr>
          <a:lstStyle/>
          <a:p>
            <a:r>
              <a:rPr lang="ja-JP" altLang="en-US" sz="1200" dirty="0"/>
              <a:t>針の位置を更新する</a:t>
            </a:r>
          </a:p>
        </p:txBody>
      </p:sp>
      <p:sp>
        <p:nvSpPr>
          <p:cNvPr id="45" name="正方形/長方形 44"/>
          <p:cNvSpPr/>
          <p:nvPr/>
        </p:nvSpPr>
        <p:spPr>
          <a:xfrm>
            <a:off x="7974246" y="3439138"/>
            <a:ext cx="180000" cy="1574346"/>
          </a:xfrm>
          <a:prstGeom prst="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cxnSp>
        <p:nvCxnSpPr>
          <p:cNvPr id="48" name="直線矢印コネクタ 47"/>
          <p:cNvCxnSpPr/>
          <p:nvPr/>
        </p:nvCxnSpPr>
        <p:spPr>
          <a:xfrm>
            <a:off x="8162245" y="4213720"/>
            <a:ext cx="1400082" cy="3056"/>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正方形/長方形 48"/>
          <p:cNvSpPr/>
          <p:nvPr/>
        </p:nvSpPr>
        <p:spPr>
          <a:xfrm>
            <a:off x="9583664" y="4203484"/>
            <a:ext cx="180000" cy="720000"/>
          </a:xfrm>
          <a:prstGeom prst="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50" name="テキスト ボックス 49"/>
          <p:cNvSpPr txBox="1"/>
          <p:nvPr/>
        </p:nvSpPr>
        <p:spPr>
          <a:xfrm>
            <a:off x="8271411" y="3938723"/>
            <a:ext cx="1261884" cy="276999"/>
          </a:xfrm>
          <a:prstGeom prst="rect">
            <a:avLst/>
          </a:prstGeom>
          <a:noFill/>
        </p:spPr>
        <p:txBody>
          <a:bodyPr wrap="none" rtlCol="0">
            <a:spAutoFit/>
          </a:bodyPr>
          <a:lstStyle/>
          <a:p>
            <a:r>
              <a:rPr lang="ja-JP" altLang="en-US" sz="1200"/>
              <a:t>位置</a:t>
            </a:r>
            <a:r>
              <a:rPr lang="ja-JP" altLang="en-US" sz="1200" dirty="0"/>
              <a:t>を更新する</a:t>
            </a:r>
          </a:p>
        </p:txBody>
      </p:sp>
      <p:cxnSp>
        <p:nvCxnSpPr>
          <p:cNvPr id="51" name="直線矢印コネクタ 50"/>
          <p:cNvCxnSpPr/>
          <p:nvPr/>
        </p:nvCxnSpPr>
        <p:spPr>
          <a:xfrm flipH="1">
            <a:off x="8154247" y="4864120"/>
            <a:ext cx="1412395" cy="0"/>
          </a:xfrm>
          <a:prstGeom prst="straightConnector1">
            <a:avLst/>
          </a:prstGeom>
          <a:ln w="127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2" name="直線矢印コネクタ 51"/>
          <p:cNvCxnSpPr/>
          <p:nvPr/>
        </p:nvCxnSpPr>
        <p:spPr>
          <a:xfrm flipH="1">
            <a:off x="6570011" y="4966368"/>
            <a:ext cx="1412395" cy="0"/>
          </a:xfrm>
          <a:prstGeom prst="straightConnector1">
            <a:avLst/>
          </a:prstGeom>
          <a:ln w="127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3" name="直線矢印コネクタ 52"/>
          <p:cNvCxnSpPr/>
          <p:nvPr/>
        </p:nvCxnSpPr>
        <p:spPr>
          <a:xfrm flipH="1" flipV="1">
            <a:off x="3359637" y="5013484"/>
            <a:ext cx="3004791" cy="0"/>
          </a:xfrm>
          <a:prstGeom prst="straightConnector1">
            <a:avLst/>
          </a:prstGeom>
          <a:ln w="127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nvGrpSpPr>
          <p:cNvPr id="7" name="グループ化 6">
            <a:extLst>
              <a:ext uri="{FF2B5EF4-FFF2-40B4-BE49-F238E27FC236}">
                <a16:creationId xmlns:a16="http://schemas.microsoft.com/office/drawing/2014/main" id="{41E2955C-A760-C34C-9019-4117CC5262F2}"/>
              </a:ext>
            </a:extLst>
          </p:cNvPr>
          <p:cNvGrpSpPr/>
          <p:nvPr/>
        </p:nvGrpSpPr>
        <p:grpSpPr>
          <a:xfrm>
            <a:off x="0" y="-1"/>
            <a:ext cx="1662545" cy="1662545"/>
            <a:chOff x="1524000" y="-1"/>
            <a:chExt cx="1662545" cy="1662545"/>
          </a:xfrm>
        </p:grpSpPr>
        <p:sp>
          <p:nvSpPr>
            <p:cNvPr id="46" name="直角三角形 45"/>
            <p:cNvSpPr/>
            <p:nvPr/>
          </p:nvSpPr>
          <p:spPr>
            <a:xfrm rot="5400000">
              <a:off x="1524000" y="-1"/>
              <a:ext cx="1662545" cy="1662545"/>
            </a:xfrm>
            <a:prstGeom prst="rtTriangle">
              <a:avLst/>
            </a:prstGeom>
            <a:solidFill>
              <a:srgbClr val="682D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47" name="正方形/長方形 46"/>
            <p:cNvSpPr/>
            <p:nvPr/>
          </p:nvSpPr>
          <p:spPr>
            <a:xfrm>
              <a:off x="1524002" y="15074"/>
              <a:ext cx="877163" cy="923330"/>
            </a:xfrm>
            <a:prstGeom prst="rect">
              <a:avLst/>
            </a:prstGeom>
          </p:spPr>
          <p:txBody>
            <a:bodyPr wrap="none">
              <a:spAutoFit/>
            </a:bodyPr>
            <a:lstStyle/>
            <a:p>
              <a:pPr algn="ctr"/>
              <a:r>
                <a:rPr lang="ja-JP" altLang="en-US" sz="5400" dirty="0">
                  <a:solidFill>
                    <a:srgbClr val="FFFFFF"/>
                  </a:solidFill>
                </a:rPr>
                <a:t>解</a:t>
              </a:r>
            </a:p>
          </p:txBody>
        </p:sp>
      </p:grpSp>
      <p:pic>
        <p:nvPicPr>
          <p:cNvPr id="54" name="図 53">
            <a:extLst>
              <a:ext uri="{FF2B5EF4-FFF2-40B4-BE49-F238E27FC236}">
                <a16:creationId xmlns:a16="http://schemas.microsoft.com/office/drawing/2014/main" id="{A0D087DF-4A9F-FF43-90DE-4A4D230DCD2F}"/>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2381" b="97460" l="2540" r="97619"/>
                    </a14:imgEffect>
                  </a14:imgLayer>
                </a14:imgProps>
              </a:ext>
            </a:extLst>
          </a:blip>
          <a:stretch>
            <a:fillRect/>
          </a:stretch>
        </p:blipFill>
        <p:spPr>
          <a:xfrm>
            <a:off x="10392000" y="0"/>
            <a:ext cx="1800000" cy="1800000"/>
          </a:xfrm>
          <a:prstGeom prst="rect">
            <a:avLst/>
          </a:prstGeom>
        </p:spPr>
      </p:pic>
      <p:sp>
        <p:nvSpPr>
          <p:cNvPr id="39" name="正方形/長方形 38"/>
          <p:cNvSpPr/>
          <p:nvPr/>
        </p:nvSpPr>
        <p:spPr>
          <a:xfrm>
            <a:off x="6390009" y="3341745"/>
            <a:ext cx="180000" cy="1761739"/>
          </a:xfrm>
          <a:prstGeom prst="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cxnSp>
        <p:nvCxnSpPr>
          <p:cNvPr id="32" name="直線矢印コネクタ 31"/>
          <p:cNvCxnSpPr>
            <a:cxnSpLocks/>
          </p:cNvCxnSpPr>
          <p:nvPr/>
        </p:nvCxnSpPr>
        <p:spPr>
          <a:xfrm flipH="1" flipV="1">
            <a:off x="4970665" y="3641500"/>
            <a:ext cx="301174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線矢印コネクタ 34"/>
          <p:cNvCxnSpPr>
            <a:cxnSpLocks/>
            <a:stCxn id="31" idx="2"/>
          </p:cNvCxnSpPr>
          <p:nvPr/>
        </p:nvCxnSpPr>
        <p:spPr>
          <a:xfrm flipV="1">
            <a:off x="4865452" y="3938723"/>
            <a:ext cx="3096945" cy="0"/>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1" name="正方形/長方形 30"/>
          <p:cNvSpPr/>
          <p:nvPr/>
        </p:nvSpPr>
        <p:spPr>
          <a:xfrm>
            <a:off x="4775452" y="3621939"/>
            <a:ext cx="180000" cy="360000"/>
          </a:xfrm>
          <a:prstGeom prst="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Tree>
    <p:extLst>
      <p:ext uri="{BB962C8B-B14F-4D97-AF65-F5344CB8AC3E}">
        <p14:creationId xmlns:p14="http://schemas.microsoft.com/office/powerpoint/2010/main" val="1794253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sz="2700" dirty="0"/>
              <a:t>　　　クリーニング店のモデリング</a:t>
            </a:r>
            <a:br>
              <a:rPr lang="en-US" altLang="ja-JP" dirty="0"/>
            </a:br>
            <a:r>
              <a:rPr lang="ja-JP" altLang="en-US" sz="2700" dirty="0"/>
              <a:t>　　</a:t>
            </a:r>
            <a:r>
              <a:rPr lang="ja-JP" altLang="en-US" dirty="0"/>
              <a:t>シーケンス図</a:t>
            </a:r>
            <a:endParaRPr kumimoji="1" lang="ja-JP" altLang="en-US" dirty="0"/>
          </a:p>
        </p:txBody>
      </p:sp>
      <p:grpSp>
        <p:nvGrpSpPr>
          <p:cNvPr id="9" name="グループ化 8">
            <a:extLst>
              <a:ext uri="{FF2B5EF4-FFF2-40B4-BE49-F238E27FC236}">
                <a16:creationId xmlns:a16="http://schemas.microsoft.com/office/drawing/2014/main" id="{D269A9B8-D647-5348-BE77-87918FE36388}"/>
              </a:ext>
            </a:extLst>
          </p:cNvPr>
          <p:cNvGrpSpPr/>
          <p:nvPr/>
        </p:nvGrpSpPr>
        <p:grpSpPr>
          <a:xfrm>
            <a:off x="0" y="-1"/>
            <a:ext cx="1662545" cy="1662545"/>
            <a:chOff x="1524000" y="-1"/>
            <a:chExt cx="1662545" cy="1662545"/>
          </a:xfrm>
        </p:grpSpPr>
        <p:sp>
          <p:nvSpPr>
            <p:cNvPr id="12" name="直角三角形 11"/>
            <p:cNvSpPr/>
            <p:nvPr/>
          </p:nvSpPr>
          <p:spPr>
            <a:xfrm rot="5400000">
              <a:off x="1524000" y="-1"/>
              <a:ext cx="1662545" cy="1662545"/>
            </a:xfrm>
            <a:prstGeom prst="rtTriangl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3" name="正方形/長方形 12"/>
            <p:cNvSpPr/>
            <p:nvPr/>
          </p:nvSpPr>
          <p:spPr>
            <a:xfrm>
              <a:off x="1542821" y="22242"/>
              <a:ext cx="1225183" cy="923330"/>
            </a:xfrm>
            <a:prstGeom prst="rect">
              <a:avLst/>
            </a:prstGeom>
          </p:spPr>
          <p:txBody>
            <a:bodyPr wrap="square">
              <a:spAutoFit/>
            </a:bodyPr>
            <a:lstStyle/>
            <a:p>
              <a:r>
                <a:rPr lang="ja-JP" altLang="en-US" sz="5400" dirty="0">
                  <a:solidFill>
                    <a:srgbClr val="FFFFFF"/>
                  </a:solidFill>
                </a:rPr>
                <a:t>解</a:t>
              </a:r>
            </a:p>
          </p:txBody>
        </p:sp>
      </p:grpSp>
      <p:pic>
        <p:nvPicPr>
          <p:cNvPr id="10" name="図 9"/>
          <p:cNvPicPr>
            <a:picLocks noChangeAspect="1"/>
          </p:cNvPicPr>
          <p:nvPr/>
        </p:nvPicPr>
        <p:blipFill>
          <a:blip r:embed="rId3"/>
          <a:stretch>
            <a:fillRect/>
          </a:stretch>
        </p:blipFill>
        <p:spPr>
          <a:xfrm>
            <a:off x="10484400" y="77434"/>
            <a:ext cx="1707600" cy="1413039"/>
          </a:xfrm>
          <a:prstGeom prst="rect">
            <a:avLst/>
          </a:prstGeom>
        </p:spPr>
      </p:pic>
      <p:cxnSp>
        <p:nvCxnSpPr>
          <p:cNvPr id="11" name="直線コネクタ 10"/>
          <p:cNvCxnSpPr/>
          <p:nvPr/>
        </p:nvCxnSpPr>
        <p:spPr>
          <a:xfrm>
            <a:off x="2078443" y="3116320"/>
            <a:ext cx="0" cy="3445255"/>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pSp>
        <p:nvGrpSpPr>
          <p:cNvPr id="14" name="図形グループ 13"/>
          <p:cNvGrpSpPr/>
          <p:nvPr/>
        </p:nvGrpSpPr>
        <p:grpSpPr>
          <a:xfrm>
            <a:off x="1756972" y="2193121"/>
            <a:ext cx="642942" cy="923199"/>
            <a:chOff x="1428728" y="2044202"/>
            <a:chExt cx="642942" cy="923199"/>
          </a:xfrm>
        </p:grpSpPr>
        <p:sp>
          <p:nvSpPr>
            <p:cNvPr id="15" name="正方形/長方形 14"/>
            <p:cNvSpPr/>
            <p:nvPr/>
          </p:nvSpPr>
          <p:spPr>
            <a:xfrm>
              <a:off x="1428728" y="2044202"/>
              <a:ext cx="642942" cy="9231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662"/>
            </a:p>
          </p:txBody>
        </p:sp>
        <p:sp>
          <p:nvSpPr>
            <p:cNvPr id="16" name="円/楕円 15"/>
            <p:cNvSpPr/>
            <p:nvPr/>
          </p:nvSpPr>
          <p:spPr>
            <a:xfrm>
              <a:off x="1535885" y="2110144"/>
              <a:ext cx="428628" cy="395657"/>
            </a:xfrm>
            <a:prstGeom prst="ellipse">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662"/>
            </a:p>
          </p:txBody>
        </p:sp>
        <p:cxnSp>
          <p:nvCxnSpPr>
            <p:cNvPr id="17" name="直線コネクタ 16"/>
            <p:cNvCxnSpPr/>
            <p:nvPr/>
          </p:nvCxnSpPr>
          <p:spPr>
            <a:xfrm rot="5400000">
              <a:off x="1651285" y="2604715"/>
              <a:ext cx="197828" cy="0"/>
            </a:xfrm>
            <a:prstGeom prst="line">
              <a:avLst/>
            </a:prstGeom>
            <a:effectLst/>
          </p:spPr>
          <p:style>
            <a:lnRef idx="2">
              <a:schemeClr val="dk1"/>
            </a:lnRef>
            <a:fillRef idx="0">
              <a:schemeClr val="dk1"/>
            </a:fillRef>
            <a:effectRef idx="1">
              <a:schemeClr val="dk1"/>
            </a:effectRef>
            <a:fontRef idx="minor">
              <a:schemeClr val="tx1"/>
            </a:fontRef>
          </p:style>
        </p:cxnSp>
        <p:cxnSp>
          <p:nvCxnSpPr>
            <p:cNvPr id="18" name="直線コネクタ 17"/>
            <p:cNvCxnSpPr/>
            <p:nvPr/>
          </p:nvCxnSpPr>
          <p:spPr>
            <a:xfrm>
              <a:off x="1500166" y="2571744"/>
              <a:ext cx="500066" cy="0"/>
            </a:xfrm>
            <a:prstGeom prst="line">
              <a:avLst/>
            </a:prstGeom>
            <a:ln/>
            <a:effectLst/>
          </p:spPr>
          <p:style>
            <a:lnRef idx="2">
              <a:schemeClr val="dk1"/>
            </a:lnRef>
            <a:fillRef idx="0">
              <a:schemeClr val="dk1"/>
            </a:fillRef>
            <a:effectRef idx="1">
              <a:schemeClr val="dk1"/>
            </a:effectRef>
            <a:fontRef idx="minor">
              <a:schemeClr val="tx1"/>
            </a:fontRef>
          </p:style>
        </p:cxnSp>
        <p:cxnSp>
          <p:nvCxnSpPr>
            <p:cNvPr id="19" name="直線コネクタ 18"/>
            <p:cNvCxnSpPr/>
            <p:nvPr/>
          </p:nvCxnSpPr>
          <p:spPr>
            <a:xfrm rot="5400000">
              <a:off x="1544128" y="2695387"/>
              <a:ext cx="197828" cy="214314"/>
            </a:xfrm>
            <a:prstGeom prst="line">
              <a:avLst/>
            </a:prstGeom>
            <a:effectLst/>
          </p:spPr>
          <p:style>
            <a:lnRef idx="2">
              <a:schemeClr val="dk1"/>
            </a:lnRef>
            <a:fillRef idx="0">
              <a:schemeClr val="dk1"/>
            </a:fillRef>
            <a:effectRef idx="1">
              <a:schemeClr val="dk1"/>
            </a:effectRef>
            <a:fontRef idx="minor">
              <a:schemeClr val="tx1"/>
            </a:fontRef>
          </p:style>
        </p:cxnSp>
        <p:cxnSp>
          <p:nvCxnSpPr>
            <p:cNvPr id="20" name="直線コネクタ 19"/>
            <p:cNvCxnSpPr/>
            <p:nvPr/>
          </p:nvCxnSpPr>
          <p:spPr>
            <a:xfrm rot="16200000" flipV="1">
              <a:off x="1758442" y="2695387"/>
              <a:ext cx="197828" cy="214314"/>
            </a:xfrm>
            <a:prstGeom prst="line">
              <a:avLst/>
            </a:prstGeom>
            <a:effectLst/>
          </p:spPr>
          <p:style>
            <a:lnRef idx="2">
              <a:schemeClr val="dk1"/>
            </a:lnRef>
            <a:fillRef idx="0">
              <a:schemeClr val="dk1"/>
            </a:fillRef>
            <a:effectRef idx="1">
              <a:schemeClr val="dk1"/>
            </a:effectRef>
            <a:fontRef idx="minor">
              <a:schemeClr val="tx1"/>
            </a:fontRef>
          </p:style>
        </p:cxnSp>
      </p:grpSp>
      <p:sp>
        <p:nvSpPr>
          <p:cNvPr id="21" name="正方形/長方形 20"/>
          <p:cNvSpPr/>
          <p:nvPr/>
        </p:nvSpPr>
        <p:spPr>
          <a:xfrm>
            <a:off x="2555998" y="2542233"/>
            <a:ext cx="1440000" cy="360000"/>
          </a:xfrm>
          <a:prstGeom prst="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solidFill>
                  <a:schemeClr val="tx1"/>
                </a:solidFill>
              </a:rPr>
              <a:t>:</a:t>
            </a:r>
            <a:r>
              <a:rPr lang="ja-JP" altLang="en-US" sz="1400" dirty="0">
                <a:solidFill>
                  <a:schemeClr val="tx1"/>
                </a:solidFill>
              </a:rPr>
              <a:t>衣類</a:t>
            </a:r>
          </a:p>
        </p:txBody>
      </p:sp>
      <p:cxnSp>
        <p:nvCxnSpPr>
          <p:cNvPr id="22" name="直線コネクタ 21"/>
          <p:cNvCxnSpPr/>
          <p:nvPr/>
        </p:nvCxnSpPr>
        <p:spPr>
          <a:xfrm>
            <a:off x="3275998" y="2902234"/>
            <a:ext cx="0" cy="3659341"/>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3" name="正方形/長方形 22"/>
          <p:cNvSpPr/>
          <p:nvPr/>
        </p:nvSpPr>
        <p:spPr>
          <a:xfrm>
            <a:off x="4181306" y="2542233"/>
            <a:ext cx="1440000" cy="360000"/>
          </a:xfrm>
          <a:prstGeom prst="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solidFill>
                  <a:schemeClr val="tx1"/>
                </a:solidFill>
              </a:rPr>
              <a:t>:</a:t>
            </a:r>
            <a:r>
              <a:rPr lang="ja-JP" altLang="en-US" sz="1400" dirty="0">
                <a:solidFill>
                  <a:schemeClr val="tx1"/>
                </a:solidFill>
              </a:rPr>
              <a:t>店員</a:t>
            </a:r>
          </a:p>
        </p:txBody>
      </p:sp>
      <p:cxnSp>
        <p:nvCxnSpPr>
          <p:cNvPr id="24" name="直線コネクタ 23"/>
          <p:cNvCxnSpPr/>
          <p:nvPr/>
        </p:nvCxnSpPr>
        <p:spPr>
          <a:xfrm>
            <a:off x="4901306" y="2902234"/>
            <a:ext cx="0" cy="3659341"/>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5" name="正方形/長方形 24"/>
          <p:cNvSpPr/>
          <p:nvPr/>
        </p:nvSpPr>
        <p:spPr>
          <a:xfrm>
            <a:off x="5806613" y="2540662"/>
            <a:ext cx="1440000" cy="360000"/>
          </a:xfrm>
          <a:prstGeom prst="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solidFill>
                  <a:schemeClr val="tx1"/>
                </a:solidFill>
              </a:rPr>
              <a:t>:</a:t>
            </a:r>
            <a:r>
              <a:rPr lang="ja-JP" altLang="en-US" sz="1400" dirty="0">
                <a:solidFill>
                  <a:schemeClr val="tx1"/>
                </a:solidFill>
              </a:rPr>
              <a:t>価格表</a:t>
            </a:r>
          </a:p>
        </p:txBody>
      </p:sp>
      <p:cxnSp>
        <p:nvCxnSpPr>
          <p:cNvPr id="26" name="直線コネクタ 25"/>
          <p:cNvCxnSpPr/>
          <p:nvPr/>
        </p:nvCxnSpPr>
        <p:spPr>
          <a:xfrm>
            <a:off x="6526613" y="2900663"/>
            <a:ext cx="0" cy="3659341"/>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7" name="正方形/長方形 26"/>
          <p:cNvSpPr/>
          <p:nvPr/>
        </p:nvSpPr>
        <p:spPr>
          <a:xfrm>
            <a:off x="7437513" y="2540662"/>
            <a:ext cx="1440000" cy="360000"/>
          </a:xfrm>
          <a:prstGeom prst="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solidFill>
                  <a:schemeClr val="tx1"/>
                </a:solidFill>
              </a:rPr>
              <a:t>:</a:t>
            </a:r>
            <a:r>
              <a:rPr lang="ja-JP" altLang="en-US" sz="1400" dirty="0">
                <a:solidFill>
                  <a:schemeClr val="tx1"/>
                </a:solidFill>
              </a:rPr>
              <a:t>レジ</a:t>
            </a:r>
          </a:p>
        </p:txBody>
      </p:sp>
      <p:cxnSp>
        <p:nvCxnSpPr>
          <p:cNvPr id="28" name="直線コネクタ 27"/>
          <p:cNvCxnSpPr/>
          <p:nvPr/>
        </p:nvCxnSpPr>
        <p:spPr>
          <a:xfrm>
            <a:off x="8157513" y="2900663"/>
            <a:ext cx="0" cy="3659341"/>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9" name="正方形/長方形 28"/>
          <p:cNvSpPr/>
          <p:nvPr/>
        </p:nvSpPr>
        <p:spPr>
          <a:xfrm>
            <a:off x="9028005" y="2538508"/>
            <a:ext cx="1440000" cy="360000"/>
          </a:xfrm>
          <a:prstGeom prst="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solidFill>
                  <a:schemeClr val="tx1"/>
                </a:solidFill>
              </a:rPr>
              <a:t>:</a:t>
            </a:r>
            <a:r>
              <a:rPr lang="ja-JP" altLang="en-US" sz="1400" dirty="0">
                <a:solidFill>
                  <a:schemeClr val="tx1"/>
                </a:solidFill>
              </a:rPr>
              <a:t>カレンダ</a:t>
            </a:r>
          </a:p>
        </p:txBody>
      </p:sp>
      <p:cxnSp>
        <p:nvCxnSpPr>
          <p:cNvPr id="30" name="直線コネクタ 29"/>
          <p:cNvCxnSpPr/>
          <p:nvPr/>
        </p:nvCxnSpPr>
        <p:spPr>
          <a:xfrm>
            <a:off x="9748005" y="2898509"/>
            <a:ext cx="0" cy="3659341"/>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1" name="テキスト ボックス 30"/>
          <p:cNvSpPr txBox="1"/>
          <p:nvPr/>
        </p:nvSpPr>
        <p:spPr>
          <a:xfrm>
            <a:off x="2214495" y="3354460"/>
            <a:ext cx="1877437" cy="276999"/>
          </a:xfrm>
          <a:prstGeom prst="rect">
            <a:avLst/>
          </a:prstGeom>
          <a:noFill/>
        </p:spPr>
        <p:txBody>
          <a:bodyPr wrap="none" rtlCol="0">
            <a:spAutoFit/>
          </a:bodyPr>
          <a:lstStyle/>
          <a:p>
            <a:r>
              <a:rPr lang="ja-JP" altLang="en-US" sz="1200"/>
              <a:t>クリーニングを依頼する</a:t>
            </a:r>
            <a:endParaRPr lang="ja-JP" altLang="en-US" sz="1200" dirty="0"/>
          </a:p>
        </p:txBody>
      </p:sp>
      <p:cxnSp>
        <p:nvCxnSpPr>
          <p:cNvPr id="32" name="直線矢印コネクタ 31"/>
          <p:cNvCxnSpPr/>
          <p:nvPr/>
        </p:nvCxnSpPr>
        <p:spPr>
          <a:xfrm>
            <a:off x="2185600" y="3344816"/>
            <a:ext cx="262011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正方形/長方形 32"/>
          <p:cNvSpPr/>
          <p:nvPr/>
        </p:nvSpPr>
        <p:spPr>
          <a:xfrm>
            <a:off x="1989426" y="3256957"/>
            <a:ext cx="180715" cy="3436364"/>
          </a:xfrm>
          <a:prstGeom prst="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cxnSp>
        <p:nvCxnSpPr>
          <p:cNvPr id="35" name="直線矢印コネクタ 34"/>
          <p:cNvCxnSpPr/>
          <p:nvPr/>
        </p:nvCxnSpPr>
        <p:spPr>
          <a:xfrm>
            <a:off x="4991306" y="4014216"/>
            <a:ext cx="145372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線矢印コネクタ 36"/>
          <p:cNvCxnSpPr/>
          <p:nvPr/>
        </p:nvCxnSpPr>
        <p:spPr>
          <a:xfrm flipH="1" flipV="1">
            <a:off x="3358930" y="3663696"/>
            <a:ext cx="151849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正方形/長方形 37"/>
          <p:cNvSpPr/>
          <p:nvPr/>
        </p:nvSpPr>
        <p:spPr>
          <a:xfrm>
            <a:off x="3197218" y="3598954"/>
            <a:ext cx="180000" cy="432000"/>
          </a:xfrm>
          <a:prstGeom prst="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cxnSp>
        <p:nvCxnSpPr>
          <p:cNvPr id="40" name="直線矢印コネクタ 39"/>
          <p:cNvCxnSpPr/>
          <p:nvPr/>
        </p:nvCxnSpPr>
        <p:spPr>
          <a:xfrm>
            <a:off x="3377218" y="3971544"/>
            <a:ext cx="1428496" cy="0"/>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3" name="テキスト ボックス 42"/>
          <p:cNvSpPr txBox="1"/>
          <p:nvPr/>
        </p:nvSpPr>
        <p:spPr>
          <a:xfrm>
            <a:off x="3350331" y="3683049"/>
            <a:ext cx="1261884" cy="276999"/>
          </a:xfrm>
          <a:prstGeom prst="rect">
            <a:avLst/>
          </a:prstGeom>
          <a:noFill/>
        </p:spPr>
        <p:txBody>
          <a:bodyPr wrap="none" rtlCol="0">
            <a:spAutoFit/>
          </a:bodyPr>
          <a:lstStyle/>
          <a:p>
            <a:r>
              <a:rPr lang="ja-JP" altLang="en-US" sz="1200"/>
              <a:t>種別を取得する</a:t>
            </a:r>
            <a:endParaRPr lang="ja-JP" altLang="en-US" sz="1200" dirty="0"/>
          </a:p>
        </p:txBody>
      </p:sp>
      <p:sp>
        <p:nvSpPr>
          <p:cNvPr id="44" name="テキスト ボックス 43"/>
          <p:cNvSpPr txBox="1"/>
          <p:nvPr/>
        </p:nvSpPr>
        <p:spPr>
          <a:xfrm>
            <a:off x="4936122" y="4049222"/>
            <a:ext cx="1261884" cy="276999"/>
          </a:xfrm>
          <a:prstGeom prst="rect">
            <a:avLst/>
          </a:prstGeom>
          <a:noFill/>
        </p:spPr>
        <p:txBody>
          <a:bodyPr wrap="none" rtlCol="0">
            <a:spAutoFit/>
          </a:bodyPr>
          <a:lstStyle/>
          <a:p>
            <a:r>
              <a:rPr lang="ja-JP" altLang="en-US" sz="1200" dirty="0"/>
              <a:t>価格を取得する</a:t>
            </a:r>
          </a:p>
        </p:txBody>
      </p:sp>
      <p:cxnSp>
        <p:nvCxnSpPr>
          <p:cNvPr id="45" name="直線矢印コネクタ 44"/>
          <p:cNvCxnSpPr/>
          <p:nvPr/>
        </p:nvCxnSpPr>
        <p:spPr>
          <a:xfrm flipH="1" flipV="1">
            <a:off x="4985714" y="4344508"/>
            <a:ext cx="1518496" cy="0"/>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6" name="直線矢印コネクタ 45"/>
          <p:cNvCxnSpPr/>
          <p:nvPr/>
        </p:nvCxnSpPr>
        <p:spPr>
          <a:xfrm flipH="1">
            <a:off x="2276702" y="5367528"/>
            <a:ext cx="252901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テキスト ボックス 47"/>
          <p:cNvSpPr txBox="1"/>
          <p:nvPr/>
        </p:nvSpPr>
        <p:spPr>
          <a:xfrm>
            <a:off x="2624546" y="5364291"/>
            <a:ext cx="1415772" cy="276999"/>
          </a:xfrm>
          <a:prstGeom prst="rect">
            <a:avLst/>
          </a:prstGeom>
          <a:noFill/>
        </p:spPr>
        <p:txBody>
          <a:bodyPr wrap="none" rtlCol="0">
            <a:spAutoFit/>
          </a:bodyPr>
          <a:lstStyle/>
          <a:p>
            <a:r>
              <a:rPr lang="ja-JP" altLang="en-US" sz="1200" dirty="0"/>
              <a:t>料金を請求する．</a:t>
            </a:r>
          </a:p>
        </p:txBody>
      </p:sp>
      <p:sp>
        <p:nvSpPr>
          <p:cNvPr id="49" name="正方形/長方形 48"/>
          <p:cNvSpPr/>
          <p:nvPr/>
        </p:nvSpPr>
        <p:spPr>
          <a:xfrm>
            <a:off x="2096701" y="5288065"/>
            <a:ext cx="180000" cy="432000"/>
          </a:xfrm>
          <a:prstGeom prst="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cxnSp>
        <p:nvCxnSpPr>
          <p:cNvPr id="52" name="直線矢印コネクタ 51"/>
          <p:cNvCxnSpPr/>
          <p:nvPr/>
        </p:nvCxnSpPr>
        <p:spPr>
          <a:xfrm>
            <a:off x="2276702" y="5641289"/>
            <a:ext cx="2529013" cy="0"/>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4" name="直線矢印コネクタ 53"/>
          <p:cNvCxnSpPr/>
          <p:nvPr/>
        </p:nvCxnSpPr>
        <p:spPr>
          <a:xfrm>
            <a:off x="4967426" y="5735305"/>
            <a:ext cx="307903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7" name="テキスト ボックス 56"/>
          <p:cNvSpPr txBox="1"/>
          <p:nvPr/>
        </p:nvSpPr>
        <p:spPr>
          <a:xfrm>
            <a:off x="5030466" y="5722924"/>
            <a:ext cx="1415772" cy="276999"/>
          </a:xfrm>
          <a:prstGeom prst="rect">
            <a:avLst/>
          </a:prstGeom>
          <a:noFill/>
        </p:spPr>
        <p:txBody>
          <a:bodyPr wrap="none" rtlCol="0">
            <a:spAutoFit/>
          </a:bodyPr>
          <a:lstStyle/>
          <a:p>
            <a:r>
              <a:rPr lang="ja-JP" altLang="en-US" sz="1200"/>
              <a:t>料金を徴収する．</a:t>
            </a:r>
            <a:endParaRPr lang="ja-JP" altLang="en-US" sz="1200" dirty="0"/>
          </a:p>
        </p:txBody>
      </p:sp>
      <p:cxnSp>
        <p:nvCxnSpPr>
          <p:cNvPr id="58" name="直線矢印コネクタ 57"/>
          <p:cNvCxnSpPr/>
          <p:nvPr/>
        </p:nvCxnSpPr>
        <p:spPr>
          <a:xfrm flipH="1">
            <a:off x="4976404" y="6000073"/>
            <a:ext cx="3106633" cy="0"/>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1" name="直線矢印コネクタ 60"/>
          <p:cNvCxnSpPr/>
          <p:nvPr/>
        </p:nvCxnSpPr>
        <p:spPr>
          <a:xfrm flipH="1">
            <a:off x="2273546" y="6058944"/>
            <a:ext cx="252901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2" name="テキスト ボックス 61"/>
          <p:cNvSpPr txBox="1"/>
          <p:nvPr/>
        </p:nvSpPr>
        <p:spPr>
          <a:xfrm>
            <a:off x="2621390" y="6055707"/>
            <a:ext cx="1107996" cy="276999"/>
          </a:xfrm>
          <a:prstGeom prst="rect">
            <a:avLst/>
          </a:prstGeom>
          <a:noFill/>
        </p:spPr>
        <p:txBody>
          <a:bodyPr wrap="none" rtlCol="0">
            <a:spAutoFit/>
          </a:bodyPr>
          <a:lstStyle/>
          <a:p>
            <a:r>
              <a:rPr lang="ja-JP" altLang="en-US" sz="1200" dirty="0"/>
              <a:t>お釣りを渡す</a:t>
            </a:r>
          </a:p>
        </p:txBody>
      </p:sp>
      <p:sp>
        <p:nvSpPr>
          <p:cNvPr id="63" name="正方形/長方形 62"/>
          <p:cNvSpPr/>
          <p:nvPr/>
        </p:nvSpPr>
        <p:spPr>
          <a:xfrm>
            <a:off x="2096701" y="5990005"/>
            <a:ext cx="180000" cy="432000"/>
          </a:xfrm>
          <a:prstGeom prst="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cxnSp>
        <p:nvCxnSpPr>
          <p:cNvPr id="64" name="直線矢印コネクタ 63"/>
          <p:cNvCxnSpPr/>
          <p:nvPr/>
        </p:nvCxnSpPr>
        <p:spPr>
          <a:xfrm>
            <a:off x="2273546" y="6332705"/>
            <a:ext cx="2529013" cy="0"/>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5" name="直線矢印コネクタ 64"/>
          <p:cNvCxnSpPr/>
          <p:nvPr/>
        </p:nvCxnSpPr>
        <p:spPr>
          <a:xfrm>
            <a:off x="5002831" y="4478210"/>
            <a:ext cx="465517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6" name="テキスト ボックス 65"/>
          <p:cNvSpPr txBox="1"/>
          <p:nvPr/>
        </p:nvSpPr>
        <p:spPr>
          <a:xfrm>
            <a:off x="4947647" y="4494928"/>
            <a:ext cx="1877437" cy="276999"/>
          </a:xfrm>
          <a:prstGeom prst="rect">
            <a:avLst/>
          </a:prstGeom>
          <a:noFill/>
        </p:spPr>
        <p:txBody>
          <a:bodyPr wrap="none" rtlCol="0">
            <a:spAutoFit/>
          </a:bodyPr>
          <a:lstStyle/>
          <a:p>
            <a:r>
              <a:rPr lang="ja-JP" altLang="en-US" sz="1200" dirty="0"/>
              <a:t>仕上がり日を取得する．</a:t>
            </a:r>
          </a:p>
        </p:txBody>
      </p:sp>
      <p:cxnSp>
        <p:nvCxnSpPr>
          <p:cNvPr id="67" name="直線矢印コネクタ 66"/>
          <p:cNvCxnSpPr/>
          <p:nvPr/>
        </p:nvCxnSpPr>
        <p:spPr>
          <a:xfrm flipH="1" flipV="1">
            <a:off x="4985715" y="4779828"/>
            <a:ext cx="4762291" cy="0"/>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71" name="直線矢印コネクタ 70"/>
          <p:cNvCxnSpPr/>
          <p:nvPr/>
        </p:nvCxnSpPr>
        <p:spPr>
          <a:xfrm flipH="1">
            <a:off x="2282773" y="4880005"/>
            <a:ext cx="252901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2" name="テキスト ボックス 71"/>
          <p:cNvSpPr txBox="1"/>
          <p:nvPr/>
        </p:nvSpPr>
        <p:spPr>
          <a:xfrm>
            <a:off x="2630618" y="4876768"/>
            <a:ext cx="1877437" cy="276999"/>
          </a:xfrm>
          <a:prstGeom prst="rect">
            <a:avLst/>
          </a:prstGeom>
          <a:noFill/>
        </p:spPr>
        <p:txBody>
          <a:bodyPr wrap="none" rtlCol="0">
            <a:spAutoFit/>
          </a:bodyPr>
          <a:lstStyle/>
          <a:p>
            <a:r>
              <a:rPr lang="ja-JP" altLang="en-US" sz="1200" dirty="0"/>
              <a:t>仕上がり日を連絡する．</a:t>
            </a:r>
          </a:p>
        </p:txBody>
      </p:sp>
      <p:sp>
        <p:nvSpPr>
          <p:cNvPr id="73" name="正方形/長方形 72"/>
          <p:cNvSpPr/>
          <p:nvPr/>
        </p:nvSpPr>
        <p:spPr>
          <a:xfrm>
            <a:off x="2096701" y="4800542"/>
            <a:ext cx="180000" cy="432000"/>
          </a:xfrm>
          <a:prstGeom prst="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cxnSp>
        <p:nvCxnSpPr>
          <p:cNvPr id="74" name="直線矢印コネクタ 73"/>
          <p:cNvCxnSpPr/>
          <p:nvPr/>
        </p:nvCxnSpPr>
        <p:spPr>
          <a:xfrm>
            <a:off x="2282773" y="5153766"/>
            <a:ext cx="2529013" cy="0"/>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75" name="直線矢印コネクタ 74"/>
          <p:cNvCxnSpPr/>
          <p:nvPr/>
        </p:nvCxnSpPr>
        <p:spPr>
          <a:xfrm flipH="1" flipV="1">
            <a:off x="2176070" y="6547266"/>
            <a:ext cx="2626488" cy="0"/>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4" name="正方形/長方形 33"/>
          <p:cNvSpPr/>
          <p:nvPr/>
        </p:nvSpPr>
        <p:spPr>
          <a:xfrm>
            <a:off x="4805522" y="3319171"/>
            <a:ext cx="177236" cy="3294000"/>
          </a:xfrm>
          <a:prstGeom prst="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36" name="正方形/長方形 35"/>
          <p:cNvSpPr/>
          <p:nvPr/>
        </p:nvSpPr>
        <p:spPr>
          <a:xfrm>
            <a:off x="6447991" y="3968797"/>
            <a:ext cx="180000" cy="432000"/>
          </a:xfrm>
          <a:prstGeom prst="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55" name="正方形/長方形 54"/>
          <p:cNvSpPr/>
          <p:nvPr/>
        </p:nvSpPr>
        <p:spPr>
          <a:xfrm>
            <a:off x="8064748" y="5646913"/>
            <a:ext cx="180000" cy="432000"/>
          </a:xfrm>
          <a:prstGeom prst="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68" name="正方形/長方形 67"/>
          <p:cNvSpPr/>
          <p:nvPr/>
        </p:nvSpPr>
        <p:spPr>
          <a:xfrm>
            <a:off x="9658005" y="4409146"/>
            <a:ext cx="180000" cy="432000"/>
          </a:xfrm>
          <a:prstGeom prst="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5" name="フッター プレースホルダー 4">
            <a:extLst>
              <a:ext uri="{FF2B5EF4-FFF2-40B4-BE49-F238E27FC236}">
                <a16:creationId xmlns:a16="http://schemas.microsoft.com/office/drawing/2014/main" id="{05A7CB21-C400-2047-9800-7A5CC529FC80}"/>
              </a:ext>
            </a:extLst>
          </p:cNvPr>
          <p:cNvSpPr>
            <a:spLocks noGrp="1"/>
          </p:cNvSpPr>
          <p:nvPr>
            <p:ph type="ftr" sz="quarter" idx="11"/>
          </p:nvPr>
        </p:nvSpPr>
        <p:spPr/>
        <p:txBody>
          <a:bodyPr/>
          <a:lstStyle/>
          <a:p>
            <a:r>
              <a:rPr kumimoji="1" lang="ja-JP" altLang="en-US"/>
              <a:t>ソフトウェア設計</a:t>
            </a:r>
          </a:p>
        </p:txBody>
      </p:sp>
      <p:sp>
        <p:nvSpPr>
          <p:cNvPr id="6" name="スライド番号プレースホルダー 5">
            <a:extLst>
              <a:ext uri="{FF2B5EF4-FFF2-40B4-BE49-F238E27FC236}">
                <a16:creationId xmlns:a16="http://schemas.microsoft.com/office/drawing/2014/main" id="{5D06DF30-F6FB-A245-9031-1FD6CDF0C376}"/>
              </a:ext>
            </a:extLst>
          </p:cNvPr>
          <p:cNvSpPr>
            <a:spLocks noGrp="1"/>
          </p:cNvSpPr>
          <p:nvPr>
            <p:ph type="sldNum" sz="quarter" idx="12"/>
          </p:nvPr>
        </p:nvSpPr>
        <p:spPr/>
        <p:txBody>
          <a:bodyPr/>
          <a:lstStyle/>
          <a:p>
            <a:fld id="{24785B65-FD71-8B41-B484-67B8C90169D7}" type="slidenum">
              <a:rPr kumimoji="1" lang="ja-JP" altLang="en-US" smtClean="0"/>
              <a:t>21</a:t>
            </a:fld>
            <a:endParaRPr kumimoji="1" lang="ja-JP" altLang="en-US"/>
          </a:p>
        </p:txBody>
      </p:sp>
      <p:sp>
        <p:nvSpPr>
          <p:cNvPr id="69" name="コンテンツ プレースホルダー 2">
            <a:extLst>
              <a:ext uri="{FF2B5EF4-FFF2-40B4-BE49-F238E27FC236}">
                <a16:creationId xmlns:a16="http://schemas.microsoft.com/office/drawing/2014/main" id="{4B7142F6-3F8B-1E44-A090-BD420067BB4F}"/>
              </a:ext>
            </a:extLst>
          </p:cNvPr>
          <p:cNvSpPr txBox="1">
            <a:spLocks/>
          </p:cNvSpPr>
          <p:nvPr/>
        </p:nvSpPr>
        <p:spPr>
          <a:xfrm>
            <a:off x="2200588" y="1556416"/>
            <a:ext cx="9153211" cy="1132507"/>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4400" kern="1200">
                <a:solidFill>
                  <a:srgbClr val="3E4157"/>
                </a:solidFill>
                <a:latin typeface="Meiryo" panose="020B0604030504040204" pitchFamily="34" charset="-128"/>
                <a:ea typeface="Meiryo" panose="020B0604030504040204" pitchFamily="34"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4000" kern="1200">
                <a:solidFill>
                  <a:srgbClr val="3E4157"/>
                </a:solidFill>
                <a:latin typeface="Meiryo" panose="020B0604030504040204" pitchFamily="34" charset="-128"/>
                <a:ea typeface="Meiryo" panose="020B0604030504040204" pitchFamily="34"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3600" kern="1200">
                <a:solidFill>
                  <a:srgbClr val="3E4157"/>
                </a:solidFill>
                <a:latin typeface="Meiryo" panose="020B0604030504040204" pitchFamily="34" charset="-128"/>
                <a:ea typeface="Meiryo" panose="020B0604030504040204" pitchFamily="34"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3200" kern="1200">
                <a:solidFill>
                  <a:srgbClr val="3E4157"/>
                </a:solidFill>
                <a:latin typeface="Meiryo" panose="020B0604030504040204" pitchFamily="34" charset="-128"/>
                <a:ea typeface="Meiryo" panose="020B0604030504040204" pitchFamily="34"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2800" kern="1200">
                <a:solidFill>
                  <a:srgbClr val="3E4157"/>
                </a:solidFill>
                <a:latin typeface="Meiryo" panose="020B0604030504040204" pitchFamily="34" charset="-128"/>
                <a:ea typeface="Meiryo" panose="020B0604030504040204"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lnSpc>
                <a:spcPct val="120000"/>
              </a:lnSpc>
            </a:pPr>
            <a:r>
              <a:rPr lang="ja-JP" altLang="en-US"/>
              <a:t>クリーニング店における次のシーケンス図を完成させよ．</a:t>
            </a:r>
            <a:endParaRPr lang="en-US" altLang="ja-JP" dirty="0"/>
          </a:p>
          <a:p>
            <a:pPr lvl="1">
              <a:lnSpc>
                <a:spcPct val="120000"/>
              </a:lnSpc>
            </a:pPr>
            <a:r>
              <a:rPr lang="ja-JP" altLang="en-US"/>
              <a:t>「クリーニングする」のユースケースにおける正常系．</a:t>
            </a:r>
            <a:endParaRPr lang="ja-JP" altLang="en-US" dirty="0"/>
          </a:p>
        </p:txBody>
      </p:sp>
      <p:sp>
        <p:nvSpPr>
          <p:cNvPr id="3" name="テキスト ボックス 2">
            <a:extLst>
              <a:ext uri="{FF2B5EF4-FFF2-40B4-BE49-F238E27FC236}">
                <a16:creationId xmlns:a16="http://schemas.microsoft.com/office/drawing/2014/main" id="{A00EBDBF-A2F8-DB66-ADD2-8EF8FD6EDE26}"/>
              </a:ext>
            </a:extLst>
          </p:cNvPr>
          <p:cNvSpPr txBox="1"/>
          <p:nvPr/>
        </p:nvSpPr>
        <p:spPr>
          <a:xfrm>
            <a:off x="1677312" y="1928337"/>
            <a:ext cx="834664" cy="307777"/>
          </a:xfrm>
          <a:prstGeom prst="rect">
            <a:avLst/>
          </a:prstGeom>
          <a:noFill/>
        </p:spPr>
        <p:txBody>
          <a:bodyPr wrap="square">
            <a:spAutoFit/>
          </a:bodyPr>
          <a:lstStyle/>
          <a:p>
            <a:pPr algn="ctr"/>
            <a:r>
              <a:rPr lang="en-US" altLang="ja-JP" sz="1400" dirty="0">
                <a:solidFill>
                  <a:schemeClr val="tx1"/>
                </a:solidFill>
              </a:rPr>
              <a:t>:</a:t>
            </a:r>
            <a:r>
              <a:rPr lang="ja-JP" altLang="en-US" sz="1400"/>
              <a:t>顧客</a:t>
            </a:r>
            <a:endParaRPr lang="ja-JP" altLang="en-US" sz="1400" dirty="0">
              <a:solidFill>
                <a:schemeClr val="tx1"/>
              </a:solidFill>
            </a:endParaRPr>
          </a:p>
        </p:txBody>
      </p:sp>
    </p:spTree>
    <p:custDataLst>
      <p:tags r:id="rId1"/>
    </p:custDataLst>
    <p:extLst>
      <p:ext uri="{BB962C8B-B14F-4D97-AF65-F5344CB8AC3E}">
        <p14:creationId xmlns:p14="http://schemas.microsoft.com/office/powerpoint/2010/main" val="1044126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dissolve">
                                      <p:cBhvr>
                                        <p:cTn id="7" dur="500"/>
                                        <p:tgtEl>
                                          <p:spTgt spid="31"/>
                                        </p:tgtEl>
                                      </p:cBhvr>
                                    </p:animEffect>
                                  </p:childTnLst>
                                </p:cTn>
                              </p:par>
                              <p:par>
                                <p:cTn id="8" presetID="9" presetClass="entr" presetSubtype="0" fill="hold"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dissolve">
                                      <p:cBhvr>
                                        <p:cTn id="10" dur="500"/>
                                        <p:tgtEl>
                                          <p:spTgt spid="32"/>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4"/>
                                        </p:tgtEl>
                                        <p:attrNameLst>
                                          <p:attrName>style.visibility</p:attrName>
                                        </p:attrNameLst>
                                      </p:cBhvr>
                                      <p:to>
                                        <p:strVal val="visible"/>
                                      </p:to>
                                    </p:set>
                                    <p:animEffect transition="in" filter="dissolve">
                                      <p:cBhvr>
                                        <p:cTn id="13" dur="500"/>
                                        <p:tgtEl>
                                          <p:spTgt spid="34"/>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nodeType="clickEffect">
                                  <p:stCondLst>
                                    <p:cond delay="0"/>
                                  </p:stCondLst>
                                  <p:childTnLst>
                                    <p:set>
                                      <p:cBhvr>
                                        <p:cTn id="17" dur="1" fill="hold">
                                          <p:stCondLst>
                                            <p:cond delay="0"/>
                                          </p:stCondLst>
                                        </p:cTn>
                                        <p:tgtEl>
                                          <p:spTgt spid="37"/>
                                        </p:tgtEl>
                                        <p:attrNameLst>
                                          <p:attrName>style.visibility</p:attrName>
                                        </p:attrNameLst>
                                      </p:cBhvr>
                                      <p:to>
                                        <p:strVal val="visible"/>
                                      </p:to>
                                    </p:set>
                                    <p:animEffect transition="in" filter="dissolve">
                                      <p:cBhvr>
                                        <p:cTn id="18" dur="500"/>
                                        <p:tgtEl>
                                          <p:spTgt spid="37"/>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8"/>
                                        </p:tgtEl>
                                        <p:attrNameLst>
                                          <p:attrName>style.visibility</p:attrName>
                                        </p:attrNameLst>
                                      </p:cBhvr>
                                      <p:to>
                                        <p:strVal val="visible"/>
                                      </p:to>
                                    </p:set>
                                    <p:animEffect transition="in" filter="dissolve">
                                      <p:cBhvr>
                                        <p:cTn id="21" dur="500"/>
                                        <p:tgtEl>
                                          <p:spTgt spid="38"/>
                                        </p:tgtEl>
                                      </p:cBhvr>
                                    </p:animEffect>
                                  </p:childTnLst>
                                </p:cTn>
                              </p:par>
                              <p:par>
                                <p:cTn id="22" presetID="9" presetClass="entr" presetSubtype="0" fill="hold" nodeType="withEffect">
                                  <p:stCondLst>
                                    <p:cond delay="0"/>
                                  </p:stCondLst>
                                  <p:childTnLst>
                                    <p:set>
                                      <p:cBhvr>
                                        <p:cTn id="23" dur="1" fill="hold">
                                          <p:stCondLst>
                                            <p:cond delay="0"/>
                                          </p:stCondLst>
                                        </p:cTn>
                                        <p:tgtEl>
                                          <p:spTgt spid="40"/>
                                        </p:tgtEl>
                                        <p:attrNameLst>
                                          <p:attrName>style.visibility</p:attrName>
                                        </p:attrNameLst>
                                      </p:cBhvr>
                                      <p:to>
                                        <p:strVal val="visible"/>
                                      </p:to>
                                    </p:set>
                                    <p:animEffect transition="in" filter="dissolve">
                                      <p:cBhvr>
                                        <p:cTn id="24" dur="500"/>
                                        <p:tgtEl>
                                          <p:spTgt spid="40"/>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43"/>
                                        </p:tgtEl>
                                        <p:attrNameLst>
                                          <p:attrName>style.visibility</p:attrName>
                                        </p:attrNameLst>
                                      </p:cBhvr>
                                      <p:to>
                                        <p:strVal val="visible"/>
                                      </p:to>
                                    </p:set>
                                    <p:animEffect transition="in" filter="dissolve">
                                      <p:cBhvr>
                                        <p:cTn id="27" dur="500"/>
                                        <p:tgtEl>
                                          <p:spTgt spid="43"/>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35"/>
                                        </p:tgtEl>
                                        <p:attrNameLst>
                                          <p:attrName>style.visibility</p:attrName>
                                        </p:attrNameLst>
                                      </p:cBhvr>
                                      <p:to>
                                        <p:strVal val="visible"/>
                                      </p:to>
                                    </p:set>
                                    <p:animEffect transition="in" filter="dissolve">
                                      <p:cBhvr>
                                        <p:cTn id="32" dur="500"/>
                                        <p:tgtEl>
                                          <p:spTgt spid="35"/>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44"/>
                                        </p:tgtEl>
                                        <p:attrNameLst>
                                          <p:attrName>style.visibility</p:attrName>
                                        </p:attrNameLst>
                                      </p:cBhvr>
                                      <p:to>
                                        <p:strVal val="visible"/>
                                      </p:to>
                                    </p:set>
                                    <p:animEffect transition="in" filter="dissolve">
                                      <p:cBhvr>
                                        <p:cTn id="35" dur="500"/>
                                        <p:tgtEl>
                                          <p:spTgt spid="44"/>
                                        </p:tgtEl>
                                      </p:cBhvr>
                                    </p:animEffect>
                                  </p:childTnLst>
                                </p:cTn>
                              </p:par>
                              <p:par>
                                <p:cTn id="36" presetID="9" presetClass="entr" presetSubtype="0" fill="hold" nodeType="withEffect">
                                  <p:stCondLst>
                                    <p:cond delay="0"/>
                                  </p:stCondLst>
                                  <p:childTnLst>
                                    <p:set>
                                      <p:cBhvr>
                                        <p:cTn id="37" dur="1" fill="hold">
                                          <p:stCondLst>
                                            <p:cond delay="0"/>
                                          </p:stCondLst>
                                        </p:cTn>
                                        <p:tgtEl>
                                          <p:spTgt spid="45"/>
                                        </p:tgtEl>
                                        <p:attrNameLst>
                                          <p:attrName>style.visibility</p:attrName>
                                        </p:attrNameLst>
                                      </p:cBhvr>
                                      <p:to>
                                        <p:strVal val="visible"/>
                                      </p:to>
                                    </p:set>
                                    <p:animEffect transition="in" filter="dissolve">
                                      <p:cBhvr>
                                        <p:cTn id="38" dur="500"/>
                                        <p:tgtEl>
                                          <p:spTgt spid="45"/>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36"/>
                                        </p:tgtEl>
                                        <p:attrNameLst>
                                          <p:attrName>style.visibility</p:attrName>
                                        </p:attrNameLst>
                                      </p:cBhvr>
                                      <p:to>
                                        <p:strVal val="visible"/>
                                      </p:to>
                                    </p:set>
                                    <p:animEffect transition="in" filter="dissolve">
                                      <p:cBhvr>
                                        <p:cTn id="41" dur="500"/>
                                        <p:tgtEl>
                                          <p:spTgt spid="36"/>
                                        </p:tgtEl>
                                      </p:cBhvr>
                                    </p:animEffect>
                                  </p:childTnLst>
                                </p:cTn>
                              </p:par>
                            </p:childTnLst>
                          </p:cTn>
                        </p:par>
                      </p:childTnLst>
                    </p:cTn>
                  </p:par>
                  <p:par>
                    <p:cTn id="42" fill="hold">
                      <p:stCondLst>
                        <p:cond delay="indefinite"/>
                      </p:stCondLst>
                      <p:childTnLst>
                        <p:par>
                          <p:cTn id="43" fill="hold">
                            <p:stCondLst>
                              <p:cond delay="0"/>
                            </p:stCondLst>
                            <p:childTnLst>
                              <p:par>
                                <p:cTn id="44" presetID="9" presetClass="entr" presetSubtype="0" fill="hold" nodeType="clickEffect">
                                  <p:stCondLst>
                                    <p:cond delay="0"/>
                                  </p:stCondLst>
                                  <p:childTnLst>
                                    <p:set>
                                      <p:cBhvr>
                                        <p:cTn id="45" dur="1" fill="hold">
                                          <p:stCondLst>
                                            <p:cond delay="0"/>
                                          </p:stCondLst>
                                        </p:cTn>
                                        <p:tgtEl>
                                          <p:spTgt spid="65"/>
                                        </p:tgtEl>
                                        <p:attrNameLst>
                                          <p:attrName>style.visibility</p:attrName>
                                        </p:attrNameLst>
                                      </p:cBhvr>
                                      <p:to>
                                        <p:strVal val="visible"/>
                                      </p:to>
                                    </p:set>
                                    <p:animEffect transition="in" filter="dissolve">
                                      <p:cBhvr>
                                        <p:cTn id="46" dur="500"/>
                                        <p:tgtEl>
                                          <p:spTgt spid="65"/>
                                        </p:tgtEl>
                                      </p:cBhvr>
                                    </p:animEffect>
                                  </p:childTnLst>
                                </p:cTn>
                              </p:par>
                              <p:par>
                                <p:cTn id="47" presetID="9" presetClass="entr" presetSubtype="0" fill="hold" grpId="0" nodeType="withEffect">
                                  <p:stCondLst>
                                    <p:cond delay="0"/>
                                  </p:stCondLst>
                                  <p:childTnLst>
                                    <p:set>
                                      <p:cBhvr>
                                        <p:cTn id="48" dur="1" fill="hold">
                                          <p:stCondLst>
                                            <p:cond delay="0"/>
                                          </p:stCondLst>
                                        </p:cTn>
                                        <p:tgtEl>
                                          <p:spTgt spid="66"/>
                                        </p:tgtEl>
                                        <p:attrNameLst>
                                          <p:attrName>style.visibility</p:attrName>
                                        </p:attrNameLst>
                                      </p:cBhvr>
                                      <p:to>
                                        <p:strVal val="visible"/>
                                      </p:to>
                                    </p:set>
                                    <p:animEffect transition="in" filter="dissolve">
                                      <p:cBhvr>
                                        <p:cTn id="49" dur="500"/>
                                        <p:tgtEl>
                                          <p:spTgt spid="66"/>
                                        </p:tgtEl>
                                      </p:cBhvr>
                                    </p:animEffect>
                                  </p:childTnLst>
                                </p:cTn>
                              </p:par>
                              <p:par>
                                <p:cTn id="50" presetID="9" presetClass="entr" presetSubtype="0" fill="hold" nodeType="withEffect">
                                  <p:stCondLst>
                                    <p:cond delay="0"/>
                                  </p:stCondLst>
                                  <p:childTnLst>
                                    <p:set>
                                      <p:cBhvr>
                                        <p:cTn id="51" dur="1" fill="hold">
                                          <p:stCondLst>
                                            <p:cond delay="0"/>
                                          </p:stCondLst>
                                        </p:cTn>
                                        <p:tgtEl>
                                          <p:spTgt spid="67"/>
                                        </p:tgtEl>
                                        <p:attrNameLst>
                                          <p:attrName>style.visibility</p:attrName>
                                        </p:attrNameLst>
                                      </p:cBhvr>
                                      <p:to>
                                        <p:strVal val="visible"/>
                                      </p:to>
                                    </p:set>
                                    <p:animEffect transition="in" filter="dissolve">
                                      <p:cBhvr>
                                        <p:cTn id="52" dur="500"/>
                                        <p:tgtEl>
                                          <p:spTgt spid="67"/>
                                        </p:tgtEl>
                                      </p:cBhvr>
                                    </p:animEffect>
                                  </p:childTnLst>
                                </p:cTn>
                              </p:par>
                              <p:par>
                                <p:cTn id="53" presetID="9" presetClass="entr" presetSubtype="0" fill="hold" grpId="0" nodeType="withEffect">
                                  <p:stCondLst>
                                    <p:cond delay="0"/>
                                  </p:stCondLst>
                                  <p:childTnLst>
                                    <p:set>
                                      <p:cBhvr>
                                        <p:cTn id="54" dur="1" fill="hold">
                                          <p:stCondLst>
                                            <p:cond delay="0"/>
                                          </p:stCondLst>
                                        </p:cTn>
                                        <p:tgtEl>
                                          <p:spTgt spid="68"/>
                                        </p:tgtEl>
                                        <p:attrNameLst>
                                          <p:attrName>style.visibility</p:attrName>
                                        </p:attrNameLst>
                                      </p:cBhvr>
                                      <p:to>
                                        <p:strVal val="visible"/>
                                      </p:to>
                                    </p:set>
                                    <p:animEffect transition="in" filter="dissolve">
                                      <p:cBhvr>
                                        <p:cTn id="55" dur="500"/>
                                        <p:tgtEl>
                                          <p:spTgt spid="68"/>
                                        </p:tgtEl>
                                      </p:cBhvr>
                                    </p:animEffect>
                                  </p:childTnLst>
                                </p:cTn>
                              </p:par>
                            </p:childTnLst>
                          </p:cTn>
                        </p:par>
                      </p:childTnLst>
                    </p:cTn>
                  </p:par>
                  <p:par>
                    <p:cTn id="56" fill="hold">
                      <p:stCondLst>
                        <p:cond delay="indefinite"/>
                      </p:stCondLst>
                      <p:childTnLst>
                        <p:par>
                          <p:cTn id="57" fill="hold">
                            <p:stCondLst>
                              <p:cond delay="0"/>
                            </p:stCondLst>
                            <p:childTnLst>
                              <p:par>
                                <p:cTn id="58" presetID="9" presetClass="entr" presetSubtype="0" fill="hold" nodeType="clickEffect">
                                  <p:stCondLst>
                                    <p:cond delay="0"/>
                                  </p:stCondLst>
                                  <p:childTnLst>
                                    <p:set>
                                      <p:cBhvr>
                                        <p:cTn id="59" dur="1" fill="hold">
                                          <p:stCondLst>
                                            <p:cond delay="0"/>
                                          </p:stCondLst>
                                        </p:cTn>
                                        <p:tgtEl>
                                          <p:spTgt spid="71"/>
                                        </p:tgtEl>
                                        <p:attrNameLst>
                                          <p:attrName>style.visibility</p:attrName>
                                        </p:attrNameLst>
                                      </p:cBhvr>
                                      <p:to>
                                        <p:strVal val="visible"/>
                                      </p:to>
                                    </p:set>
                                    <p:animEffect transition="in" filter="dissolve">
                                      <p:cBhvr>
                                        <p:cTn id="60" dur="500"/>
                                        <p:tgtEl>
                                          <p:spTgt spid="71"/>
                                        </p:tgtEl>
                                      </p:cBhvr>
                                    </p:animEffect>
                                  </p:childTnLst>
                                </p:cTn>
                              </p:par>
                              <p:par>
                                <p:cTn id="61" presetID="9" presetClass="entr" presetSubtype="0" fill="hold" grpId="0" nodeType="withEffect">
                                  <p:stCondLst>
                                    <p:cond delay="0"/>
                                  </p:stCondLst>
                                  <p:childTnLst>
                                    <p:set>
                                      <p:cBhvr>
                                        <p:cTn id="62" dur="1" fill="hold">
                                          <p:stCondLst>
                                            <p:cond delay="0"/>
                                          </p:stCondLst>
                                        </p:cTn>
                                        <p:tgtEl>
                                          <p:spTgt spid="72"/>
                                        </p:tgtEl>
                                        <p:attrNameLst>
                                          <p:attrName>style.visibility</p:attrName>
                                        </p:attrNameLst>
                                      </p:cBhvr>
                                      <p:to>
                                        <p:strVal val="visible"/>
                                      </p:to>
                                    </p:set>
                                    <p:animEffect transition="in" filter="dissolve">
                                      <p:cBhvr>
                                        <p:cTn id="63" dur="500"/>
                                        <p:tgtEl>
                                          <p:spTgt spid="72"/>
                                        </p:tgtEl>
                                      </p:cBhvr>
                                    </p:animEffect>
                                  </p:childTnLst>
                                </p:cTn>
                              </p:par>
                              <p:par>
                                <p:cTn id="64" presetID="9" presetClass="entr" presetSubtype="0" fill="hold" grpId="0" nodeType="withEffect">
                                  <p:stCondLst>
                                    <p:cond delay="0"/>
                                  </p:stCondLst>
                                  <p:childTnLst>
                                    <p:set>
                                      <p:cBhvr>
                                        <p:cTn id="65" dur="1" fill="hold">
                                          <p:stCondLst>
                                            <p:cond delay="0"/>
                                          </p:stCondLst>
                                        </p:cTn>
                                        <p:tgtEl>
                                          <p:spTgt spid="73"/>
                                        </p:tgtEl>
                                        <p:attrNameLst>
                                          <p:attrName>style.visibility</p:attrName>
                                        </p:attrNameLst>
                                      </p:cBhvr>
                                      <p:to>
                                        <p:strVal val="visible"/>
                                      </p:to>
                                    </p:set>
                                    <p:animEffect transition="in" filter="dissolve">
                                      <p:cBhvr>
                                        <p:cTn id="66" dur="500"/>
                                        <p:tgtEl>
                                          <p:spTgt spid="73"/>
                                        </p:tgtEl>
                                      </p:cBhvr>
                                    </p:animEffect>
                                  </p:childTnLst>
                                </p:cTn>
                              </p:par>
                              <p:par>
                                <p:cTn id="67" presetID="9" presetClass="entr" presetSubtype="0" fill="hold" nodeType="withEffect">
                                  <p:stCondLst>
                                    <p:cond delay="0"/>
                                  </p:stCondLst>
                                  <p:childTnLst>
                                    <p:set>
                                      <p:cBhvr>
                                        <p:cTn id="68" dur="1" fill="hold">
                                          <p:stCondLst>
                                            <p:cond delay="0"/>
                                          </p:stCondLst>
                                        </p:cTn>
                                        <p:tgtEl>
                                          <p:spTgt spid="74"/>
                                        </p:tgtEl>
                                        <p:attrNameLst>
                                          <p:attrName>style.visibility</p:attrName>
                                        </p:attrNameLst>
                                      </p:cBhvr>
                                      <p:to>
                                        <p:strVal val="visible"/>
                                      </p:to>
                                    </p:set>
                                    <p:animEffect transition="in" filter="dissolve">
                                      <p:cBhvr>
                                        <p:cTn id="69" dur="500"/>
                                        <p:tgtEl>
                                          <p:spTgt spid="74"/>
                                        </p:tgtEl>
                                      </p:cBhvr>
                                    </p:animEffect>
                                  </p:childTnLst>
                                </p:cTn>
                              </p:par>
                            </p:childTnLst>
                          </p:cTn>
                        </p:par>
                      </p:childTnLst>
                    </p:cTn>
                  </p:par>
                  <p:par>
                    <p:cTn id="70" fill="hold">
                      <p:stCondLst>
                        <p:cond delay="indefinite"/>
                      </p:stCondLst>
                      <p:childTnLst>
                        <p:par>
                          <p:cTn id="71" fill="hold">
                            <p:stCondLst>
                              <p:cond delay="0"/>
                            </p:stCondLst>
                            <p:childTnLst>
                              <p:par>
                                <p:cTn id="72" presetID="9" presetClass="entr" presetSubtype="0" fill="hold" nodeType="clickEffect">
                                  <p:stCondLst>
                                    <p:cond delay="0"/>
                                  </p:stCondLst>
                                  <p:childTnLst>
                                    <p:set>
                                      <p:cBhvr>
                                        <p:cTn id="73" dur="1" fill="hold">
                                          <p:stCondLst>
                                            <p:cond delay="0"/>
                                          </p:stCondLst>
                                        </p:cTn>
                                        <p:tgtEl>
                                          <p:spTgt spid="46"/>
                                        </p:tgtEl>
                                        <p:attrNameLst>
                                          <p:attrName>style.visibility</p:attrName>
                                        </p:attrNameLst>
                                      </p:cBhvr>
                                      <p:to>
                                        <p:strVal val="visible"/>
                                      </p:to>
                                    </p:set>
                                    <p:animEffect transition="in" filter="dissolve">
                                      <p:cBhvr>
                                        <p:cTn id="74" dur="500"/>
                                        <p:tgtEl>
                                          <p:spTgt spid="46"/>
                                        </p:tgtEl>
                                      </p:cBhvr>
                                    </p:animEffect>
                                  </p:childTnLst>
                                </p:cTn>
                              </p:par>
                              <p:par>
                                <p:cTn id="75" presetID="9" presetClass="entr" presetSubtype="0" fill="hold" grpId="0" nodeType="withEffect">
                                  <p:stCondLst>
                                    <p:cond delay="0"/>
                                  </p:stCondLst>
                                  <p:childTnLst>
                                    <p:set>
                                      <p:cBhvr>
                                        <p:cTn id="76" dur="1" fill="hold">
                                          <p:stCondLst>
                                            <p:cond delay="0"/>
                                          </p:stCondLst>
                                        </p:cTn>
                                        <p:tgtEl>
                                          <p:spTgt spid="48"/>
                                        </p:tgtEl>
                                        <p:attrNameLst>
                                          <p:attrName>style.visibility</p:attrName>
                                        </p:attrNameLst>
                                      </p:cBhvr>
                                      <p:to>
                                        <p:strVal val="visible"/>
                                      </p:to>
                                    </p:set>
                                    <p:animEffect transition="in" filter="dissolve">
                                      <p:cBhvr>
                                        <p:cTn id="77" dur="500"/>
                                        <p:tgtEl>
                                          <p:spTgt spid="48"/>
                                        </p:tgtEl>
                                      </p:cBhvr>
                                    </p:animEffect>
                                  </p:childTnLst>
                                </p:cTn>
                              </p:par>
                              <p:par>
                                <p:cTn id="78" presetID="9" presetClass="entr" presetSubtype="0" fill="hold" grpId="0" nodeType="withEffect">
                                  <p:stCondLst>
                                    <p:cond delay="0"/>
                                  </p:stCondLst>
                                  <p:childTnLst>
                                    <p:set>
                                      <p:cBhvr>
                                        <p:cTn id="79" dur="1" fill="hold">
                                          <p:stCondLst>
                                            <p:cond delay="0"/>
                                          </p:stCondLst>
                                        </p:cTn>
                                        <p:tgtEl>
                                          <p:spTgt spid="49"/>
                                        </p:tgtEl>
                                        <p:attrNameLst>
                                          <p:attrName>style.visibility</p:attrName>
                                        </p:attrNameLst>
                                      </p:cBhvr>
                                      <p:to>
                                        <p:strVal val="visible"/>
                                      </p:to>
                                    </p:set>
                                    <p:animEffect transition="in" filter="dissolve">
                                      <p:cBhvr>
                                        <p:cTn id="80" dur="500"/>
                                        <p:tgtEl>
                                          <p:spTgt spid="49"/>
                                        </p:tgtEl>
                                      </p:cBhvr>
                                    </p:animEffect>
                                  </p:childTnLst>
                                </p:cTn>
                              </p:par>
                              <p:par>
                                <p:cTn id="81" presetID="9" presetClass="entr" presetSubtype="0" fill="hold" nodeType="withEffect">
                                  <p:stCondLst>
                                    <p:cond delay="0"/>
                                  </p:stCondLst>
                                  <p:childTnLst>
                                    <p:set>
                                      <p:cBhvr>
                                        <p:cTn id="82" dur="1" fill="hold">
                                          <p:stCondLst>
                                            <p:cond delay="0"/>
                                          </p:stCondLst>
                                        </p:cTn>
                                        <p:tgtEl>
                                          <p:spTgt spid="52"/>
                                        </p:tgtEl>
                                        <p:attrNameLst>
                                          <p:attrName>style.visibility</p:attrName>
                                        </p:attrNameLst>
                                      </p:cBhvr>
                                      <p:to>
                                        <p:strVal val="visible"/>
                                      </p:to>
                                    </p:set>
                                    <p:animEffect transition="in" filter="dissolve">
                                      <p:cBhvr>
                                        <p:cTn id="83" dur="500"/>
                                        <p:tgtEl>
                                          <p:spTgt spid="52"/>
                                        </p:tgtEl>
                                      </p:cBhvr>
                                    </p:animEffect>
                                  </p:childTnLst>
                                </p:cTn>
                              </p:par>
                            </p:childTnLst>
                          </p:cTn>
                        </p:par>
                      </p:childTnLst>
                    </p:cTn>
                  </p:par>
                  <p:par>
                    <p:cTn id="84" fill="hold">
                      <p:stCondLst>
                        <p:cond delay="indefinite"/>
                      </p:stCondLst>
                      <p:childTnLst>
                        <p:par>
                          <p:cTn id="85" fill="hold">
                            <p:stCondLst>
                              <p:cond delay="0"/>
                            </p:stCondLst>
                            <p:childTnLst>
                              <p:par>
                                <p:cTn id="86" presetID="9" presetClass="entr" presetSubtype="0" fill="hold" nodeType="clickEffect">
                                  <p:stCondLst>
                                    <p:cond delay="0"/>
                                  </p:stCondLst>
                                  <p:childTnLst>
                                    <p:set>
                                      <p:cBhvr>
                                        <p:cTn id="87" dur="1" fill="hold">
                                          <p:stCondLst>
                                            <p:cond delay="0"/>
                                          </p:stCondLst>
                                        </p:cTn>
                                        <p:tgtEl>
                                          <p:spTgt spid="54"/>
                                        </p:tgtEl>
                                        <p:attrNameLst>
                                          <p:attrName>style.visibility</p:attrName>
                                        </p:attrNameLst>
                                      </p:cBhvr>
                                      <p:to>
                                        <p:strVal val="visible"/>
                                      </p:to>
                                    </p:set>
                                    <p:animEffect transition="in" filter="dissolve">
                                      <p:cBhvr>
                                        <p:cTn id="88" dur="500"/>
                                        <p:tgtEl>
                                          <p:spTgt spid="54"/>
                                        </p:tgtEl>
                                      </p:cBhvr>
                                    </p:animEffect>
                                  </p:childTnLst>
                                </p:cTn>
                              </p:par>
                              <p:par>
                                <p:cTn id="89" presetID="9" presetClass="entr" presetSubtype="0" fill="hold" grpId="0" nodeType="withEffect">
                                  <p:stCondLst>
                                    <p:cond delay="0"/>
                                  </p:stCondLst>
                                  <p:childTnLst>
                                    <p:set>
                                      <p:cBhvr>
                                        <p:cTn id="90" dur="1" fill="hold">
                                          <p:stCondLst>
                                            <p:cond delay="0"/>
                                          </p:stCondLst>
                                        </p:cTn>
                                        <p:tgtEl>
                                          <p:spTgt spid="57"/>
                                        </p:tgtEl>
                                        <p:attrNameLst>
                                          <p:attrName>style.visibility</p:attrName>
                                        </p:attrNameLst>
                                      </p:cBhvr>
                                      <p:to>
                                        <p:strVal val="visible"/>
                                      </p:to>
                                    </p:set>
                                    <p:animEffect transition="in" filter="dissolve">
                                      <p:cBhvr>
                                        <p:cTn id="91" dur="500"/>
                                        <p:tgtEl>
                                          <p:spTgt spid="57"/>
                                        </p:tgtEl>
                                      </p:cBhvr>
                                    </p:animEffect>
                                  </p:childTnLst>
                                </p:cTn>
                              </p:par>
                              <p:par>
                                <p:cTn id="92" presetID="9" presetClass="entr" presetSubtype="0" fill="hold" nodeType="withEffect">
                                  <p:stCondLst>
                                    <p:cond delay="0"/>
                                  </p:stCondLst>
                                  <p:childTnLst>
                                    <p:set>
                                      <p:cBhvr>
                                        <p:cTn id="93" dur="1" fill="hold">
                                          <p:stCondLst>
                                            <p:cond delay="0"/>
                                          </p:stCondLst>
                                        </p:cTn>
                                        <p:tgtEl>
                                          <p:spTgt spid="58"/>
                                        </p:tgtEl>
                                        <p:attrNameLst>
                                          <p:attrName>style.visibility</p:attrName>
                                        </p:attrNameLst>
                                      </p:cBhvr>
                                      <p:to>
                                        <p:strVal val="visible"/>
                                      </p:to>
                                    </p:set>
                                    <p:animEffect transition="in" filter="dissolve">
                                      <p:cBhvr>
                                        <p:cTn id="94" dur="500"/>
                                        <p:tgtEl>
                                          <p:spTgt spid="58"/>
                                        </p:tgtEl>
                                      </p:cBhvr>
                                    </p:animEffect>
                                  </p:childTnLst>
                                </p:cTn>
                              </p:par>
                              <p:par>
                                <p:cTn id="95" presetID="9" presetClass="entr" presetSubtype="0" fill="hold" grpId="0" nodeType="withEffect">
                                  <p:stCondLst>
                                    <p:cond delay="0"/>
                                  </p:stCondLst>
                                  <p:childTnLst>
                                    <p:set>
                                      <p:cBhvr>
                                        <p:cTn id="96" dur="1" fill="hold">
                                          <p:stCondLst>
                                            <p:cond delay="0"/>
                                          </p:stCondLst>
                                        </p:cTn>
                                        <p:tgtEl>
                                          <p:spTgt spid="55"/>
                                        </p:tgtEl>
                                        <p:attrNameLst>
                                          <p:attrName>style.visibility</p:attrName>
                                        </p:attrNameLst>
                                      </p:cBhvr>
                                      <p:to>
                                        <p:strVal val="visible"/>
                                      </p:to>
                                    </p:set>
                                    <p:animEffect transition="in" filter="dissolve">
                                      <p:cBhvr>
                                        <p:cTn id="97" dur="500"/>
                                        <p:tgtEl>
                                          <p:spTgt spid="55"/>
                                        </p:tgtEl>
                                      </p:cBhvr>
                                    </p:animEffect>
                                  </p:childTnLst>
                                </p:cTn>
                              </p:par>
                            </p:childTnLst>
                          </p:cTn>
                        </p:par>
                      </p:childTnLst>
                    </p:cTn>
                  </p:par>
                  <p:par>
                    <p:cTn id="98" fill="hold">
                      <p:stCondLst>
                        <p:cond delay="indefinite"/>
                      </p:stCondLst>
                      <p:childTnLst>
                        <p:par>
                          <p:cTn id="99" fill="hold">
                            <p:stCondLst>
                              <p:cond delay="0"/>
                            </p:stCondLst>
                            <p:childTnLst>
                              <p:par>
                                <p:cTn id="100" presetID="9" presetClass="entr" presetSubtype="0" fill="hold" nodeType="clickEffect">
                                  <p:stCondLst>
                                    <p:cond delay="0"/>
                                  </p:stCondLst>
                                  <p:childTnLst>
                                    <p:set>
                                      <p:cBhvr>
                                        <p:cTn id="101" dur="1" fill="hold">
                                          <p:stCondLst>
                                            <p:cond delay="0"/>
                                          </p:stCondLst>
                                        </p:cTn>
                                        <p:tgtEl>
                                          <p:spTgt spid="61"/>
                                        </p:tgtEl>
                                        <p:attrNameLst>
                                          <p:attrName>style.visibility</p:attrName>
                                        </p:attrNameLst>
                                      </p:cBhvr>
                                      <p:to>
                                        <p:strVal val="visible"/>
                                      </p:to>
                                    </p:set>
                                    <p:animEffect transition="in" filter="dissolve">
                                      <p:cBhvr>
                                        <p:cTn id="102" dur="500"/>
                                        <p:tgtEl>
                                          <p:spTgt spid="61"/>
                                        </p:tgtEl>
                                      </p:cBhvr>
                                    </p:animEffect>
                                  </p:childTnLst>
                                </p:cTn>
                              </p:par>
                              <p:par>
                                <p:cTn id="103" presetID="9" presetClass="entr" presetSubtype="0" fill="hold" grpId="0" nodeType="withEffect">
                                  <p:stCondLst>
                                    <p:cond delay="0"/>
                                  </p:stCondLst>
                                  <p:childTnLst>
                                    <p:set>
                                      <p:cBhvr>
                                        <p:cTn id="104" dur="1" fill="hold">
                                          <p:stCondLst>
                                            <p:cond delay="0"/>
                                          </p:stCondLst>
                                        </p:cTn>
                                        <p:tgtEl>
                                          <p:spTgt spid="62"/>
                                        </p:tgtEl>
                                        <p:attrNameLst>
                                          <p:attrName>style.visibility</p:attrName>
                                        </p:attrNameLst>
                                      </p:cBhvr>
                                      <p:to>
                                        <p:strVal val="visible"/>
                                      </p:to>
                                    </p:set>
                                    <p:animEffect transition="in" filter="dissolve">
                                      <p:cBhvr>
                                        <p:cTn id="105" dur="500"/>
                                        <p:tgtEl>
                                          <p:spTgt spid="62"/>
                                        </p:tgtEl>
                                      </p:cBhvr>
                                    </p:animEffect>
                                  </p:childTnLst>
                                </p:cTn>
                              </p:par>
                              <p:par>
                                <p:cTn id="106" presetID="9" presetClass="entr" presetSubtype="0" fill="hold" grpId="0" nodeType="withEffect">
                                  <p:stCondLst>
                                    <p:cond delay="0"/>
                                  </p:stCondLst>
                                  <p:childTnLst>
                                    <p:set>
                                      <p:cBhvr>
                                        <p:cTn id="107" dur="1" fill="hold">
                                          <p:stCondLst>
                                            <p:cond delay="0"/>
                                          </p:stCondLst>
                                        </p:cTn>
                                        <p:tgtEl>
                                          <p:spTgt spid="63"/>
                                        </p:tgtEl>
                                        <p:attrNameLst>
                                          <p:attrName>style.visibility</p:attrName>
                                        </p:attrNameLst>
                                      </p:cBhvr>
                                      <p:to>
                                        <p:strVal val="visible"/>
                                      </p:to>
                                    </p:set>
                                    <p:animEffect transition="in" filter="dissolve">
                                      <p:cBhvr>
                                        <p:cTn id="108" dur="500"/>
                                        <p:tgtEl>
                                          <p:spTgt spid="63"/>
                                        </p:tgtEl>
                                      </p:cBhvr>
                                    </p:animEffect>
                                  </p:childTnLst>
                                </p:cTn>
                              </p:par>
                              <p:par>
                                <p:cTn id="109" presetID="9" presetClass="entr" presetSubtype="0" fill="hold" nodeType="withEffect">
                                  <p:stCondLst>
                                    <p:cond delay="0"/>
                                  </p:stCondLst>
                                  <p:childTnLst>
                                    <p:set>
                                      <p:cBhvr>
                                        <p:cTn id="110" dur="1" fill="hold">
                                          <p:stCondLst>
                                            <p:cond delay="0"/>
                                          </p:stCondLst>
                                        </p:cTn>
                                        <p:tgtEl>
                                          <p:spTgt spid="64"/>
                                        </p:tgtEl>
                                        <p:attrNameLst>
                                          <p:attrName>style.visibility</p:attrName>
                                        </p:attrNameLst>
                                      </p:cBhvr>
                                      <p:to>
                                        <p:strVal val="visible"/>
                                      </p:to>
                                    </p:set>
                                    <p:animEffect transition="in" filter="dissolve">
                                      <p:cBhvr>
                                        <p:cTn id="111" dur="500"/>
                                        <p:tgtEl>
                                          <p:spTgt spid="64"/>
                                        </p:tgtEl>
                                      </p:cBhvr>
                                    </p:animEffect>
                                  </p:childTnLst>
                                </p:cTn>
                              </p:par>
                            </p:childTnLst>
                          </p:cTn>
                        </p:par>
                      </p:childTnLst>
                    </p:cTn>
                  </p:par>
                  <p:par>
                    <p:cTn id="112" fill="hold">
                      <p:stCondLst>
                        <p:cond delay="indefinite"/>
                      </p:stCondLst>
                      <p:childTnLst>
                        <p:par>
                          <p:cTn id="113" fill="hold">
                            <p:stCondLst>
                              <p:cond delay="0"/>
                            </p:stCondLst>
                            <p:childTnLst>
                              <p:par>
                                <p:cTn id="114" presetID="9" presetClass="entr" presetSubtype="0" fill="hold" nodeType="clickEffect">
                                  <p:stCondLst>
                                    <p:cond delay="0"/>
                                  </p:stCondLst>
                                  <p:childTnLst>
                                    <p:set>
                                      <p:cBhvr>
                                        <p:cTn id="115" dur="1" fill="hold">
                                          <p:stCondLst>
                                            <p:cond delay="0"/>
                                          </p:stCondLst>
                                        </p:cTn>
                                        <p:tgtEl>
                                          <p:spTgt spid="75"/>
                                        </p:tgtEl>
                                        <p:attrNameLst>
                                          <p:attrName>style.visibility</p:attrName>
                                        </p:attrNameLst>
                                      </p:cBhvr>
                                      <p:to>
                                        <p:strVal val="visible"/>
                                      </p:to>
                                    </p:set>
                                    <p:animEffect transition="in" filter="dissolve">
                                      <p:cBhvr>
                                        <p:cTn id="116" dur="5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8" grpId="0" animBg="1"/>
      <p:bldP spid="43" grpId="0"/>
      <p:bldP spid="44" grpId="0"/>
      <p:bldP spid="48" grpId="0"/>
      <p:bldP spid="49" grpId="0" animBg="1"/>
      <p:bldP spid="57" grpId="0"/>
      <p:bldP spid="62" grpId="0"/>
      <p:bldP spid="63" grpId="0" animBg="1"/>
      <p:bldP spid="66" grpId="0"/>
      <p:bldP spid="72" grpId="0"/>
      <p:bldP spid="73" grpId="0" animBg="1"/>
      <p:bldP spid="34" grpId="0" animBg="1"/>
      <p:bldP spid="36" grpId="0" animBg="1"/>
      <p:bldP spid="55" grpId="0" animBg="1"/>
      <p:bldP spid="68"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本日の内容</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a:t>前回の復習</a:t>
            </a:r>
            <a:endParaRPr kumimoji="1" lang="en-US" altLang="ja-JP" dirty="0"/>
          </a:p>
          <a:p>
            <a:r>
              <a:rPr kumimoji="1" lang="ja-JP" altLang="en-US" dirty="0"/>
              <a:t>オブジェクト指向設計</a:t>
            </a:r>
            <a:r>
              <a:rPr kumimoji="1" lang="en-US" altLang="ja-JP" dirty="0"/>
              <a:t>3</a:t>
            </a:r>
          </a:p>
          <a:p>
            <a:pPr lvl="1"/>
            <a:r>
              <a:rPr lang="ja-JP" altLang="en-US" dirty="0"/>
              <a:t>シーケンス図</a:t>
            </a:r>
            <a:endParaRPr kumimoji="1" lang="en-US" altLang="ja-JP" dirty="0"/>
          </a:p>
          <a:p>
            <a:r>
              <a:rPr kumimoji="1" lang="ja-JP" altLang="en-US" dirty="0"/>
              <a:t>アーキテクチャパターン</a:t>
            </a:r>
            <a:endParaRPr kumimoji="1" lang="en-US" altLang="ja-JP" dirty="0"/>
          </a:p>
          <a:p>
            <a:pPr lvl="1"/>
            <a:r>
              <a:rPr lang="ja-JP" altLang="en-US" dirty="0"/>
              <a:t>代表的なアーキテクチャパターン</a:t>
            </a:r>
            <a:endParaRPr kumimoji="1" lang="en-US" altLang="ja-JP" dirty="0"/>
          </a:p>
        </p:txBody>
      </p:sp>
      <p:sp>
        <p:nvSpPr>
          <p:cNvPr id="5" name="フッター プレースホルダー 4"/>
          <p:cNvSpPr>
            <a:spLocks noGrp="1"/>
          </p:cNvSpPr>
          <p:nvPr>
            <p:ph type="ftr" sz="quarter" idx="11"/>
          </p:nvPr>
        </p:nvSpPr>
        <p:spPr/>
        <p:txBody>
          <a:bodyPr/>
          <a:lstStyle/>
          <a:p>
            <a:r>
              <a:rPr lang="ja-JP" altLang="en-US"/>
              <a:t>ソフトウェア設計</a:t>
            </a:r>
            <a:endParaRPr lang="en-US" dirty="0"/>
          </a:p>
        </p:txBody>
      </p:sp>
      <p:sp>
        <p:nvSpPr>
          <p:cNvPr id="6" name="スライド番号プレースホルダー 5"/>
          <p:cNvSpPr>
            <a:spLocks noGrp="1"/>
          </p:cNvSpPr>
          <p:nvPr>
            <p:ph type="sldNum" sz="quarter" idx="12"/>
          </p:nvPr>
        </p:nvSpPr>
        <p:spPr/>
        <p:txBody>
          <a:bodyPr/>
          <a:lstStyle/>
          <a:p>
            <a:fld id="{6D22F896-40B5-4ADD-8801-0D06FADFA095}" type="slidenum">
              <a:rPr lang="en-US" smtClean="0"/>
              <a:t>22</a:t>
            </a:fld>
            <a:endParaRPr lang="en-US" dirty="0"/>
          </a:p>
        </p:txBody>
      </p:sp>
      <p:sp>
        <p:nvSpPr>
          <p:cNvPr id="8" name="正方形/長方形 7">
            <a:extLst>
              <a:ext uri="{FF2B5EF4-FFF2-40B4-BE49-F238E27FC236}">
                <a16:creationId xmlns:a16="http://schemas.microsoft.com/office/drawing/2014/main" id="{BDBA2ABA-4095-A477-3A3F-2BBE1F7F13A4}"/>
              </a:ext>
            </a:extLst>
          </p:cNvPr>
          <p:cNvSpPr/>
          <p:nvPr/>
        </p:nvSpPr>
        <p:spPr>
          <a:xfrm>
            <a:off x="589232" y="1646238"/>
            <a:ext cx="9100457" cy="2203091"/>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659417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Autofit/>
          </a:bodyPr>
          <a:lstStyle/>
          <a:p>
            <a:r>
              <a:rPr lang="ja-JP" altLang="en-US" sz="6600"/>
              <a:t>クラス図，シーケンス図</a:t>
            </a:r>
            <a:br>
              <a:rPr lang="en-US" altLang="ja-JP" sz="6600" dirty="0"/>
            </a:br>
            <a:r>
              <a:rPr lang="ja-JP" altLang="en-US" sz="6600"/>
              <a:t>が</a:t>
            </a:r>
            <a:r>
              <a:rPr lang="ja-JP" altLang="en-US" sz="6600" dirty="0"/>
              <a:t>完成した</a:t>
            </a:r>
          </a:p>
        </p:txBody>
      </p:sp>
      <p:sp>
        <p:nvSpPr>
          <p:cNvPr id="6" name="コンテンツ プレースホルダー 5"/>
          <p:cNvSpPr>
            <a:spLocks noGrp="1"/>
          </p:cNvSpPr>
          <p:nvPr>
            <p:ph idx="1"/>
          </p:nvPr>
        </p:nvSpPr>
        <p:spPr/>
        <p:txBody>
          <a:bodyPr/>
          <a:lstStyle/>
          <a:p>
            <a:pPr>
              <a:lnSpc>
                <a:spcPct val="100000"/>
              </a:lnSpc>
            </a:pPr>
            <a:r>
              <a:rPr kumimoji="1" lang="ja-JP" altLang="en-US" dirty="0"/>
              <a:t>先ほど</a:t>
            </a:r>
            <a:r>
              <a:rPr kumimoji="1" lang="ja-JP" altLang="en-US"/>
              <a:t>のクラス図，シーケンス図で</a:t>
            </a:r>
            <a:r>
              <a:rPr kumimoji="1" lang="ja-JP" altLang="en-US" dirty="0"/>
              <a:t>完璧にソフトウェアが作成できるか？</a:t>
            </a:r>
            <a:endParaRPr kumimoji="1" lang="en-US" altLang="ja-JP" dirty="0"/>
          </a:p>
          <a:p>
            <a:pPr lvl="1">
              <a:lnSpc>
                <a:spcPct val="100000"/>
              </a:lnSpc>
            </a:pPr>
            <a:r>
              <a:rPr lang="ja-JP" altLang="en-US" dirty="0"/>
              <a:t>何が足りないか．</a:t>
            </a:r>
            <a:endParaRPr lang="en-US" altLang="ja-JP" dirty="0"/>
          </a:p>
          <a:p>
            <a:pPr lvl="1">
              <a:lnSpc>
                <a:spcPct val="100000"/>
              </a:lnSpc>
            </a:pPr>
            <a:r>
              <a:rPr lang="ja-JP" altLang="en-US" dirty="0"/>
              <a:t>先ほどのクラス</a:t>
            </a:r>
            <a:br>
              <a:rPr lang="en-US" altLang="ja-JP" dirty="0"/>
            </a:br>
            <a:r>
              <a:rPr lang="ja-JP" altLang="en-US" dirty="0"/>
              <a:t>図では何を表し</a:t>
            </a:r>
            <a:br>
              <a:rPr lang="en-US" altLang="ja-JP" dirty="0"/>
            </a:br>
            <a:r>
              <a:rPr lang="ja-JP" altLang="en-US" dirty="0"/>
              <a:t>ていたか．</a:t>
            </a:r>
            <a:endParaRPr lang="en-US" altLang="ja-JP" dirty="0"/>
          </a:p>
        </p:txBody>
      </p:sp>
      <p:sp>
        <p:nvSpPr>
          <p:cNvPr id="3" name="フッター プレースホルダー 2"/>
          <p:cNvSpPr>
            <a:spLocks noGrp="1"/>
          </p:cNvSpPr>
          <p:nvPr>
            <p:ph type="ftr" sz="quarter" idx="11"/>
          </p:nvPr>
        </p:nvSpPr>
        <p:spPr/>
        <p:txBody>
          <a:bodyPr/>
          <a:lstStyle/>
          <a:p>
            <a:r>
              <a:rPr lang="ja-JP" altLang="en-US"/>
              <a:t>ソフトウェア設計</a:t>
            </a:r>
            <a:endParaRPr lang="en-US" dirty="0"/>
          </a:p>
        </p:txBody>
      </p:sp>
      <p:sp>
        <p:nvSpPr>
          <p:cNvPr id="5" name="スライド番号プレースホルダー 4"/>
          <p:cNvSpPr>
            <a:spLocks noGrp="1"/>
          </p:cNvSpPr>
          <p:nvPr>
            <p:ph type="sldNum" sz="quarter" idx="12"/>
          </p:nvPr>
        </p:nvSpPr>
        <p:spPr/>
        <p:txBody>
          <a:bodyPr/>
          <a:lstStyle/>
          <a:p>
            <a:fld id="{6D22F896-40B5-4ADD-8801-0D06FADFA095}" type="slidenum">
              <a:rPr lang="en-US" smtClean="0"/>
              <a:t>23</a:t>
            </a:fld>
            <a:endParaRPr lang="en-US" dirty="0"/>
          </a:p>
        </p:txBody>
      </p:sp>
      <p:pic>
        <p:nvPicPr>
          <p:cNvPr id="8" name="図 7">
            <a:extLst>
              <a:ext uri="{FF2B5EF4-FFF2-40B4-BE49-F238E27FC236}">
                <a16:creationId xmlns:a16="http://schemas.microsoft.com/office/drawing/2014/main" id="{DDCA6937-0591-6583-BA60-96A70A0B8BB4}"/>
              </a:ext>
            </a:extLst>
          </p:cNvPr>
          <p:cNvPicPr>
            <a:picLocks noChangeAspect="1"/>
          </p:cNvPicPr>
          <p:nvPr/>
        </p:nvPicPr>
        <p:blipFill>
          <a:blip r:embed="rId3"/>
          <a:stretch>
            <a:fillRect/>
          </a:stretch>
        </p:blipFill>
        <p:spPr>
          <a:xfrm>
            <a:off x="6096000" y="3429000"/>
            <a:ext cx="6096000" cy="3429000"/>
          </a:xfrm>
          <a:prstGeom prst="rect">
            <a:avLst/>
          </a:prstGeom>
        </p:spPr>
      </p:pic>
    </p:spTree>
    <p:custDataLst>
      <p:tags r:id="rId1"/>
    </p:custDataLst>
    <p:extLst>
      <p:ext uri="{BB962C8B-B14F-4D97-AF65-F5344CB8AC3E}">
        <p14:creationId xmlns:p14="http://schemas.microsoft.com/office/powerpoint/2010/main" val="37565010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 calcmode="lin" valueType="num">
                                      <p:cBhvr additive="base">
                                        <p:cTn id="7"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 calcmode="lin" valueType="num">
                                      <p:cBhvr additive="base">
                                        <p:cTn id="13"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アーキテクチャ</a:t>
            </a:r>
          </a:p>
        </p:txBody>
      </p:sp>
      <p:sp>
        <p:nvSpPr>
          <p:cNvPr id="3" name="コンテンツ プレースホルダー 2"/>
          <p:cNvSpPr>
            <a:spLocks noGrp="1"/>
          </p:cNvSpPr>
          <p:nvPr>
            <p:ph idx="1"/>
          </p:nvPr>
        </p:nvSpPr>
        <p:spPr/>
        <p:txBody>
          <a:bodyPr/>
          <a:lstStyle/>
          <a:p>
            <a:r>
              <a:rPr kumimoji="1" lang="ja-JP" altLang="en-US" dirty="0"/>
              <a:t>ソフトウェアの基本的な骨格となる構造のこと．</a:t>
            </a:r>
            <a:endParaRPr kumimoji="1" lang="en-US" altLang="ja-JP" dirty="0"/>
          </a:p>
        </p:txBody>
      </p:sp>
      <p:sp>
        <p:nvSpPr>
          <p:cNvPr id="5" name="スライド番号プレースホルダー 4"/>
          <p:cNvSpPr>
            <a:spLocks noGrp="1"/>
          </p:cNvSpPr>
          <p:nvPr>
            <p:ph type="sldNum" sz="quarter" idx="12"/>
          </p:nvPr>
        </p:nvSpPr>
        <p:spPr/>
        <p:txBody>
          <a:bodyPr/>
          <a:lstStyle/>
          <a:p>
            <a:fld id="{6D22F896-40B5-4ADD-8801-0D06FADFA095}" type="slidenum">
              <a:rPr lang="en-US" smtClean="0"/>
              <a:t>24</a:t>
            </a:fld>
            <a:endParaRPr lang="en-US" dirty="0"/>
          </a:p>
        </p:txBody>
      </p:sp>
      <p:grpSp>
        <p:nvGrpSpPr>
          <p:cNvPr id="10" name="図形グループ 9"/>
          <p:cNvGrpSpPr/>
          <p:nvPr/>
        </p:nvGrpSpPr>
        <p:grpSpPr>
          <a:xfrm>
            <a:off x="4136216" y="2787845"/>
            <a:ext cx="4012967" cy="1592131"/>
            <a:chOff x="2377440" y="3851238"/>
            <a:chExt cx="4012967" cy="1592131"/>
          </a:xfrm>
        </p:grpSpPr>
        <p:sp>
          <p:nvSpPr>
            <p:cNvPr id="8" name="角丸四角形 7"/>
            <p:cNvSpPr/>
            <p:nvPr/>
          </p:nvSpPr>
          <p:spPr>
            <a:xfrm>
              <a:off x="2377440" y="3851238"/>
              <a:ext cx="4012967" cy="1592131"/>
            </a:xfrm>
            <a:prstGeom prst="roundRect">
              <a:avLst>
                <a:gd name="adj" fmla="val 6532"/>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ja-JP" altLang="en-US" dirty="0"/>
                <a:t>ソフトウェア</a:t>
              </a:r>
            </a:p>
          </p:txBody>
        </p:sp>
        <p:sp>
          <p:nvSpPr>
            <p:cNvPr id="6" name="正方形/長方形 5"/>
            <p:cNvSpPr/>
            <p:nvPr/>
          </p:nvSpPr>
          <p:spPr>
            <a:xfrm>
              <a:off x="2516110" y="4291378"/>
              <a:ext cx="1800000" cy="10800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ja-JP" altLang="en-US" dirty="0">
                  <a:solidFill>
                    <a:sysClr val="windowText" lastClr="000000"/>
                  </a:solidFill>
                </a:rPr>
                <a:t>機能要求</a:t>
              </a:r>
              <a:endParaRPr lang="en-US" altLang="ja-JP" dirty="0">
                <a:solidFill>
                  <a:sysClr val="windowText" lastClr="000000"/>
                </a:solidFill>
              </a:endParaRPr>
            </a:p>
            <a:p>
              <a:pPr marL="180975" indent="-180975">
                <a:buFont typeface="Arial" charset="0"/>
                <a:buChar char="•"/>
              </a:pPr>
              <a:r>
                <a:rPr lang="ja-JP" altLang="en-US" dirty="0">
                  <a:solidFill>
                    <a:sysClr val="windowText" lastClr="000000"/>
                  </a:solidFill>
                </a:rPr>
                <a:t>機能</a:t>
              </a:r>
              <a:endParaRPr lang="en-US" altLang="ja-JP" dirty="0">
                <a:solidFill>
                  <a:sysClr val="windowText" lastClr="000000"/>
                </a:solidFill>
              </a:endParaRPr>
            </a:p>
            <a:p>
              <a:pPr marL="361950" lvl="1" indent="-180975">
                <a:buFont typeface="Arial" charset="0"/>
                <a:buChar char="•"/>
              </a:pPr>
              <a:r>
                <a:rPr lang="ja-JP" altLang="en-US" dirty="0">
                  <a:solidFill>
                    <a:sysClr val="windowText" lastClr="000000"/>
                  </a:solidFill>
                </a:rPr>
                <a:t>できること</a:t>
              </a:r>
              <a:endParaRPr lang="en-US" altLang="ja-JP" dirty="0">
                <a:solidFill>
                  <a:sysClr val="windowText" lastClr="000000"/>
                </a:solidFill>
              </a:endParaRPr>
            </a:p>
            <a:p>
              <a:pPr marL="285750" indent="-285750">
                <a:buFont typeface="Arial" charset="0"/>
                <a:buChar char="•"/>
              </a:pPr>
              <a:endParaRPr lang="ja-JP" altLang="en-US" dirty="0">
                <a:solidFill>
                  <a:sysClr val="windowText" lastClr="000000"/>
                </a:solidFill>
              </a:endParaRPr>
            </a:p>
          </p:txBody>
        </p:sp>
        <p:sp>
          <p:nvSpPr>
            <p:cNvPr id="7" name="正方形/長方形 6"/>
            <p:cNvSpPr/>
            <p:nvPr/>
          </p:nvSpPr>
          <p:spPr>
            <a:xfrm>
              <a:off x="4451737" y="4291378"/>
              <a:ext cx="1800000" cy="108000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ja-JP" altLang="en-US" dirty="0">
                  <a:solidFill>
                    <a:sysClr val="windowText" lastClr="000000"/>
                  </a:solidFill>
                </a:rPr>
                <a:t>非機能要求</a:t>
              </a:r>
              <a:endParaRPr lang="en-US" altLang="ja-JP" dirty="0">
                <a:solidFill>
                  <a:sysClr val="windowText" lastClr="000000"/>
                </a:solidFill>
              </a:endParaRPr>
            </a:p>
            <a:p>
              <a:pPr marL="180975" indent="-180975">
                <a:buFont typeface="Arial" charset="0"/>
                <a:buChar char="•"/>
              </a:pPr>
              <a:r>
                <a:rPr lang="ja-JP" altLang="en-US" dirty="0">
                  <a:solidFill>
                    <a:sysClr val="windowText" lastClr="000000"/>
                  </a:solidFill>
                </a:rPr>
                <a:t>性能</a:t>
              </a:r>
              <a:endParaRPr lang="en-US" altLang="ja-JP" dirty="0">
                <a:solidFill>
                  <a:sysClr val="windowText" lastClr="000000"/>
                </a:solidFill>
              </a:endParaRPr>
            </a:p>
            <a:p>
              <a:pPr marL="180975" indent="-180975">
                <a:buFont typeface="Arial" charset="0"/>
                <a:buChar char="•"/>
              </a:pPr>
              <a:r>
                <a:rPr lang="ja-JP" altLang="en-US" dirty="0">
                  <a:solidFill>
                    <a:sysClr val="windowText" lastClr="000000"/>
                  </a:solidFill>
                </a:rPr>
                <a:t>変更容易性</a:t>
              </a:r>
            </a:p>
          </p:txBody>
        </p:sp>
      </p:grpSp>
      <p:sp>
        <p:nvSpPr>
          <p:cNvPr id="11" name="上矢印 10"/>
          <p:cNvSpPr/>
          <p:nvPr/>
        </p:nvSpPr>
        <p:spPr>
          <a:xfrm>
            <a:off x="6868196" y="4258920"/>
            <a:ext cx="484632" cy="489204"/>
          </a:xfrm>
          <a:prstGeom prst="up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2" name="テキスト ボックス 11"/>
          <p:cNvSpPr txBox="1"/>
          <p:nvPr/>
        </p:nvSpPr>
        <p:spPr>
          <a:xfrm>
            <a:off x="6210513" y="4751996"/>
            <a:ext cx="2962175" cy="954107"/>
          </a:xfrm>
          <a:prstGeom prst="rect">
            <a:avLst/>
          </a:prstGeom>
          <a:noFill/>
        </p:spPr>
        <p:txBody>
          <a:bodyPr wrap="square" rtlCol="0">
            <a:spAutoFit/>
          </a:bodyPr>
          <a:lstStyle/>
          <a:p>
            <a:r>
              <a:rPr lang="ja-JP" altLang="en-US" sz="2800" dirty="0"/>
              <a:t>アーキテクチャ分析の主な対象</a:t>
            </a:r>
          </a:p>
        </p:txBody>
      </p:sp>
      <p:sp>
        <p:nvSpPr>
          <p:cNvPr id="13" name="テキスト ボックス 12"/>
          <p:cNvSpPr txBox="1"/>
          <p:nvPr/>
        </p:nvSpPr>
        <p:spPr>
          <a:xfrm>
            <a:off x="2209541" y="4751996"/>
            <a:ext cx="3862303" cy="1384995"/>
          </a:xfrm>
          <a:prstGeom prst="rect">
            <a:avLst/>
          </a:prstGeom>
          <a:noFill/>
        </p:spPr>
        <p:txBody>
          <a:bodyPr wrap="square" rtlCol="0">
            <a:spAutoFit/>
          </a:bodyPr>
          <a:lstStyle/>
          <a:p>
            <a:pPr algn="r"/>
            <a:r>
              <a:rPr lang="ja-JP" altLang="en-US" sz="2800" dirty="0"/>
              <a:t>構造化分析，</a:t>
            </a:r>
            <a:endParaRPr lang="en-US" altLang="ja-JP" sz="2800" dirty="0"/>
          </a:p>
          <a:p>
            <a:pPr algn="r"/>
            <a:r>
              <a:rPr lang="ja-JP" altLang="en-US" sz="2800" dirty="0"/>
              <a:t>オブジェクト指向分析の主な対象</a:t>
            </a:r>
          </a:p>
        </p:txBody>
      </p:sp>
      <p:sp>
        <p:nvSpPr>
          <p:cNvPr id="14" name="上矢印 13"/>
          <p:cNvSpPr/>
          <p:nvPr/>
        </p:nvSpPr>
        <p:spPr>
          <a:xfrm>
            <a:off x="4932569" y="4258920"/>
            <a:ext cx="484632" cy="489204"/>
          </a:xfrm>
          <a:prstGeom prst="upArrow">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9" name="フッター プレースホルダー 8"/>
          <p:cNvSpPr>
            <a:spLocks noGrp="1"/>
          </p:cNvSpPr>
          <p:nvPr>
            <p:ph type="ftr" sz="quarter" idx="11"/>
          </p:nvPr>
        </p:nvSpPr>
        <p:spPr/>
        <p:txBody>
          <a:bodyPr/>
          <a:lstStyle/>
          <a:p>
            <a:r>
              <a:rPr lang="ja-JP" altLang="en-US"/>
              <a:t>ソフトウェア設計</a:t>
            </a:r>
            <a:endParaRPr lang="en-US" dirty="0"/>
          </a:p>
        </p:txBody>
      </p:sp>
    </p:spTree>
    <p:custDataLst>
      <p:tags r:id="rId1"/>
    </p:custDataLst>
    <p:extLst>
      <p:ext uri="{BB962C8B-B14F-4D97-AF65-F5344CB8AC3E}">
        <p14:creationId xmlns:p14="http://schemas.microsoft.com/office/powerpoint/2010/main" val="1177797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dissolve">
                                      <p:cBhvr>
                                        <p:cTn id="12" dur="500"/>
                                        <p:tgtEl>
                                          <p:spTgt spid="14"/>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dissolve">
                                      <p:cBhvr>
                                        <p:cTn id="15" dur="500"/>
                                        <p:tgtEl>
                                          <p:spTgt spid="13"/>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dissolve">
                                      <p:cBhvr>
                                        <p:cTn id="20" dur="500"/>
                                        <p:tgtEl>
                                          <p:spTgt spid="12"/>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dissolve">
                                      <p:cBhvr>
                                        <p:cTn id="2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p:bldP spid="13" grpId="0"/>
      <p:bldP spid="14"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アーキテクチャ</a:t>
            </a:r>
          </a:p>
        </p:txBody>
      </p:sp>
      <p:sp>
        <p:nvSpPr>
          <p:cNvPr id="3" name="コンテンツ プレースホルダー 2"/>
          <p:cNvSpPr>
            <a:spLocks noGrp="1"/>
          </p:cNvSpPr>
          <p:nvPr>
            <p:ph idx="1"/>
          </p:nvPr>
        </p:nvSpPr>
        <p:spPr/>
        <p:txBody>
          <a:bodyPr/>
          <a:lstStyle/>
          <a:p>
            <a:pPr>
              <a:lnSpc>
                <a:spcPct val="100000"/>
              </a:lnSpc>
            </a:pPr>
            <a:r>
              <a:rPr kumimoji="1" lang="ja-JP" altLang="en-US" dirty="0"/>
              <a:t>本来は建築学や建築様式を表す．</a:t>
            </a:r>
            <a:endParaRPr kumimoji="1" lang="en-US" altLang="ja-JP" dirty="0"/>
          </a:p>
          <a:p>
            <a:pPr lvl="1">
              <a:lnSpc>
                <a:spcPct val="100000"/>
              </a:lnSpc>
            </a:pPr>
            <a:r>
              <a:rPr lang="ja-JP" altLang="en-US" dirty="0"/>
              <a:t>コンピュータシステムやネットワークなどのものにも使われている．</a:t>
            </a:r>
            <a:endParaRPr kumimoji="1" lang="ja-JP" altLang="en-US" dirty="0"/>
          </a:p>
        </p:txBody>
      </p:sp>
      <p:sp>
        <p:nvSpPr>
          <p:cNvPr id="5" name="スライド番号プレースホルダー 4"/>
          <p:cNvSpPr>
            <a:spLocks noGrp="1"/>
          </p:cNvSpPr>
          <p:nvPr>
            <p:ph type="sldNum" sz="quarter" idx="12"/>
          </p:nvPr>
        </p:nvSpPr>
        <p:spPr/>
        <p:txBody>
          <a:bodyPr/>
          <a:lstStyle/>
          <a:p>
            <a:fld id="{6D22F896-40B5-4ADD-8801-0D06FADFA095}" type="slidenum">
              <a:rPr lang="en-US" smtClean="0"/>
              <a:t>25</a:t>
            </a:fld>
            <a:endParaRPr lang="en-US" dirty="0"/>
          </a:p>
        </p:txBody>
      </p:sp>
      <p:pic>
        <p:nvPicPr>
          <p:cNvPr id="7" name="図 6"/>
          <p:cNvPicPr>
            <a:picLocks noChangeAspect="1"/>
          </p:cNvPicPr>
          <p:nvPr/>
        </p:nvPicPr>
        <p:blipFill>
          <a:blip r:embed="rId4"/>
          <a:stretch>
            <a:fillRect/>
          </a:stretch>
        </p:blipFill>
        <p:spPr>
          <a:xfrm>
            <a:off x="576504" y="3911150"/>
            <a:ext cx="3600000" cy="2400750"/>
          </a:xfrm>
          <a:prstGeom prst="rect">
            <a:avLst/>
          </a:prstGeom>
        </p:spPr>
      </p:pic>
      <p:pic>
        <p:nvPicPr>
          <p:cNvPr id="9" name="図 8"/>
          <p:cNvPicPr>
            <a:picLocks noChangeAspect="1"/>
          </p:cNvPicPr>
          <p:nvPr/>
        </p:nvPicPr>
        <p:blipFill>
          <a:blip r:embed="rId5"/>
          <a:stretch>
            <a:fillRect/>
          </a:stretch>
        </p:blipFill>
        <p:spPr>
          <a:xfrm>
            <a:off x="4376095" y="3911150"/>
            <a:ext cx="3600000" cy="2400750"/>
          </a:xfrm>
          <a:prstGeom prst="rect">
            <a:avLst/>
          </a:prstGeom>
        </p:spPr>
      </p:pic>
      <p:pic>
        <p:nvPicPr>
          <p:cNvPr id="8" name="図 7"/>
          <p:cNvPicPr>
            <a:picLocks noChangeAspect="1"/>
          </p:cNvPicPr>
          <p:nvPr/>
        </p:nvPicPr>
        <p:blipFill>
          <a:blip r:embed="rId6"/>
          <a:stretch>
            <a:fillRect/>
          </a:stretch>
        </p:blipFill>
        <p:spPr>
          <a:xfrm>
            <a:off x="8175685" y="3911150"/>
            <a:ext cx="3600000" cy="2400750"/>
          </a:xfrm>
          <a:prstGeom prst="rect">
            <a:avLst/>
          </a:prstGeom>
        </p:spPr>
      </p:pic>
      <p:sp>
        <p:nvSpPr>
          <p:cNvPr id="6" name="フッター プレースホルダー 5"/>
          <p:cNvSpPr>
            <a:spLocks noGrp="1"/>
          </p:cNvSpPr>
          <p:nvPr>
            <p:ph type="ftr" sz="quarter" idx="11"/>
          </p:nvPr>
        </p:nvSpPr>
        <p:spPr/>
        <p:txBody>
          <a:bodyPr/>
          <a:lstStyle/>
          <a:p>
            <a:r>
              <a:rPr lang="ja-JP" altLang="en-US"/>
              <a:t>ソフトウェア設計</a:t>
            </a:r>
            <a:endParaRPr lang="en-US" dirty="0"/>
          </a:p>
        </p:txBody>
      </p:sp>
    </p:spTree>
    <p:custDataLst>
      <p:tags r:id="rId1"/>
    </p:custDataLst>
    <p:extLst>
      <p:ext uri="{BB962C8B-B14F-4D97-AF65-F5344CB8AC3E}">
        <p14:creationId xmlns:p14="http://schemas.microsoft.com/office/powerpoint/2010/main" val="827375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dissolve">
                                      <p:cBhvr>
                                        <p:cTn id="11" dur="500"/>
                                        <p:tgtEl>
                                          <p:spTgt spid="9"/>
                                        </p:tgtEl>
                                      </p:cBhvr>
                                    </p:animEffect>
                                  </p:childTnLst>
                                </p:cTn>
                              </p:par>
                            </p:childTnLst>
                          </p:cTn>
                        </p:par>
                        <p:par>
                          <p:cTn id="12" fill="hold">
                            <p:stCondLst>
                              <p:cond delay="1000"/>
                            </p:stCondLst>
                            <p:childTnLst>
                              <p:par>
                                <p:cTn id="13" presetID="9" presetClass="entr" presetSubtype="0"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dissolve">
                                      <p:cBhvr>
                                        <p:cTn id="15" dur="500"/>
                                        <p:tgtEl>
                                          <p:spTgt spid="8"/>
                                        </p:tgtEl>
                                      </p:cBhvr>
                                    </p:animEffect>
                                  </p:childTnLst>
                                </p:cTn>
                              </p:par>
                            </p:childTnLst>
                          </p:cTn>
                        </p:par>
                        <p:par>
                          <p:cTn id="16" fill="hold">
                            <p:stCondLst>
                              <p:cond delay="1500"/>
                            </p:stCondLst>
                            <p:childTnLst>
                              <p:par>
                                <p:cTn id="17" presetID="2" presetClass="entr" presetSubtype="2" fill="hold" nodeType="after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 calcmode="lin" valueType="num">
                                      <p:cBhvr additive="base">
                                        <p:cTn id="19" dur="500" fill="hold"/>
                                        <p:tgtEl>
                                          <p:spTgt spid="3">
                                            <p:txEl>
                                              <p:pRg st="1" end="1"/>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3">
                                            <p:txEl>
                                              <p:pRg st="1" end="1"/>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C789048-3A4F-3B4F-8405-76CB390C4661}"/>
              </a:ext>
            </a:extLst>
          </p:cNvPr>
          <p:cNvSpPr>
            <a:spLocks noGrp="1"/>
          </p:cNvSpPr>
          <p:nvPr>
            <p:ph type="title"/>
          </p:nvPr>
        </p:nvSpPr>
        <p:spPr/>
        <p:txBody>
          <a:bodyPr>
            <a:normAutofit fontScale="90000"/>
          </a:bodyPr>
          <a:lstStyle/>
          <a:p>
            <a:r>
              <a:rPr kumimoji="1" lang="ja-JP" altLang="en-US"/>
              <a:t>アーキテクチャで構造を共有する</a:t>
            </a:r>
          </a:p>
        </p:txBody>
      </p:sp>
      <p:sp>
        <p:nvSpPr>
          <p:cNvPr id="3" name="コンテンツ プレースホルダー 2">
            <a:extLst>
              <a:ext uri="{FF2B5EF4-FFF2-40B4-BE49-F238E27FC236}">
                <a16:creationId xmlns:a16="http://schemas.microsoft.com/office/drawing/2014/main" id="{5CD0BF1A-A5BE-8F4C-94C1-C6F592B44774}"/>
              </a:ext>
            </a:extLst>
          </p:cNvPr>
          <p:cNvSpPr>
            <a:spLocks noGrp="1"/>
          </p:cNvSpPr>
          <p:nvPr>
            <p:ph idx="1"/>
          </p:nvPr>
        </p:nvSpPr>
        <p:spPr/>
        <p:txBody>
          <a:bodyPr/>
          <a:lstStyle/>
          <a:p>
            <a:r>
              <a:rPr lang="ja-JP" altLang="en-US"/>
              <a:t>アーキテクチャで構造が共有できる．</a:t>
            </a:r>
            <a:endParaRPr lang="en-US" altLang="ja-JP" dirty="0"/>
          </a:p>
          <a:p>
            <a:pPr lvl="1"/>
            <a:r>
              <a:rPr lang="ja-JP" altLang="en-US"/>
              <a:t>ワラ造り，木造，レンガ造りの家．</a:t>
            </a:r>
          </a:p>
          <a:p>
            <a:endParaRPr kumimoji="1" lang="ja-JP" altLang="en-US"/>
          </a:p>
        </p:txBody>
      </p:sp>
      <p:sp>
        <p:nvSpPr>
          <p:cNvPr id="5" name="フッター プレースホルダー 4">
            <a:extLst>
              <a:ext uri="{FF2B5EF4-FFF2-40B4-BE49-F238E27FC236}">
                <a16:creationId xmlns:a16="http://schemas.microsoft.com/office/drawing/2014/main" id="{14AEDE52-CFB2-9B40-B338-72FC935210AD}"/>
              </a:ext>
            </a:extLst>
          </p:cNvPr>
          <p:cNvSpPr>
            <a:spLocks noGrp="1"/>
          </p:cNvSpPr>
          <p:nvPr>
            <p:ph type="ftr" sz="quarter" idx="11"/>
          </p:nvPr>
        </p:nvSpPr>
        <p:spPr/>
        <p:txBody>
          <a:bodyPr/>
          <a:lstStyle/>
          <a:p>
            <a:r>
              <a:rPr kumimoji="1" lang="ja-JP" altLang="en-US"/>
              <a:t>ソフトウェア設計</a:t>
            </a:r>
          </a:p>
        </p:txBody>
      </p:sp>
      <p:sp>
        <p:nvSpPr>
          <p:cNvPr id="6" name="スライド番号プレースホルダー 5">
            <a:extLst>
              <a:ext uri="{FF2B5EF4-FFF2-40B4-BE49-F238E27FC236}">
                <a16:creationId xmlns:a16="http://schemas.microsoft.com/office/drawing/2014/main" id="{6487187C-D89D-A244-BB53-55D2CEFC7711}"/>
              </a:ext>
            </a:extLst>
          </p:cNvPr>
          <p:cNvSpPr>
            <a:spLocks noGrp="1"/>
          </p:cNvSpPr>
          <p:nvPr>
            <p:ph type="sldNum" sz="quarter" idx="12"/>
          </p:nvPr>
        </p:nvSpPr>
        <p:spPr/>
        <p:txBody>
          <a:bodyPr/>
          <a:lstStyle/>
          <a:p>
            <a:fld id="{24785B65-FD71-8B41-B484-67B8C90169D7}" type="slidenum">
              <a:rPr kumimoji="1" lang="ja-JP" altLang="en-US" smtClean="0"/>
              <a:t>26</a:t>
            </a:fld>
            <a:endParaRPr kumimoji="1" lang="ja-JP" altLang="en-US"/>
          </a:p>
        </p:txBody>
      </p:sp>
      <p:pic>
        <p:nvPicPr>
          <p:cNvPr id="7" name="図 6">
            <a:extLst>
              <a:ext uri="{FF2B5EF4-FFF2-40B4-BE49-F238E27FC236}">
                <a16:creationId xmlns:a16="http://schemas.microsoft.com/office/drawing/2014/main" id="{0B5E1DAD-D695-B043-A480-F2DED89F1FD0}"/>
              </a:ext>
            </a:extLst>
          </p:cNvPr>
          <p:cNvPicPr>
            <a:picLocks noChangeAspect="1"/>
          </p:cNvPicPr>
          <p:nvPr/>
        </p:nvPicPr>
        <p:blipFill>
          <a:blip r:embed="rId2"/>
          <a:stretch>
            <a:fillRect/>
          </a:stretch>
        </p:blipFill>
        <p:spPr>
          <a:xfrm>
            <a:off x="2151172" y="3171110"/>
            <a:ext cx="1719243" cy="2636521"/>
          </a:xfrm>
          <a:prstGeom prst="rect">
            <a:avLst/>
          </a:prstGeom>
        </p:spPr>
      </p:pic>
      <p:pic>
        <p:nvPicPr>
          <p:cNvPr id="8" name="図 7">
            <a:extLst>
              <a:ext uri="{FF2B5EF4-FFF2-40B4-BE49-F238E27FC236}">
                <a16:creationId xmlns:a16="http://schemas.microsoft.com/office/drawing/2014/main" id="{CF97D6BC-F0F8-F84E-8E2B-29D61B136CBB}"/>
              </a:ext>
            </a:extLst>
          </p:cNvPr>
          <p:cNvPicPr>
            <a:picLocks noChangeAspect="1"/>
          </p:cNvPicPr>
          <p:nvPr/>
        </p:nvPicPr>
        <p:blipFill>
          <a:blip r:embed="rId3"/>
          <a:stretch>
            <a:fillRect/>
          </a:stretch>
        </p:blipFill>
        <p:spPr>
          <a:xfrm>
            <a:off x="5243316" y="3171110"/>
            <a:ext cx="1719243" cy="2636521"/>
          </a:xfrm>
          <a:prstGeom prst="rect">
            <a:avLst/>
          </a:prstGeom>
        </p:spPr>
      </p:pic>
      <p:pic>
        <p:nvPicPr>
          <p:cNvPr id="9" name="図 8">
            <a:extLst>
              <a:ext uri="{FF2B5EF4-FFF2-40B4-BE49-F238E27FC236}">
                <a16:creationId xmlns:a16="http://schemas.microsoft.com/office/drawing/2014/main" id="{2A16E7FA-A40F-C643-A4EF-13AD1E7B280E}"/>
              </a:ext>
            </a:extLst>
          </p:cNvPr>
          <p:cNvPicPr>
            <a:picLocks noChangeAspect="1"/>
          </p:cNvPicPr>
          <p:nvPr/>
        </p:nvPicPr>
        <p:blipFill>
          <a:blip r:embed="rId4"/>
          <a:stretch>
            <a:fillRect/>
          </a:stretch>
        </p:blipFill>
        <p:spPr>
          <a:xfrm>
            <a:off x="8335461" y="3171110"/>
            <a:ext cx="1705368" cy="2636521"/>
          </a:xfrm>
          <a:prstGeom prst="rect">
            <a:avLst/>
          </a:prstGeom>
        </p:spPr>
      </p:pic>
      <p:sp>
        <p:nvSpPr>
          <p:cNvPr id="10" name="正方形/長方形 9">
            <a:extLst>
              <a:ext uri="{FF2B5EF4-FFF2-40B4-BE49-F238E27FC236}">
                <a16:creationId xmlns:a16="http://schemas.microsoft.com/office/drawing/2014/main" id="{D1CA5EB9-7BFC-584E-A08C-A59088ACA7F7}"/>
              </a:ext>
            </a:extLst>
          </p:cNvPr>
          <p:cNvSpPr/>
          <p:nvPr/>
        </p:nvSpPr>
        <p:spPr>
          <a:xfrm>
            <a:off x="2297681" y="5977346"/>
            <a:ext cx="7707086" cy="369332"/>
          </a:xfrm>
          <a:prstGeom prst="rect">
            <a:avLst/>
          </a:prstGeom>
        </p:spPr>
        <p:txBody>
          <a:bodyPr wrap="square">
            <a:spAutoFit/>
          </a:bodyPr>
          <a:lstStyle/>
          <a:p>
            <a:pPr algn="ctr"/>
            <a:r>
              <a:rPr lang="ja-JP" altLang="en-US"/>
              <a:t>http://homepages.uni-paderborn.de/odenbach/wwwmath/pigs/pigs.html</a:t>
            </a:r>
          </a:p>
        </p:txBody>
      </p:sp>
    </p:spTree>
    <p:extLst>
      <p:ext uri="{BB962C8B-B14F-4D97-AF65-F5344CB8AC3E}">
        <p14:creationId xmlns:p14="http://schemas.microsoft.com/office/powerpoint/2010/main" val="2264389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sz="5400" dirty="0"/>
              <a:t>アーキテクチャで構造を共有する</a:t>
            </a:r>
          </a:p>
        </p:txBody>
      </p:sp>
      <p:sp>
        <p:nvSpPr>
          <p:cNvPr id="3" name="コンテンツ プレースホルダー 2"/>
          <p:cNvSpPr>
            <a:spLocks noGrp="1"/>
          </p:cNvSpPr>
          <p:nvPr>
            <p:ph idx="1"/>
          </p:nvPr>
        </p:nvSpPr>
        <p:spPr/>
        <p:txBody>
          <a:bodyPr>
            <a:normAutofit/>
          </a:bodyPr>
          <a:lstStyle/>
          <a:p>
            <a:r>
              <a:rPr kumimoji="1" lang="ja-JP" altLang="en-US" dirty="0"/>
              <a:t>アーキテクチャが決まると特性も決まる．</a:t>
            </a:r>
            <a:endParaRPr kumimoji="1" lang="en-US" altLang="ja-JP" dirty="0"/>
          </a:p>
          <a:p>
            <a:pPr lvl="1"/>
            <a:r>
              <a:rPr lang="ja-JP" altLang="en-US" dirty="0"/>
              <a:t>ワラ造り，木造，レンガ造りの家．</a:t>
            </a:r>
            <a:endParaRPr kumimoji="1" lang="ja-JP" altLang="en-US" dirty="0"/>
          </a:p>
        </p:txBody>
      </p:sp>
      <p:sp>
        <p:nvSpPr>
          <p:cNvPr id="5" name="スライド番号プレースホルダー 4"/>
          <p:cNvSpPr>
            <a:spLocks noGrp="1"/>
          </p:cNvSpPr>
          <p:nvPr>
            <p:ph type="sldNum" sz="quarter" idx="12"/>
          </p:nvPr>
        </p:nvSpPr>
        <p:spPr/>
        <p:txBody>
          <a:bodyPr/>
          <a:lstStyle/>
          <a:p>
            <a:fld id="{6D22F896-40B5-4ADD-8801-0D06FADFA095}" type="slidenum">
              <a:rPr lang="en-US" smtClean="0"/>
              <a:t>27</a:t>
            </a:fld>
            <a:endParaRPr lang="en-US" dirty="0"/>
          </a:p>
        </p:txBody>
      </p:sp>
      <p:graphicFrame>
        <p:nvGraphicFramePr>
          <p:cNvPr id="12" name="表 11"/>
          <p:cNvGraphicFramePr>
            <a:graphicFrameLocks noGrp="1"/>
          </p:cNvGraphicFramePr>
          <p:nvPr>
            <p:extLst>
              <p:ext uri="{D42A27DB-BD31-4B8C-83A1-F6EECF244321}">
                <p14:modId xmlns:p14="http://schemas.microsoft.com/office/powerpoint/2010/main" val="3779679269"/>
              </p:ext>
            </p:extLst>
          </p:nvPr>
        </p:nvGraphicFramePr>
        <p:xfrm>
          <a:off x="1674726" y="3586163"/>
          <a:ext cx="8842548" cy="2590800"/>
        </p:xfrm>
        <a:graphic>
          <a:graphicData uri="http://schemas.openxmlformats.org/drawingml/2006/table">
            <a:tbl>
              <a:tblPr firstRow="1" firstCol="1" bandRow="1">
                <a:tableStyleId>{7DF18680-E054-41AD-8BC1-D1AEF772440D}</a:tableStyleId>
              </a:tblPr>
              <a:tblGrid>
                <a:gridCol w="2068248">
                  <a:extLst>
                    <a:ext uri="{9D8B030D-6E8A-4147-A177-3AD203B41FA5}">
                      <a16:colId xmlns:a16="http://schemas.microsoft.com/office/drawing/2014/main" val="20000"/>
                    </a:ext>
                  </a:extLst>
                </a:gridCol>
                <a:gridCol w="1693575">
                  <a:extLst>
                    <a:ext uri="{9D8B030D-6E8A-4147-A177-3AD203B41FA5}">
                      <a16:colId xmlns:a16="http://schemas.microsoft.com/office/drawing/2014/main" val="20001"/>
                    </a:ext>
                  </a:extLst>
                </a:gridCol>
                <a:gridCol w="1693575">
                  <a:extLst>
                    <a:ext uri="{9D8B030D-6E8A-4147-A177-3AD203B41FA5}">
                      <a16:colId xmlns:a16="http://schemas.microsoft.com/office/drawing/2014/main" val="20002"/>
                    </a:ext>
                  </a:extLst>
                </a:gridCol>
                <a:gridCol w="1693575">
                  <a:extLst>
                    <a:ext uri="{9D8B030D-6E8A-4147-A177-3AD203B41FA5}">
                      <a16:colId xmlns:a16="http://schemas.microsoft.com/office/drawing/2014/main" val="20003"/>
                    </a:ext>
                  </a:extLst>
                </a:gridCol>
                <a:gridCol w="1693575">
                  <a:extLst>
                    <a:ext uri="{9D8B030D-6E8A-4147-A177-3AD203B41FA5}">
                      <a16:colId xmlns:a16="http://schemas.microsoft.com/office/drawing/2014/main" val="20004"/>
                    </a:ext>
                  </a:extLst>
                </a:gridCol>
              </a:tblGrid>
              <a:tr h="379497">
                <a:tc rowSpan="2">
                  <a:txBody>
                    <a:bodyPr/>
                    <a:lstStyle/>
                    <a:p>
                      <a:endParaRPr kumimoji="1" lang="ja-JP" altLang="en-US" sz="2800" dirty="0">
                        <a:solidFill>
                          <a:srgbClr val="FFFFFF"/>
                        </a:solidFill>
                      </a:endParaRPr>
                    </a:p>
                  </a:txBody>
                  <a:tcPr/>
                </a:tc>
                <a:tc gridSpan="4">
                  <a:txBody>
                    <a:bodyPr/>
                    <a:lstStyle/>
                    <a:p>
                      <a:r>
                        <a:rPr kumimoji="1" lang="ja-JP" altLang="en-US" sz="2800" dirty="0">
                          <a:solidFill>
                            <a:srgbClr val="FFFFFF"/>
                          </a:solidFill>
                        </a:rPr>
                        <a:t>特性</a:t>
                      </a:r>
                    </a:p>
                  </a:txBody>
                  <a:tcPr/>
                </a:tc>
                <a:tc hMerge="1">
                  <a:txBody>
                    <a:bodyPr/>
                    <a:lstStyle/>
                    <a:p>
                      <a:endParaRPr kumimoji="1" lang="ja-JP" altLang="en-US" dirty="0"/>
                    </a:p>
                  </a:txBody>
                  <a:tcPr/>
                </a:tc>
                <a:tc hMerge="1">
                  <a:txBody>
                    <a:bodyPr/>
                    <a:lstStyle/>
                    <a:p>
                      <a:endParaRPr kumimoji="1" lang="ja-JP" altLang="en-US"/>
                    </a:p>
                  </a:txBody>
                  <a:tcPr/>
                </a:tc>
                <a:tc hMerge="1">
                  <a:txBody>
                    <a:bodyPr/>
                    <a:lstStyle/>
                    <a:p>
                      <a:endParaRPr kumimoji="1" lang="ja-JP" altLang="en-US" dirty="0"/>
                    </a:p>
                  </a:txBody>
                  <a:tcPr/>
                </a:tc>
                <a:extLst>
                  <a:ext uri="{0D108BD9-81ED-4DB2-BD59-A6C34878D82A}">
                    <a16:rowId xmlns:a16="http://schemas.microsoft.com/office/drawing/2014/main" val="10000"/>
                  </a:ext>
                </a:extLst>
              </a:tr>
              <a:tr h="513138">
                <a:tc vMerge="1">
                  <a:txBody>
                    <a:bodyPr/>
                    <a:lstStyle/>
                    <a:p>
                      <a:endParaRPr kumimoji="1" lang="ja-JP" altLang="en-US" dirty="0"/>
                    </a:p>
                  </a:txBody>
                  <a:tcPr/>
                </a:tc>
                <a:tc>
                  <a:txBody>
                    <a:bodyPr/>
                    <a:lstStyle/>
                    <a:p>
                      <a:r>
                        <a:rPr kumimoji="1" lang="ja-JP" altLang="en-US" sz="2800" dirty="0"/>
                        <a:t>耐火</a:t>
                      </a:r>
                    </a:p>
                  </a:txBody>
                  <a:tcPr/>
                </a:tc>
                <a:tc>
                  <a:txBody>
                    <a:bodyPr/>
                    <a:lstStyle/>
                    <a:p>
                      <a:r>
                        <a:rPr kumimoji="1" lang="ja-JP" altLang="en-US" sz="2800" dirty="0"/>
                        <a:t>耐衝撃</a:t>
                      </a:r>
                    </a:p>
                  </a:txBody>
                  <a:tcPr/>
                </a:tc>
                <a:tc>
                  <a:txBody>
                    <a:bodyPr/>
                    <a:lstStyle/>
                    <a:p>
                      <a:r>
                        <a:rPr kumimoji="1" lang="ja-JP" altLang="en-US" sz="2800" dirty="0"/>
                        <a:t>耐風圧</a:t>
                      </a:r>
                    </a:p>
                  </a:txBody>
                  <a:tcPr/>
                </a:tc>
                <a:tc>
                  <a:txBody>
                    <a:bodyPr/>
                    <a:lstStyle/>
                    <a:p>
                      <a:r>
                        <a:rPr kumimoji="1" lang="ja-JP" altLang="en-US" sz="2800" dirty="0"/>
                        <a:t>建設時間</a:t>
                      </a:r>
                    </a:p>
                  </a:txBody>
                  <a:tcPr/>
                </a:tc>
                <a:extLst>
                  <a:ext uri="{0D108BD9-81ED-4DB2-BD59-A6C34878D82A}">
                    <a16:rowId xmlns:a16="http://schemas.microsoft.com/office/drawing/2014/main" val="10001"/>
                  </a:ext>
                </a:extLst>
              </a:tr>
              <a:tr h="513138">
                <a:tc>
                  <a:txBody>
                    <a:bodyPr/>
                    <a:lstStyle/>
                    <a:p>
                      <a:r>
                        <a:rPr kumimoji="1" lang="ja-JP" altLang="en-US" sz="2800" dirty="0">
                          <a:solidFill>
                            <a:srgbClr val="FFFFFF"/>
                          </a:solidFill>
                        </a:rPr>
                        <a:t>ワラ造り</a:t>
                      </a:r>
                    </a:p>
                  </a:txBody>
                  <a:tcPr/>
                </a:tc>
                <a:tc>
                  <a:txBody>
                    <a:bodyPr/>
                    <a:lstStyle/>
                    <a:p>
                      <a:r>
                        <a:rPr kumimoji="1" lang="ja-JP" altLang="en-US" sz="2800" dirty="0"/>
                        <a:t>弱い</a:t>
                      </a:r>
                    </a:p>
                  </a:txBody>
                  <a:tcPr/>
                </a:tc>
                <a:tc>
                  <a:txBody>
                    <a:bodyPr/>
                    <a:lstStyle/>
                    <a:p>
                      <a:r>
                        <a:rPr kumimoji="1" lang="ja-JP" altLang="en-US" sz="2800" dirty="0"/>
                        <a:t>弱い</a:t>
                      </a:r>
                    </a:p>
                  </a:txBody>
                  <a:tcPr/>
                </a:tc>
                <a:tc>
                  <a:txBody>
                    <a:bodyPr/>
                    <a:lstStyle/>
                    <a:p>
                      <a:r>
                        <a:rPr kumimoji="1" lang="ja-JP" altLang="en-US" sz="2800" dirty="0"/>
                        <a:t>弱い</a:t>
                      </a:r>
                    </a:p>
                  </a:txBody>
                  <a:tcPr/>
                </a:tc>
                <a:tc>
                  <a:txBody>
                    <a:bodyPr/>
                    <a:lstStyle/>
                    <a:p>
                      <a:r>
                        <a:rPr kumimoji="1" lang="ja-JP" altLang="en-US" sz="2800" dirty="0"/>
                        <a:t>短い</a:t>
                      </a:r>
                    </a:p>
                  </a:txBody>
                  <a:tcPr/>
                </a:tc>
                <a:extLst>
                  <a:ext uri="{0D108BD9-81ED-4DB2-BD59-A6C34878D82A}">
                    <a16:rowId xmlns:a16="http://schemas.microsoft.com/office/drawing/2014/main" val="10002"/>
                  </a:ext>
                </a:extLst>
              </a:tr>
              <a:tr h="379497">
                <a:tc>
                  <a:txBody>
                    <a:bodyPr/>
                    <a:lstStyle/>
                    <a:p>
                      <a:r>
                        <a:rPr kumimoji="1" lang="ja-JP" altLang="en-US" sz="2800" dirty="0">
                          <a:solidFill>
                            <a:srgbClr val="FFFFFF"/>
                          </a:solidFill>
                        </a:rPr>
                        <a:t>木造</a:t>
                      </a:r>
                    </a:p>
                  </a:txBody>
                  <a:tcPr/>
                </a:tc>
                <a:tc>
                  <a:txBody>
                    <a:bodyPr/>
                    <a:lstStyle/>
                    <a:p>
                      <a:r>
                        <a:rPr kumimoji="1" lang="ja-JP" altLang="en-US" sz="2800" dirty="0"/>
                        <a:t>中</a:t>
                      </a:r>
                    </a:p>
                  </a:txBody>
                  <a:tcPr/>
                </a:tc>
                <a:tc>
                  <a:txBody>
                    <a:bodyPr/>
                    <a:lstStyle/>
                    <a:p>
                      <a:r>
                        <a:rPr kumimoji="1" lang="ja-JP" altLang="en-US" sz="2800" dirty="0"/>
                        <a:t>中</a:t>
                      </a:r>
                    </a:p>
                  </a:txBody>
                  <a:tcPr/>
                </a:tc>
                <a:tc>
                  <a:txBody>
                    <a:bodyPr/>
                    <a:lstStyle/>
                    <a:p>
                      <a:r>
                        <a:rPr kumimoji="1" lang="ja-JP" altLang="en-US" sz="2800" dirty="0"/>
                        <a:t>中</a:t>
                      </a:r>
                    </a:p>
                  </a:txBody>
                  <a:tcPr/>
                </a:tc>
                <a:tc>
                  <a:txBody>
                    <a:bodyPr/>
                    <a:lstStyle/>
                    <a:p>
                      <a:r>
                        <a:rPr kumimoji="1" lang="ja-JP" altLang="en-US" sz="2800" dirty="0"/>
                        <a:t>中</a:t>
                      </a:r>
                    </a:p>
                  </a:txBody>
                  <a:tcPr/>
                </a:tc>
                <a:extLst>
                  <a:ext uri="{0D108BD9-81ED-4DB2-BD59-A6C34878D82A}">
                    <a16:rowId xmlns:a16="http://schemas.microsoft.com/office/drawing/2014/main" val="10003"/>
                  </a:ext>
                </a:extLst>
              </a:tr>
              <a:tr h="513138">
                <a:tc>
                  <a:txBody>
                    <a:bodyPr/>
                    <a:lstStyle/>
                    <a:p>
                      <a:r>
                        <a:rPr kumimoji="1" lang="ja-JP" altLang="en-US" sz="2800" dirty="0">
                          <a:solidFill>
                            <a:srgbClr val="FFFFFF"/>
                          </a:solidFill>
                        </a:rPr>
                        <a:t>レンガ造り</a:t>
                      </a:r>
                    </a:p>
                  </a:txBody>
                  <a:tcPr/>
                </a:tc>
                <a:tc>
                  <a:txBody>
                    <a:bodyPr/>
                    <a:lstStyle/>
                    <a:p>
                      <a:r>
                        <a:rPr kumimoji="1" lang="ja-JP" altLang="en-US" sz="2800" dirty="0"/>
                        <a:t>強い</a:t>
                      </a:r>
                    </a:p>
                  </a:txBody>
                  <a:tcPr/>
                </a:tc>
                <a:tc>
                  <a:txBody>
                    <a:bodyPr/>
                    <a:lstStyle/>
                    <a:p>
                      <a:r>
                        <a:rPr kumimoji="1" lang="ja-JP" altLang="en-US" sz="2800" dirty="0"/>
                        <a:t>強い</a:t>
                      </a:r>
                    </a:p>
                  </a:txBody>
                  <a:tcPr/>
                </a:tc>
                <a:tc>
                  <a:txBody>
                    <a:bodyPr/>
                    <a:lstStyle/>
                    <a:p>
                      <a:r>
                        <a:rPr kumimoji="1" lang="ja-JP" altLang="en-US" sz="2800" dirty="0"/>
                        <a:t>強い</a:t>
                      </a:r>
                    </a:p>
                  </a:txBody>
                  <a:tcPr/>
                </a:tc>
                <a:tc>
                  <a:txBody>
                    <a:bodyPr/>
                    <a:lstStyle/>
                    <a:p>
                      <a:r>
                        <a:rPr kumimoji="1" lang="ja-JP" altLang="en-US" sz="2800" dirty="0"/>
                        <a:t>長い</a:t>
                      </a:r>
                    </a:p>
                  </a:txBody>
                  <a:tcPr/>
                </a:tc>
                <a:extLst>
                  <a:ext uri="{0D108BD9-81ED-4DB2-BD59-A6C34878D82A}">
                    <a16:rowId xmlns:a16="http://schemas.microsoft.com/office/drawing/2014/main" val="10004"/>
                  </a:ext>
                </a:extLst>
              </a:tr>
            </a:tbl>
          </a:graphicData>
        </a:graphic>
      </p:graphicFrame>
      <p:sp>
        <p:nvSpPr>
          <p:cNvPr id="6" name="フッター プレースホルダー 5"/>
          <p:cNvSpPr>
            <a:spLocks noGrp="1"/>
          </p:cNvSpPr>
          <p:nvPr>
            <p:ph type="ftr" sz="quarter" idx="11"/>
          </p:nvPr>
        </p:nvSpPr>
        <p:spPr/>
        <p:txBody>
          <a:bodyPr/>
          <a:lstStyle/>
          <a:p>
            <a:r>
              <a:rPr lang="ja-JP" altLang="en-US"/>
              <a:t>ソフトウェア設計</a:t>
            </a:r>
            <a:endParaRPr lang="en-US" dirty="0"/>
          </a:p>
        </p:txBody>
      </p:sp>
    </p:spTree>
    <p:custDataLst>
      <p:tags r:id="rId1"/>
    </p:custDataLst>
    <p:extLst>
      <p:ext uri="{BB962C8B-B14F-4D97-AF65-F5344CB8AC3E}">
        <p14:creationId xmlns:p14="http://schemas.microsoft.com/office/powerpoint/2010/main" val="1777627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dissolv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dirty="0"/>
              <a:t>アーキテクチャによる制限</a:t>
            </a:r>
            <a:endParaRPr kumimoji="1" lang="ja-JP" altLang="en-US" dirty="0"/>
          </a:p>
        </p:txBody>
      </p:sp>
      <p:sp>
        <p:nvSpPr>
          <p:cNvPr id="3" name="コンテンツ プレースホルダー 2"/>
          <p:cNvSpPr>
            <a:spLocks noGrp="1"/>
          </p:cNvSpPr>
          <p:nvPr>
            <p:ph idx="1"/>
          </p:nvPr>
        </p:nvSpPr>
        <p:spPr/>
        <p:txBody>
          <a:bodyPr/>
          <a:lstStyle/>
          <a:p>
            <a:pPr>
              <a:lnSpc>
                <a:spcPct val="100000"/>
              </a:lnSpc>
            </a:pPr>
            <a:r>
              <a:rPr lang="ja-JP" altLang="en-US" dirty="0"/>
              <a:t>家のアーキテクチャが決まると，拡張が制限される．</a:t>
            </a:r>
            <a:endParaRPr lang="en-US" altLang="ja-JP" dirty="0"/>
          </a:p>
          <a:p>
            <a:pPr lvl="1">
              <a:lnSpc>
                <a:spcPct val="100000"/>
              </a:lnSpc>
            </a:pPr>
            <a:r>
              <a:rPr lang="ja-JP" altLang="en-US" dirty="0"/>
              <a:t>ワラ造り，木造，レンガ造りの家．</a:t>
            </a:r>
          </a:p>
          <a:p>
            <a:pPr lvl="2">
              <a:lnSpc>
                <a:spcPct val="100000"/>
              </a:lnSpc>
            </a:pPr>
            <a:r>
              <a:rPr kumimoji="1" lang="ja-JP" altLang="en-US" dirty="0"/>
              <a:t>２，３階建てへのリフォームは難しい．</a:t>
            </a:r>
            <a:endParaRPr kumimoji="1" lang="en-US" altLang="ja-JP" dirty="0"/>
          </a:p>
          <a:p>
            <a:pPr lvl="2">
              <a:lnSpc>
                <a:spcPct val="100000"/>
              </a:lnSpc>
            </a:pPr>
            <a:r>
              <a:rPr lang="ja-JP" altLang="en-US" dirty="0"/>
              <a:t>高層化は無理．</a:t>
            </a:r>
            <a:endParaRPr lang="en-US" altLang="ja-JP" dirty="0"/>
          </a:p>
          <a:p>
            <a:pPr lvl="2">
              <a:lnSpc>
                <a:spcPct val="100000"/>
              </a:lnSpc>
            </a:pPr>
            <a:r>
              <a:rPr kumimoji="1" lang="ja-JP" altLang="en-US" dirty="0"/>
              <a:t>窓の設置のような軽微なリフォームは</a:t>
            </a:r>
            <a:r>
              <a:rPr kumimoji="1" lang="en-US" altLang="ja-JP" dirty="0"/>
              <a:t>OK</a:t>
            </a:r>
            <a:r>
              <a:rPr kumimoji="1" lang="ja-JP" altLang="en-US" dirty="0"/>
              <a:t>．</a:t>
            </a:r>
            <a:endParaRPr kumimoji="1" lang="en-US" altLang="ja-JP" dirty="0"/>
          </a:p>
          <a:p>
            <a:pPr lvl="2">
              <a:lnSpc>
                <a:spcPct val="100000"/>
              </a:lnSpc>
            </a:pPr>
            <a:endParaRPr kumimoji="1" lang="ja-JP" altLang="en-US" dirty="0"/>
          </a:p>
        </p:txBody>
      </p:sp>
      <p:sp>
        <p:nvSpPr>
          <p:cNvPr id="5" name="スライド番号プレースホルダー 4"/>
          <p:cNvSpPr>
            <a:spLocks noGrp="1"/>
          </p:cNvSpPr>
          <p:nvPr>
            <p:ph type="sldNum" sz="quarter" idx="12"/>
          </p:nvPr>
        </p:nvSpPr>
        <p:spPr/>
        <p:txBody>
          <a:bodyPr/>
          <a:lstStyle/>
          <a:p>
            <a:fld id="{6D22F896-40B5-4ADD-8801-0D06FADFA095}" type="slidenum">
              <a:rPr lang="en-US" smtClean="0"/>
              <a:t>28</a:t>
            </a:fld>
            <a:endParaRPr lang="en-US" dirty="0"/>
          </a:p>
        </p:txBody>
      </p:sp>
      <p:sp>
        <p:nvSpPr>
          <p:cNvPr id="6" name="フッター プレースホルダー 5"/>
          <p:cNvSpPr>
            <a:spLocks noGrp="1"/>
          </p:cNvSpPr>
          <p:nvPr>
            <p:ph type="ftr" sz="quarter" idx="11"/>
          </p:nvPr>
        </p:nvSpPr>
        <p:spPr/>
        <p:txBody>
          <a:bodyPr/>
          <a:lstStyle/>
          <a:p>
            <a:r>
              <a:rPr lang="ja-JP" altLang="en-US"/>
              <a:t>ソフトウェア設計</a:t>
            </a:r>
            <a:endParaRPr lang="en-US" dirty="0"/>
          </a:p>
        </p:txBody>
      </p:sp>
    </p:spTree>
    <p:extLst>
      <p:ext uri="{BB962C8B-B14F-4D97-AF65-F5344CB8AC3E}">
        <p14:creationId xmlns:p14="http://schemas.microsoft.com/office/powerpoint/2010/main" val="2155618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ソフトウェアアーキテクチャ</a:t>
            </a:r>
          </a:p>
        </p:txBody>
      </p:sp>
      <p:sp>
        <p:nvSpPr>
          <p:cNvPr id="3" name="コンテンツ プレースホルダー 2"/>
          <p:cNvSpPr>
            <a:spLocks noGrp="1"/>
          </p:cNvSpPr>
          <p:nvPr>
            <p:ph idx="1"/>
          </p:nvPr>
        </p:nvSpPr>
        <p:spPr>
          <a:xfrm>
            <a:off x="838200" y="2549236"/>
            <a:ext cx="10515600" cy="3627726"/>
          </a:xfrm>
        </p:spPr>
        <p:txBody>
          <a:bodyPr numCol="2">
            <a:normAutofit fontScale="85000" lnSpcReduction="20000"/>
          </a:bodyPr>
          <a:lstStyle/>
          <a:p>
            <a:pPr lvl="1">
              <a:lnSpc>
                <a:spcPct val="120000"/>
              </a:lnSpc>
            </a:pPr>
            <a:r>
              <a:rPr lang="ja-JP" altLang="en-US"/>
              <a:t>全体</a:t>
            </a:r>
            <a:r>
              <a:rPr lang="ja-JP" altLang="en-US" dirty="0"/>
              <a:t>の流れ．</a:t>
            </a:r>
            <a:endParaRPr lang="en-US" altLang="ja-JP" dirty="0"/>
          </a:p>
          <a:p>
            <a:pPr lvl="1">
              <a:lnSpc>
                <a:spcPct val="120000"/>
              </a:lnSpc>
            </a:pPr>
            <a:r>
              <a:rPr kumimoji="1" lang="ja-JP" altLang="en-US" dirty="0"/>
              <a:t>通信方法．</a:t>
            </a:r>
            <a:endParaRPr kumimoji="1" lang="en-US" altLang="ja-JP" dirty="0"/>
          </a:p>
          <a:p>
            <a:pPr lvl="1">
              <a:lnSpc>
                <a:spcPct val="120000"/>
              </a:lnSpc>
            </a:pPr>
            <a:r>
              <a:rPr lang="ja-JP" altLang="en-US" dirty="0"/>
              <a:t>処理規模と性能．</a:t>
            </a:r>
            <a:endParaRPr lang="en-US" altLang="ja-JP" dirty="0"/>
          </a:p>
          <a:p>
            <a:pPr lvl="1">
              <a:lnSpc>
                <a:spcPct val="120000"/>
              </a:lnSpc>
            </a:pPr>
            <a:r>
              <a:rPr kumimoji="1" lang="ja-JP" altLang="en-US" dirty="0"/>
              <a:t>実行制御の構造．</a:t>
            </a:r>
            <a:endParaRPr kumimoji="1" lang="en-US" altLang="ja-JP" dirty="0"/>
          </a:p>
          <a:p>
            <a:pPr lvl="1">
              <a:lnSpc>
                <a:spcPct val="120000"/>
              </a:lnSpc>
            </a:pPr>
            <a:r>
              <a:rPr lang="ja-JP" altLang="en-US"/>
              <a:t>ソフトウェア全体の一貫性．</a:t>
            </a:r>
            <a:endParaRPr lang="en-US" altLang="ja-JP" dirty="0"/>
          </a:p>
          <a:p>
            <a:pPr lvl="1">
              <a:lnSpc>
                <a:spcPct val="120000"/>
              </a:lnSpc>
            </a:pPr>
            <a:r>
              <a:rPr lang="ja-JP" altLang="en-US"/>
              <a:t>スケーラビリティ</a:t>
            </a:r>
            <a:r>
              <a:rPr lang="ja-JP" altLang="en-US" dirty="0"/>
              <a:t>（利用者数などが増えた時に対応可能か</a:t>
            </a:r>
            <a:r>
              <a:rPr lang="ja-JP" altLang="en-US"/>
              <a:t>）．</a:t>
            </a:r>
            <a:endParaRPr lang="en-US" altLang="ja-JP" dirty="0"/>
          </a:p>
          <a:p>
            <a:pPr lvl="1">
              <a:lnSpc>
                <a:spcPct val="120000"/>
              </a:lnSpc>
            </a:pPr>
            <a:r>
              <a:rPr kumimoji="1" lang="ja-JP" altLang="en-US" dirty="0"/>
              <a:t>将来の発展の見通し．</a:t>
            </a:r>
            <a:endParaRPr kumimoji="1" lang="en-US" altLang="ja-JP" dirty="0"/>
          </a:p>
          <a:p>
            <a:pPr lvl="1">
              <a:lnSpc>
                <a:spcPct val="120000"/>
              </a:lnSpc>
            </a:pPr>
            <a:r>
              <a:rPr lang="ja-JP" altLang="en-US" dirty="0"/>
              <a:t>入手可能な部品とその適合性．</a:t>
            </a:r>
            <a:endParaRPr kumimoji="1" lang="en-US" altLang="ja-JP" dirty="0"/>
          </a:p>
        </p:txBody>
      </p:sp>
      <p:sp>
        <p:nvSpPr>
          <p:cNvPr id="6" name="フッター プレースホルダー 5"/>
          <p:cNvSpPr>
            <a:spLocks noGrp="1"/>
          </p:cNvSpPr>
          <p:nvPr>
            <p:ph type="ftr" sz="quarter" idx="11"/>
          </p:nvPr>
        </p:nvSpPr>
        <p:spPr/>
        <p:txBody>
          <a:bodyPr/>
          <a:lstStyle/>
          <a:p>
            <a:r>
              <a:rPr lang="ja-JP" altLang="en-US"/>
              <a:t>ソフトウェア設計</a:t>
            </a:r>
            <a:endParaRPr lang="en-US" dirty="0"/>
          </a:p>
        </p:txBody>
      </p:sp>
      <p:sp>
        <p:nvSpPr>
          <p:cNvPr id="5" name="スライド番号プレースホルダー 4"/>
          <p:cNvSpPr>
            <a:spLocks noGrp="1"/>
          </p:cNvSpPr>
          <p:nvPr>
            <p:ph type="sldNum" sz="quarter" idx="12"/>
          </p:nvPr>
        </p:nvSpPr>
        <p:spPr/>
        <p:txBody>
          <a:bodyPr/>
          <a:lstStyle/>
          <a:p>
            <a:fld id="{6D22F896-40B5-4ADD-8801-0D06FADFA095}" type="slidenum">
              <a:rPr lang="en-US" smtClean="0"/>
              <a:t>29</a:t>
            </a:fld>
            <a:endParaRPr lang="en-US" dirty="0"/>
          </a:p>
        </p:txBody>
      </p:sp>
      <p:sp>
        <p:nvSpPr>
          <p:cNvPr id="8" name="正方形/長方形 7">
            <a:extLst>
              <a:ext uri="{FF2B5EF4-FFF2-40B4-BE49-F238E27FC236}">
                <a16:creationId xmlns:a16="http://schemas.microsoft.com/office/drawing/2014/main" id="{A89C075C-CBDF-FC45-BC66-2482B1E5E4E0}"/>
              </a:ext>
            </a:extLst>
          </p:cNvPr>
          <p:cNvSpPr/>
          <p:nvPr/>
        </p:nvSpPr>
        <p:spPr>
          <a:xfrm>
            <a:off x="838200" y="1690688"/>
            <a:ext cx="10325100" cy="729430"/>
          </a:xfrm>
          <a:prstGeom prst="rect">
            <a:avLst/>
          </a:prstGeom>
        </p:spPr>
        <p:txBody>
          <a:bodyPr wrap="square">
            <a:spAutoFit/>
          </a:bodyPr>
          <a:lstStyle/>
          <a:p>
            <a:pPr marL="285750" indent="-285750" algn="ctr">
              <a:lnSpc>
                <a:spcPct val="120000"/>
              </a:lnSpc>
              <a:buFont typeface="Arial" panose="020B0604020202020204" pitchFamily="34" charset="0"/>
              <a:buChar char="•"/>
            </a:pPr>
            <a:r>
              <a:rPr lang="ja-JP" altLang="en-US" sz="3600"/>
              <a:t>開発対象のソフトウェアの基本的構造を定める．</a:t>
            </a:r>
            <a:endParaRPr lang="en-US" altLang="ja-JP" sz="3600" dirty="0"/>
          </a:p>
        </p:txBody>
      </p:sp>
    </p:spTree>
    <p:extLst>
      <p:ext uri="{BB962C8B-B14F-4D97-AF65-F5344CB8AC3E}">
        <p14:creationId xmlns:p14="http://schemas.microsoft.com/office/powerpoint/2010/main" val="24663712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4A4EA2-10D8-085B-7C16-0AE1595266C8}"/>
            </a:ext>
          </a:extLst>
        </p:cNvPr>
        <p:cNvGrpSpPr/>
        <p:nvPr/>
      </p:nvGrpSpPr>
      <p:grpSpPr>
        <a:xfrm>
          <a:off x="0" y="0"/>
          <a:ext cx="0" cy="0"/>
          <a:chOff x="0" y="0"/>
          <a:chExt cx="0" cy="0"/>
        </a:xfrm>
      </p:grpSpPr>
      <p:sp>
        <p:nvSpPr>
          <p:cNvPr id="37" name="正方形/長方形 36">
            <a:extLst>
              <a:ext uri="{FF2B5EF4-FFF2-40B4-BE49-F238E27FC236}">
                <a16:creationId xmlns:a16="http://schemas.microsoft.com/office/drawing/2014/main" id="{53A5BCF8-359A-B7E1-28DC-0CF03906D09F}"/>
              </a:ext>
            </a:extLst>
          </p:cNvPr>
          <p:cNvSpPr/>
          <p:nvPr/>
        </p:nvSpPr>
        <p:spPr>
          <a:xfrm>
            <a:off x="4367639" y="3183441"/>
            <a:ext cx="1692000" cy="396000"/>
          </a:xfrm>
          <a:prstGeom prst="rect">
            <a:avLst/>
          </a:prstGeom>
          <a:solidFill>
            <a:srgbClr val="E3F0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6B7EF7EF-5E78-8C5C-4CC4-6B89EDDFD051}"/>
              </a:ext>
            </a:extLst>
          </p:cNvPr>
          <p:cNvSpPr>
            <a:spLocks noGrp="1"/>
          </p:cNvSpPr>
          <p:nvPr>
            <p:ph type="title"/>
          </p:nvPr>
        </p:nvSpPr>
        <p:spPr>
          <a:xfrm>
            <a:off x="838200" y="365125"/>
            <a:ext cx="10515600" cy="1325563"/>
          </a:xfrm>
        </p:spPr>
        <p:txBody>
          <a:bodyPr/>
          <a:lstStyle/>
          <a:p>
            <a:r>
              <a:rPr kumimoji="1" lang="ja-JP" altLang="en-US"/>
              <a:t>玉田の担当回</a:t>
            </a:r>
          </a:p>
        </p:txBody>
      </p:sp>
      <p:sp>
        <p:nvSpPr>
          <p:cNvPr id="6" name="フッター プレースホルダー 5">
            <a:extLst>
              <a:ext uri="{FF2B5EF4-FFF2-40B4-BE49-F238E27FC236}">
                <a16:creationId xmlns:a16="http://schemas.microsoft.com/office/drawing/2014/main" id="{9AC156B4-A3E0-C64B-0F17-61B0C6DDAF14}"/>
              </a:ext>
            </a:extLst>
          </p:cNvPr>
          <p:cNvSpPr>
            <a:spLocks noGrp="1"/>
          </p:cNvSpPr>
          <p:nvPr>
            <p:ph type="ftr" sz="quarter" idx="11"/>
          </p:nvPr>
        </p:nvSpPr>
        <p:spPr/>
        <p:txBody>
          <a:bodyPr/>
          <a:lstStyle/>
          <a:p>
            <a:r>
              <a:rPr kumimoji="1" lang="ja-JP" altLang="en-US"/>
              <a:t>ソフトウェア設計</a:t>
            </a:r>
          </a:p>
        </p:txBody>
      </p:sp>
      <p:sp>
        <p:nvSpPr>
          <p:cNvPr id="7" name="スライド番号プレースホルダー 6">
            <a:extLst>
              <a:ext uri="{FF2B5EF4-FFF2-40B4-BE49-F238E27FC236}">
                <a16:creationId xmlns:a16="http://schemas.microsoft.com/office/drawing/2014/main" id="{568702C0-D050-6C6D-3A93-DBCBA9122270}"/>
              </a:ext>
            </a:extLst>
          </p:cNvPr>
          <p:cNvSpPr>
            <a:spLocks noGrp="1"/>
          </p:cNvSpPr>
          <p:nvPr>
            <p:ph type="sldNum" sz="quarter" idx="12"/>
          </p:nvPr>
        </p:nvSpPr>
        <p:spPr/>
        <p:txBody>
          <a:bodyPr/>
          <a:lstStyle/>
          <a:p>
            <a:fld id="{24785B65-FD71-8B41-B484-67B8C90169D7}" type="slidenum">
              <a:rPr kumimoji="1" lang="ja-JP" altLang="en-US" smtClean="0"/>
              <a:t>3</a:t>
            </a:fld>
            <a:endParaRPr kumimoji="1" lang="ja-JP" altLang="en-US"/>
          </a:p>
        </p:txBody>
      </p:sp>
      <p:sp>
        <p:nvSpPr>
          <p:cNvPr id="26" name="正方形/長方形 25">
            <a:extLst>
              <a:ext uri="{FF2B5EF4-FFF2-40B4-BE49-F238E27FC236}">
                <a16:creationId xmlns:a16="http://schemas.microsoft.com/office/drawing/2014/main" id="{6672D461-6B86-4639-CEB0-07F8F3F55451}"/>
              </a:ext>
            </a:extLst>
          </p:cNvPr>
          <p:cNvSpPr/>
          <p:nvPr/>
        </p:nvSpPr>
        <p:spPr>
          <a:xfrm>
            <a:off x="7897080" y="2284720"/>
            <a:ext cx="1692000" cy="39600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a:extLst>
              <a:ext uri="{FF2B5EF4-FFF2-40B4-BE49-F238E27FC236}">
                <a16:creationId xmlns:a16="http://schemas.microsoft.com/office/drawing/2014/main" id="{3FF30C70-AF4C-4258-0587-73B0FE3B2538}"/>
              </a:ext>
            </a:extLst>
          </p:cNvPr>
          <p:cNvSpPr/>
          <p:nvPr/>
        </p:nvSpPr>
        <p:spPr>
          <a:xfrm>
            <a:off x="838199" y="2277829"/>
            <a:ext cx="1692000" cy="39600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6">
                  <a:lumMod val="75000"/>
                </a:schemeClr>
              </a:solidFill>
            </a:endParaRPr>
          </a:p>
        </p:txBody>
      </p:sp>
      <p:sp>
        <p:nvSpPr>
          <p:cNvPr id="22" name="正方形/長方形 21">
            <a:extLst>
              <a:ext uri="{FF2B5EF4-FFF2-40B4-BE49-F238E27FC236}">
                <a16:creationId xmlns:a16="http://schemas.microsoft.com/office/drawing/2014/main" id="{1D3563CD-D86F-4B3A-90E0-CA6EE53369BB}"/>
              </a:ext>
            </a:extLst>
          </p:cNvPr>
          <p:cNvSpPr/>
          <p:nvPr/>
        </p:nvSpPr>
        <p:spPr>
          <a:xfrm>
            <a:off x="2602919" y="2277829"/>
            <a:ext cx="1692000" cy="39600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正方形/長方形 22">
            <a:extLst>
              <a:ext uri="{FF2B5EF4-FFF2-40B4-BE49-F238E27FC236}">
                <a16:creationId xmlns:a16="http://schemas.microsoft.com/office/drawing/2014/main" id="{1CEDF201-6CD1-11C2-0E17-581D3A848906}"/>
              </a:ext>
            </a:extLst>
          </p:cNvPr>
          <p:cNvSpPr/>
          <p:nvPr/>
        </p:nvSpPr>
        <p:spPr>
          <a:xfrm>
            <a:off x="4367639" y="2277829"/>
            <a:ext cx="1692000" cy="3960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正方形/長方形 23">
            <a:extLst>
              <a:ext uri="{FF2B5EF4-FFF2-40B4-BE49-F238E27FC236}">
                <a16:creationId xmlns:a16="http://schemas.microsoft.com/office/drawing/2014/main" id="{47CD242B-BF0A-21C6-5818-35180E907824}"/>
              </a:ext>
            </a:extLst>
          </p:cNvPr>
          <p:cNvSpPr/>
          <p:nvPr/>
        </p:nvSpPr>
        <p:spPr>
          <a:xfrm>
            <a:off x="6132359" y="2277829"/>
            <a:ext cx="1692000" cy="39600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正方形/長方形 24">
            <a:extLst>
              <a:ext uri="{FF2B5EF4-FFF2-40B4-BE49-F238E27FC236}">
                <a16:creationId xmlns:a16="http://schemas.microsoft.com/office/drawing/2014/main" id="{E99E1FEF-E6E0-5065-8F2E-9CA51373F99F}"/>
              </a:ext>
            </a:extLst>
          </p:cNvPr>
          <p:cNvSpPr/>
          <p:nvPr/>
        </p:nvSpPr>
        <p:spPr>
          <a:xfrm>
            <a:off x="9661800" y="2277829"/>
            <a:ext cx="1692000" cy="39600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正方形/長方形 39">
            <a:extLst>
              <a:ext uri="{FF2B5EF4-FFF2-40B4-BE49-F238E27FC236}">
                <a16:creationId xmlns:a16="http://schemas.microsoft.com/office/drawing/2014/main" id="{416362E3-034E-6DD0-9DF0-D249E5B33C6B}"/>
              </a:ext>
            </a:extLst>
          </p:cNvPr>
          <p:cNvSpPr/>
          <p:nvPr/>
        </p:nvSpPr>
        <p:spPr>
          <a:xfrm>
            <a:off x="7897080" y="3183441"/>
            <a:ext cx="1692000" cy="39600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正方形/長方形 37">
            <a:extLst>
              <a:ext uri="{FF2B5EF4-FFF2-40B4-BE49-F238E27FC236}">
                <a16:creationId xmlns:a16="http://schemas.microsoft.com/office/drawing/2014/main" id="{AE512DE1-9CFB-3C9B-AA37-F3BA956A833D}"/>
              </a:ext>
            </a:extLst>
          </p:cNvPr>
          <p:cNvSpPr/>
          <p:nvPr/>
        </p:nvSpPr>
        <p:spPr>
          <a:xfrm>
            <a:off x="6132359" y="3183441"/>
            <a:ext cx="1692000" cy="39600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正方形/長方形 34">
            <a:extLst>
              <a:ext uri="{FF2B5EF4-FFF2-40B4-BE49-F238E27FC236}">
                <a16:creationId xmlns:a16="http://schemas.microsoft.com/office/drawing/2014/main" id="{796381D1-297F-A771-F89F-EC5543C5D546}"/>
              </a:ext>
            </a:extLst>
          </p:cNvPr>
          <p:cNvSpPr/>
          <p:nvPr/>
        </p:nvSpPr>
        <p:spPr>
          <a:xfrm>
            <a:off x="838199" y="3183441"/>
            <a:ext cx="1692000" cy="39600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正方形/長方形 35">
            <a:extLst>
              <a:ext uri="{FF2B5EF4-FFF2-40B4-BE49-F238E27FC236}">
                <a16:creationId xmlns:a16="http://schemas.microsoft.com/office/drawing/2014/main" id="{1CFEAD3D-BE8D-9048-4BAA-1006CB2DA68E}"/>
              </a:ext>
            </a:extLst>
          </p:cNvPr>
          <p:cNvSpPr/>
          <p:nvPr/>
        </p:nvSpPr>
        <p:spPr>
          <a:xfrm>
            <a:off x="2602919" y="3183441"/>
            <a:ext cx="1692000" cy="396000"/>
          </a:xfrm>
          <a:prstGeom prst="rect">
            <a:avLst/>
          </a:prstGeom>
          <a:solidFill>
            <a:srgbClr val="E3F0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4" name="テキスト ボックス 103">
            <a:extLst>
              <a:ext uri="{FF2B5EF4-FFF2-40B4-BE49-F238E27FC236}">
                <a16:creationId xmlns:a16="http://schemas.microsoft.com/office/drawing/2014/main" id="{19BE3B51-F5B9-86C0-BFAD-A9D174DAE54B}"/>
              </a:ext>
            </a:extLst>
          </p:cNvPr>
          <p:cNvSpPr txBox="1"/>
          <p:nvPr/>
        </p:nvSpPr>
        <p:spPr>
          <a:xfrm>
            <a:off x="838199" y="3196775"/>
            <a:ext cx="418704" cy="369332"/>
          </a:xfrm>
          <a:prstGeom prst="rect">
            <a:avLst/>
          </a:prstGeom>
          <a:noFill/>
        </p:spPr>
        <p:txBody>
          <a:bodyPr wrap="none" rtlCol="0">
            <a:spAutoFit/>
          </a:bodyPr>
          <a:lstStyle/>
          <a:p>
            <a:r>
              <a:rPr kumimoji="1" lang="en-US" altLang="ja-JP" dirty="0">
                <a:solidFill>
                  <a:srgbClr val="FFFFFF"/>
                </a:solidFill>
              </a:rPr>
              <a:t>21</a:t>
            </a:r>
            <a:endParaRPr kumimoji="1" lang="ja-JP" altLang="en-US">
              <a:solidFill>
                <a:srgbClr val="FFFFFF"/>
              </a:solidFill>
            </a:endParaRPr>
          </a:p>
        </p:txBody>
      </p:sp>
      <p:sp>
        <p:nvSpPr>
          <p:cNvPr id="105" name="テキスト ボックス 104">
            <a:extLst>
              <a:ext uri="{FF2B5EF4-FFF2-40B4-BE49-F238E27FC236}">
                <a16:creationId xmlns:a16="http://schemas.microsoft.com/office/drawing/2014/main" id="{A6CACA5B-D542-E0C3-03A7-B7CFF264CEF5}"/>
              </a:ext>
            </a:extLst>
          </p:cNvPr>
          <p:cNvSpPr txBox="1"/>
          <p:nvPr/>
        </p:nvSpPr>
        <p:spPr>
          <a:xfrm>
            <a:off x="1472458" y="3227552"/>
            <a:ext cx="1071127" cy="307777"/>
          </a:xfrm>
          <a:prstGeom prst="rect">
            <a:avLst/>
          </a:prstGeom>
          <a:noFill/>
        </p:spPr>
        <p:txBody>
          <a:bodyPr wrap="none" rtlCol="0">
            <a:spAutoFit/>
          </a:bodyPr>
          <a:lstStyle/>
          <a:p>
            <a:pPr algn="r"/>
            <a:r>
              <a:rPr lang="en-US" altLang="ja-JP" sz="1400" dirty="0">
                <a:solidFill>
                  <a:srgbClr val="FFFFFF"/>
                </a:solidFill>
                <a:latin typeface="Meiryo" panose="020B0604030504040204" pitchFamily="34" charset="-128"/>
                <a:ea typeface="Meiryo" panose="020B0604030504040204" pitchFamily="34" charset="-128"/>
              </a:rPr>
              <a:t>5, 6</a:t>
            </a:r>
            <a:r>
              <a:rPr kumimoji="1" lang="ja-JP" altLang="en-US" sz="1400">
                <a:solidFill>
                  <a:srgbClr val="FFFFFF"/>
                </a:solidFill>
                <a:latin typeface="Meiryo" panose="020B0604030504040204" pitchFamily="34" charset="-128"/>
                <a:ea typeface="Meiryo" panose="020B0604030504040204" pitchFamily="34" charset="-128"/>
              </a:rPr>
              <a:t>時限目</a:t>
            </a:r>
          </a:p>
        </p:txBody>
      </p:sp>
      <p:sp>
        <p:nvSpPr>
          <p:cNvPr id="39" name="正方形/長方形 38">
            <a:extLst>
              <a:ext uri="{FF2B5EF4-FFF2-40B4-BE49-F238E27FC236}">
                <a16:creationId xmlns:a16="http://schemas.microsoft.com/office/drawing/2014/main" id="{9A1AC3BE-D6A5-B313-90CD-EAC53A63F40D}"/>
              </a:ext>
            </a:extLst>
          </p:cNvPr>
          <p:cNvSpPr/>
          <p:nvPr/>
        </p:nvSpPr>
        <p:spPr>
          <a:xfrm>
            <a:off x="9661800" y="3183441"/>
            <a:ext cx="1692000" cy="39600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正方形/長方形 42">
            <a:extLst>
              <a:ext uri="{FF2B5EF4-FFF2-40B4-BE49-F238E27FC236}">
                <a16:creationId xmlns:a16="http://schemas.microsoft.com/office/drawing/2014/main" id="{59F187DA-703F-10D4-F826-C17B4EFC1D72}"/>
              </a:ext>
            </a:extLst>
          </p:cNvPr>
          <p:cNvSpPr/>
          <p:nvPr/>
        </p:nvSpPr>
        <p:spPr>
          <a:xfrm>
            <a:off x="2602919" y="3636247"/>
            <a:ext cx="1692000" cy="39600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正方形/長方形 17">
            <a:extLst>
              <a:ext uri="{FF2B5EF4-FFF2-40B4-BE49-F238E27FC236}">
                <a16:creationId xmlns:a16="http://schemas.microsoft.com/office/drawing/2014/main" id="{4A82021B-C788-65B8-235F-19DD690F0816}"/>
              </a:ext>
            </a:extLst>
          </p:cNvPr>
          <p:cNvSpPr/>
          <p:nvPr/>
        </p:nvSpPr>
        <p:spPr>
          <a:xfrm>
            <a:off x="7897080" y="1828478"/>
            <a:ext cx="1692000" cy="39600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a:extLst>
              <a:ext uri="{FF2B5EF4-FFF2-40B4-BE49-F238E27FC236}">
                <a16:creationId xmlns:a16="http://schemas.microsoft.com/office/drawing/2014/main" id="{8CDEBC7E-27F7-36CE-9AE8-5974025A87F4}"/>
              </a:ext>
            </a:extLst>
          </p:cNvPr>
          <p:cNvSpPr/>
          <p:nvPr/>
        </p:nvSpPr>
        <p:spPr>
          <a:xfrm>
            <a:off x="838199" y="1828478"/>
            <a:ext cx="1692000" cy="39600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a:extLst>
              <a:ext uri="{FF2B5EF4-FFF2-40B4-BE49-F238E27FC236}">
                <a16:creationId xmlns:a16="http://schemas.microsoft.com/office/drawing/2014/main" id="{04CB2971-36E7-5342-3BD9-1625511F737E}"/>
              </a:ext>
            </a:extLst>
          </p:cNvPr>
          <p:cNvSpPr/>
          <p:nvPr/>
        </p:nvSpPr>
        <p:spPr>
          <a:xfrm>
            <a:off x="2602919" y="1828478"/>
            <a:ext cx="1692000" cy="39600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9" name="テキスト ボックス 108">
            <a:extLst>
              <a:ext uri="{FF2B5EF4-FFF2-40B4-BE49-F238E27FC236}">
                <a16:creationId xmlns:a16="http://schemas.microsoft.com/office/drawing/2014/main" id="{6206CED4-3A63-6A34-24A9-316ADBFDC69E}"/>
              </a:ext>
            </a:extLst>
          </p:cNvPr>
          <p:cNvSpPr txBox="1"/>
          <p:nvPr/>
        </p:nvSpPr>
        <p:spPr>
          <a:xfrm>
            <a:off x="187777" y="1841812"/>
            <a:ext cx="649537" cy="369332"/>
          </a:xfrm>
          <a:prstGeom prst="rect">
            <a:avLst/>
          </a:prstGeom>
          <a:noFill/>
        </p:spPr>
        <p:txBody>
          <a:bodyPr wrap="none" rtlCol="0">
            <a:spAutoFit/>
          </a:bodyPr>
          <a:lstStyle/>
          <a:p>
            <a:r>
              <a:rPr kumimoji="1" lang="en-US" altLang="ja-JP" dirty="0"/>
              <a:t>10</a:t>
            </a:r>
            <a:r>
              <a:rPr kumimoji="1" lang="ja-JP" altLang="en-US"/>
              <a:t>月</a:t>
            </a:r>
          </a:p>
        </p:txBody>
      </p:sp>
      <p:sp>
        <p:nvSpPr>
          <p:cNvPr id="15" name="正方形/長方形 14">
            <a:extLst>
              <a:ext uri="{FF2B5EF4-FFF2-40B4-BE49-F238E27FC236}">
                <a16:creationId xmlns:a16="http://schemas.microsoft.com/office/drawing/2014/main" id="{8AAE4E4E-EC67-290B-4216-044A3EB88651}"/>
              </a:ext>
            </a:extLst>
          </p:cNvPr>
          <p:cNvSpPr/>
          <p:nvPr/>
        </p:nvSpPr>
        <p:spPr>
          <a:xfrm>
            <a:off x="4367639" y="1828478"/>
            <a:ext cx="1692000" cy="3960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a:extLst>
              <a:ext uri="{FF2B5EF4-FFF2-40B4-BE49-F238E27FC236}">
                <a16:creationId xmlns:a16="http://schemas.microsoft.com/office/drawing/2014/main" id="{2AC5F4E0-F413-8950-AAFF-4BA7E23F3BEE}"/>
              </a:ext>
            </a:extLst>
          </p:cNvPr>
          <p:cNvSpPr/>
          <p:nvPr/>
        </p:nvSpPr>
        <p:spPr>
          <a:xfrm>
            <a:off x="6132359" y="1828478"/>
            <a:ext cx="1692000" cy="39600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正方形/長方形 16">
            <a:extLst>
              <a:ext uri="{FF2B5EF4-FFF2-40B4-BE49-F238E27FC236}">
                <a16:creationId xmlns:a16="http://schemas.microsoft.com/office/drawing/2014/main" id="{94BD21FA-0985-0AE9-3A15-2E46D97DF734}"/>
              </a:ext>
            </a:extLst>
          </p:cNvPr>
          <p:cNvSpPr/>
          <p:nvPr/>
        </p:nvSpPr>
        <p:spPr>
          <a:xfrm>
            <a:off x="9661800" y="1828478"/>
            <a:ext cx="1692000" cy="39600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9" name="角丸四角形 158">
            <a:extLst>
              <a:ext uri="{FF2B5EF4-FFF2-40B4-BE49-F238E27FC236}">
                <a16:creationId xmlns:a16="http://schemas.microsoft.com/office/drawing/2014/main" id="{28EC7E6C-EEC3-BA3B-9F78-94B2F27E057A}"/>
              </a:ext>
            </a:extLst>
          </p:cNvPr>
          <p:cNvSpPr/>
          <p:nvPr/>
        </p:nvSpPr>
        <p:spPr>
          <a:xfrm>
            <a:off x="6804418" y="375163"/>
            <a:ext cx="2160000" cy="468000"/>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rgbClr val="FFFFFF"/>
                </a:solidFill>
              </a:rPr>
              <a:t>門田先生担当回</a:t>
            </a:r>
          </a:p>
        </p:txBody>
      </p:sp>
      <p:sp>
        <p:nvSpPr>
          <p:cNvPr id="160" name="角丸四角形 159">
            <a:extLst>
              <a:ext uri="{FF2B5EF4-FFF2-40B4-BE49-F238E27FC236}">
                <a16:creationId xmlns:a16="http://schemas.microsoft.com/office/drawing/2014/main" id="{4BD8EC3C-5FC0-4F0E-DBFB-985AE2A3A29C}"/>
              </a:ext>
            </a:extLst>
          </p:cNvPr>
          <p:cNvSpPr/>
          <p:nvPr/>
        </p:nvSpPr>
        <p:spPr>
          <a:xfrm>
            <a:off x="9193799" y="375163"/>
            <a:ext cx="2160000" cy="468000"/>
          </a:xfrm>
          <a:prstGeom prst="round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rgbClr val="FFFFFF"/>
                </a:solidFill>
              </a:rPr>
              <a:t>角田</a:t>
            </a:r>
            <a:r>
              <a:rPr kumimoji="1" lang="ja-JP" altLang="en-US">
                <a:solidFill>
                  <a:srgbClr val="FFFFFF"/>
                </a:solidFill>
              </a:rPr>
              <a:t>先生担当回</a:t>
            </a:r>
          </a:p>
        </p:txBody>
      </p:sp>
      <p:sp>
        <p:nvSpPr>
          <p:cNvPr id="161" name="角丸四角形 160">
            <a:extLst>
              <a:ext uri="{FF2B5EF4-FFF2-40B4-BE49-F238E27FC236}">
                <a16:creationId xmlns:a16="http://schemas.microsoft.com/office/drawing/2014/main" id="{CBD817D0-277E-EF98-4970-8CD02B8512BB}"/>
              </a:ext>
            </a:extLst>
          </p:cNvPr>
          <p:cNvSpPr/>
          <p:nvPr/>
        </p:nvSpPr>
        <p:spPr>
          <a:xfrm>
            <a:off x="6804418" y="909293"/>
            <a:ext cx="2160000" cy="468000"/>
          </a:xfrm>
          <a:prstGeom prst="round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rgbClr val="FFFFFF"/>
                </a:solidFill>
              </a:rPr>
              <a:t>玉田</a:t>
            </a:r>
            <a:r>
              <a:rPr kumimoji="1" lang="ja-JP" altLang="en-US">
                <a:solidFill>
                  <a:srgbClr val="FFFFFF"/>
                </a:solidFill>
              </a:rPr>
              <a:t>担当回</a:t>
            </a:r>
          </a:p>
        </p:txBody>
      </p:sp>
      <p:grpSp>
        <p:nvGrpSpPr>
          <p:cNvPr id="62" name="グループ化 61">
            <a:extLst>
              <a:ext uri="{FF2B5EF4-FFF2-40B4-BE49-F238E27FC236}">
                <a16:creationId xmlns:a16="http://schemas.microsoft.com/office/drawing/2014/main" id="{E8C80CD5-B223-C49E-543A-1EC1CF0F4573}"/>
              </a:ext>
            </a:extLst>
          </p:cNvPr>
          <p:cNvGrpSpPr/>
          <p:nvPr/>
        </p:nvGrpSpPr>
        <p:grpSpPr>
          <a:xfrm>
            <a:off x="826787" y="5450317"/>
            <a:ext cx="10538426" cy="403020"/>
            <a:chOff x="826787" y="5450317"/>
            <a:chExt cx="10538426" cy="403020"/>
          </a:xfrm>
        </p:grpSpPr>
        <p:sp>
          <p:nvSpPr>
            <p:cNvPr id="75" name="正方形/長方形 74">
              <a:extLst>
                <a:ext uri="{FF2B5EF4-FFF2-40B4-BE49-F238E27FC236}">
                  <a16:creationId xmlns:a16="http://schemas.microsoft.com/office/drawing/2014/main" id="{567AD8CC-A5A6-B9B0-4B61-3A6C0238C719}"/>
                </a:ext>
              </a:extLst>
            </p:cNvPr>
            <p:cNvSpPr/>
            <p:nvPr/>
          </p:nvSpPr>
          <p:spPr>
            <a:xfrm>
              <a:off x="7897080" y="5450317"/>
              <a:ext cx="1692000" cy="39600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 name="正方形/長方形 72">
              <a:extLst>
                <a:ext uri="{FF2B5EF4-FFF2-40B4-BE49-F238E27FC236}">
                  <a16:creationId xmlns:a16="http://schemas.microsoft.com/office/drawing/2014/main" id="{77EDBFCA-39A5-51C2-2C14-87DBF9E07E88}"/>
                </a:ext>
              </a:extLst>
            </p:cNvPr>
            <p:cNvSpPr/>
            <p:nvPr/>
          </p:nvSpPr>
          <p:spPr>
            <a:xfrm>
              <a:off x="6132359" y="5450317"/>
              <a:ext cx="1692000" cy="39600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4" name="正方形/長方形 73">
              <a:extLst>
                <a:ext uri="{FF2B5EF4-FFF2-40B4-BE49-F238E27FC236}">
                  <a16:creationId xmlns:a16="http://schemas.microsoft.com/office/drawing/2014/main" id="{AF75EBDF-C90C-F40B-94D2-BDF608E0199D}"/>
                </a:ext>
              </a:extLst>
            </p:cNvPr>
            <p:cNvSpPr/>
            <p:nvPr/>
          </p:nvSpPr>
          <p:spPr>
            <a:xfrm>
              <a:off x="9661800" y="5450317"/>
              <a:ext cx="1692000" cy="396000"/>
            </a:xfrm>
            <a:prstGeom prst="rect">
              <a:avLst/>
            </a:prstGeom>
            <a:solidFill>
              <a:srgbClr val="FFCC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0" name="正方形/長方形 69">
              <a:extLst>
                <a:ext uri="{FF2B5EF4-FFF2-40B4-BE49-F238E27FC236}">
                  <a16:creationId xmlns:a16="http://schemas.microsoft.com/office/drawing/2014/main" id="{63D8EC14-85D9-7FB2-D3D8-7133499B2565}"/>
                </a:ext>
              </a:extLst>
            </p:cNvPr>
            <p:cNvSpPr/>
            <p:nvPr/>
          </p:nvSpPr>
          <p:spPr>
            <a:xfrm>
              <a:off x="838199" y="5450317"/>
              <a:ext cx="1692000" cy="3960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1" name="正方形/長方形 70">
              <a:extLst>
                <a:ext uri="{FF2B5EF4-FFF2-40B4-BE49-F238E27FC236}">
                  <a16:creationId xmlns:a16="http://schemas.microsoft.com/office/drawing/2014/main" id="{C29E51B8-72DD-6E65-8607-EE1E017BA5F6}"/>
                </a:ext>
              </a:extLst>
            </p:cNvPr>
            <p:cNvSpPr/>
            <p:nvPr/>
          </p:nvSpPr>
          <p:spPr>
            <a:xfrm>
              <a:off x="2602919" y="5450317"/>
              <a:ext cx="1692000" cy="39600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2" name="正方形/長方形 71">
              <a:extLst>
                <a:ext uri="{FF2B5EF4-FFF2-40B4-BE49-F238E27FC236}">
                  <a16:creationId xmlns:a16="http://schemas.microsoft.com/office/drawing/2014/main" id="{6B48CED5-5D78-DB9A-AE23-F17F0E2AF0B4}"/>
                </a:ext>
              </a:extLst>
            </p:cNvPr>
            <p:cNvSpPr/>
            <p:nvPr/>
          </p:nvSpPr>
          <p:spPr>
            <a:xfrm>
              <a:off x="4367639" y="5450317"/>
              <a:ext cx="1692000" cy="39600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7" name="テキスト ボックス 126">
              <a:extLst>
                <a:ext uri="{FF2B5EF4-FFF2-40B4-BE49-F238E27FC236}">
                  <a16:creationId xmlns:a16="http://schemas.microsoft.com/office/drawing/2014/main" id="{D7A1565E-A436-8FE7-9F68-95E23C063A53}"/>
                </a:ext>
              </a:extLst>
            </p:cNvPr>
            <p:cNvSpPr txBox="1"/>
            <p:nvPr/>
          </p:nvSpPr>
          <p:spPr>
            <a:xfrm>
              <a:off x="9673213" y="5484005"/>
              <a:ext cx="418704" cy="369332"/>
            </a:xfrm>
            <a:prstGeom prst="rect">
              <a:avLst/>
            </a:prstGeom>
            <a:noFill/>
          </p:spPr>
          <p:txBody>
            <a:bodyPr wrap="none" rtlCol="0">
              <a:spAutoFit/>
            </a:bodyPr>
            <a:lstStyle/>
            <a:p>
              <a:r>
                <a:rPr lang="en-US" altLang="ja-JP" dirty="0"/>
                <a:t>23</a:t>
              </a:r>
              <a:endParaRPr kumimoji="1" lang="ja-JP" altLang="en-US"/>
            </a:p>
          </p:txBody>
        </p:sp>
        <p:sp>
          <p:nvSpPr>
            <p:cNvPr id="128" name="テキスト ボックス 127">
              <a:extLst>
                <a:ext uri="{FF2B5EF4-FFF2-40B4-BE49-F238E27FC236}">
                  <a16:creationId xmlns:a16="http://schemas.microsoft.com/office/drawing/2014/main" id="{D99102E6-647B-86BC-5CF1-B8A79655E61F}"/>
                </a:ext>
              </a:extLst>
            </p:cNvPr>
            <p:cNvSpPr txBox="1"/>
            <p:nvPr/>
          </p:nvSpPr>
          <p:spPr>
            <a:xfrm>
              <a:off x="10103329" y="5514783"/>
              <a:ext cx="1261884" cy="307777"/>
            </a:xfrm>
            <a:prstGeom prst="rect">
              <a:avLst/>
            </a:prstGeom>
            <a:noFill/>
          </p:spPr>
          <p:txBody>
            <a:bodyPr wrap="none" rtlCol="0">
              <a:spAutoFit/>
            </a:bodyPr>
            <a:lstStyle/>
            <a:p>
              <a:pPr algn="r"/>
              <a:r>
                <a:rPr lang="ja-JP" altLang="en-US" sz="1400"/>
                <a:t>勤労感謝の日</a:t>
              </a:r>
              <a:endParaRPr kumimoji="1" lang="ja-JP" altLang="en-US" sz="1400"/>
            </a:p>
          </p:txBody>
        </p:sp>
        <p:sp>
          <p:nvSpPr>
            <p:cNvPr id="116" name="テキスト ボックス 115">
              <a:extLst>
                <a:ext uri="{FF2B5EF4-FFF2-40B4-BE49-F238E27FC236}">
                  <a16:creationId xmlns:a16="http://schemas.microsoft.com/office/drawing/2014/main" id="{69B5A268-E29C-D3EC-C5B2-F348613157F1}"/>
                </a:ext>
              </a:extLst>
            </p:cNvPr>
            <p:cNvSpPr txBox="1"/>
            <p:nvPr/>
          </p:nvSpPr>
          <p:spPr>
            <a:xfrm>
              <a:off x="826787" y="5463651"/>
              <a:ext cx="418704" cy="369332"/>
            </a:xfrm>
            <a:prstGeom prst="rect">
              <a:avLst/>
            </a:prstGeom>
            <a:noFill/>
          </p:spPr>
          <p:txBody>
            <a:bodyPr wrap="none" rtlCol="0">
              <a:spAutoFit/>
            </a:bodyPr>
            <a:lstStyle/>
            <a:p>
              <a:r>
                <a:rPr lang="en-US" altLang="ja-JP" dirty="0">
                  <a:solidFill>
                    <a:schemeClr val="bg1"/>
                  </a:solidFill>
                </a:rPr>
                <a:t>18</a:t>
              </a:r>
              <a:endParaRPr kumimoji="1" lang="ja-JP" altLang="en-US">
                <a:solidFill>
                  <a:schemeClr val="bg1"/>
                </a:solidFill>
              </a:endParaRPr>
            </a:p>
          </p:txBody>
        </p:sp>
      </p:grpSp>
      <p:grpSp>
        <p:nvGrpSpPr>
          <p:cNvPr id="3" name="グループ化 2">
            <a:extLst>
              <a:ext uri="{FF2B5EF4-FFF2-40B4-BE49-F238E27FC236}">
                <a16:creationId xmlns:a16="http://schemas.microsoft.com/office/drawing/2014/main" id="{5854F357-D1A5-513A-4E85-B1883AE0C130}"/>
              </a:ext>
            </a:extLst>
          </p:cNvPr>
          <p:cNvGrpSpPr/>
          <p:nvPr/>
        </p:nvGrpSpPr>
        <p:grpSpPr>
          <a:xfrm>
            <a:off x="838198" y="2277829"/>
            <a:ext cx="1705387" cy="396000"/>
            <a:chOff x="838198" y="1828478"/>
            <a:chExt cx="1705387" cy="396000"/>
          </a:xfrm>
        </p:grpSpPr>
        <p:sp>
          <p:nvSpPr>
            <p:cNvPr id="4" name="正方形/長方形 3">
              <a:extLst>
                <a:ext uri="{FF2B5EF4-FFF2-40B4-BE49-F238E27FC236}">
                  <a16:creationId xmlns:a16="http://schemas.microsoft.com/office/drawing/2014/main" id="{0BE28B90-9049-6AD4-C41A-5B412A622D95}"/>
                </a:ext>
              </a:extLst>
            </p:cNvPr>
            <p:cNvSpPr/>
            <p:nvPr/>
          </p:nvSpPr>
          <p:spPr>
            <a:xfrm>
              <a:off x="838198" y="1828478"/>
              <a:ext cx="1692000" cy="396000"/>
            </a:xfrm>
            <a:prstGeom prst="rect">
              <a:avLst/>
            </a:prstGeom>
            <a:solidFill>
              <a:srgbClr val="527F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CDD0E746-8934-F200-E615-3B2AF3F05DDC}"/>
                </a:ext>
              </a:extLst>
            </p:cNvPr>
            <p:cNvSpPr/>
            <p:nvPr/>
          </p:nvSpPr>
          <p:spPr>
            <a:xfrm>
              <a:off x="943805" y="1852132"/>
              <a:ext cx="301686" cy="369332"/>
            </a:xfrm>
            <a:prstGeom prst="rect">
              <a:avLst/>
            </a:prstGeom>
          </p:spPr>
          <p:txBody>
            <a:bodyPr wrap="none">
              <a:spAutoFit/>
            </a:bodyPr>
            <a:lstStyle/>
            <a:p>
              <a:r>
                <a:rPr lang="en-US" altLang="ja-JP" dirty="0">
                  <a:solidFill>
                    <a:srgbClr val="FFFFFF"/>
                  </a:solidFill>
                </a:rPr>
                <a:t>7</a:t>
              </a:r>
              <a:endParaRPr lang="ja-JP" altLang="en-US">
                <a:solidFill>
                  <a:srgbClr val="FFFFFF"/>
                </a:solidFill>
              </a:endParaRPr>
            </a:p>
          </p:txBody>
        </p:sp>
        <p:sp>
          <p:nvSpPr>
            <p:cNvPr id="27" name="テキスト ボックス 26">
              <a:extLst>
                <a:ext uri="{FF2B5EF4-FFF2-40B4-BE49-F238E27FC236}">
                  <a16:creationId xmlns:a16="http://schemas.microsoft.com/office/drawing/2014/main" id="{FA5B7D0D-09BE-6FEB-111B-327BF7435EC1}"/>
                </a:ext>
              </a:extLst>
            </p:cNvPr>
            <p:cNvSpPr txBox="1"/>
            <p:nvPr/>
          </p:nvSpPr>
          <p:spPr>
            <a:xfrm>
              <a:off x="1472458" y="1872590"/>
              <a:ext cx="1071127" cy="307777"/>
            </a:xfrm>
            <a:prstGeom prst="rect">
              <a:avLst/>
            </a:prstGeom>
            <a:noFill/>
          </p:spPr>
          <p:txBody>
            <a:bodyPr wrap="none" rtlCol="0">
              <a:spAutoFit/>
            </a:bodyPr>
            <a:lstStyle/>
            <a:p>
              <a:pPr algn="r"/>
              <a:r>
                <a:rPr lang="en-US" altLang="ja-JP" sz="1400" dirty="0">
                  <a:solidFill>
                    <a:srgbClr val="FFFFFF"/>
                  </a:solidFill>
                  <a:latin typeface="Meiryo" panose="020B0604030504040204" pitchFamily="34" charset="-128"/>
                  <a:ea typeface="Meiryo" panose="020B0604030504040204" pitchFamily="34" charset="-128"/>
                </a:rPr>
                <a:t>5</a:t>
              </a:r>
              <a:r>
                <a:rPr kumimoji="1" lang="en-US" altLang="ja-JP" sz="1400" dirty="0">
                  <a:solidFill>
                    <a:srgbClr val="FFFFFF"/>
                  </a:solidFill>
                  <a:latin typeface="Meiryo" panose="020B0604030504040204" pitchFamily="34" charset="-128"/>
                  <a:ea typeface="Meiryo" panose="020B0604030504040204" pitchFamily="34" charset="-128"/>
                </a:rPr>
                <a:t>, </a:t>
              </a:r>
              <a:r>
                <a:rPr lang="en-US" altLang="ja-JP" sz="1400" dirty="0">
                  <a:solidFill>
                    <a:srgbClr val="FFFFFF"/>
                  </a:solidFill>
                  <a:latin typeface="Meiryo" panose="020B0604030504040204" pitchFamily="34" charset="-128"/>
                  <a:ea typeface="Meiryo" panose="020B0604030504040204" pitchFamily="34" charset="-128"/>
                </a:rPr>
                <a:t>6</a:t>
              </a:r>
              <a:r>
                <a:rPr kumimoji="1" lang="ja-JP" altLang="en-US" sz="1400">
                  <a:solidFill>
                    <a:srgbClr val="FFFFFF"/>
                  </a:solidFill>
                  <a:latin typeface="Meiryo" panose="020B0604030504040204" pitchFamily="34" charset="-128"/>
                  <a:ea typeface="Meiryo" panose="020B0604030504040204" pitchFamily="34" charset="-128"/>
                </a:rPr>
                <a:t>時限目</a:t>
              </a:r>
            </a:p>
          </p:txBody>
        </p:sp>
      </p:grpSp>
      <p:sp>
        <p:nvSpPr>
          <p:cNvPr id="34" name="正方形/長方形 33">
            <a:extLst>
              <a:ext uri="{FF2B5EF4-FFF2-40B4-BE49-F238E27FC236}">
                <a16:creationId xmlns:a16="http://schemas.microsoft.com/office/drawing/2014/main" id="{80647FBB-7D64-4CA0-0E2B-E63E4D329348}"/>
              </a:ext>
            </a:extLst>
          </p:cNvPr>
          <p:cNvSpPr/>
          <p:nvPr/>
        </p:nvSpPr>
        <p:spPr>
          <a:xfrm>
            <a:off x="9661799" y="2278949"/>
            <a:ext cx="1692000" cy="39600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0" name="テキスト ボックス 109">
            <a:extLst>
              <a:ext uri="{FF2B5EF4-FFF2-40B4-BE49-F238E27FC236}">
                <a16:creationId xmlns:a16="http://schemas.microsoft.com/office/drawing/2014/main" id="{EB50FB28-E056-E2D9-E982-FC1DC4AD8F79}"/>
              </a:ext>
            </a:extLst>
          </p:cNvPr>
          <p:cNvSpPr txBox="1"/>
          <p:nvPr/>
        </p:nvSpPr>
        <p:spPr>
          <a:xfrm>
            <a:off x="177250" y="4102387"/>
            <a:ext cx="649537" cy="369332"/>
          </a:xfrm>
          <a:prstGeom prst="rect">
            <a:avLst/>
          </a:prstGeom>
          <a:noFill/>
        </p:spPr>
        <p:txBody>
          <a:bodyPr wrap="none" rtlCol="0">
            <a:spAutoFit/>
          </a:bodyPr>
          <a:lstStyle/>
          <a:p>
            <a:r>
              <a:rPr kumimoji="1" lang="en-US" altLang="ja-JP" dirty="0"/>
              <a:t>11</a:t>
            </a:r>
            <a:r>
              <a:rPr kumimoji="1" lang="ja-JP" altLang="en-US"/>
              <a:t>月</a:t>
            </a:r>
          </a:p>
        </p:txBody>
      </p:sp>
      <p:sp>
        <p:nvSpPr>
          <p:cNvPr id="54" name="正方形/長方形 53">
            <a:extLst>
              <a:ext uri="{FF2B5EF4-FFF2-40B4-BE49-F238E27FC236}">
                <a16:creationId xmlns:a16="http://schemas.microsoft.com/office/drawing/2014/main" id="{3C3A6A05-AA0C-F8F1-357E-E8D7FEBBE5A0}"/>
              </a:ext>
            </a:extLst>
          </p:cNvPr>
          <p:cNvSpPr/>
          <p:nvPr/>
        </p:nvSpPr>
        <p:spPr>
          <a:xfrm>
            <a:off x="7897080" y="4089053"/>
            <a:ext cx="1692000" cy="39600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正方形/長方形 52">
            <a:extLst>
              <a:ext uri="{FF2B5EF4-FFF2-40B4-BE49-F238E27FC236}">
                <a16:creationId xmlns:a16="http://schemas.microsoft.com/office/drawing/2014/main" id="{424417FD-DCDC-4A88-9823-5F7906B33D24}"/>
              </a:ext>
            </a:extLst>
          </p:cNvPr>
          <p:cNvSpPr/>
          <p:nvPr/>
        </p:nvSpPr>
        <p:spPr>
          <a:xfrm>
            <a:off x="9661800" y="4089053"/>
            <a:ext cx="1692000" cy="39600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7" name="テキスト ボックス 96">
            <a:extLst>
              <a:ext uri="{FF2B5EF4-FFF2-40B4-BE49-F238E27FC236}">
                <a16:creationId xmlns:a16="http://schemas.microsoft.com/office/drawing/2014/main" id="{010BFAE0-A43B-CEF6-9038-22BD360352EB}"/>
              </a:ext>
            </a:extLst>
          </p:cNvPr>
          <p:cNvSpPr txBox="1"/>
          <p:nvPr/>
        </p:nvSpPr>
        <p:spPr>
          <a:xfrm>
            <a:off x="1295087" y="1377293"/>
            <a:ext cx="771365" cy="461665"/>
          </a:xfrm>
          <a:prstGeom prst="rect">
            <a:avLst/>
          </a:prstGeom>
          <a:noFill/>
        </p:spPr>
        <p:txBody>
          <a:bodyPr wrap="none" rtlCol="0">
            <a:spAutoFit/>
          </a:bodyPr>
          <a:lstStyle/>
          <a:p>
            <a:pPr algn="ctr"/>
            <a:r>
              <a:rPr kumimoji="1" lang="en-US" altLang="ja-JP" sz="2400" dirty="0"/>
              <a:t>Mon</a:t>
            </a:r>
            <a:endParaRPr kumimoji="1" lang="ja-JP" altLang="en-US" sz="2400"/>
          </a:p>
        </p:txBody>
      </p:sp>
      <p:sp>
        <p:nvSpPr>
          <p:cNvPr id="98" name="テキスト ボックス 97">
            <a:extLst>
              <a:ext uri="{FF2B5EF4-FFF2-40B4-BE49-F238E27FC236}">
                <a16:creationId xmlns:a16="http://schemas.microsoft.com/office/drawing/2014/main" id="{CA010C1B-37BE-E1AC-A33F-C50844920E6E}"/>
              </a:ext>
            </a:extLst>
          </p:cNvPr>
          <p:cNvSpPr txBox="1"/>
          <p:nvPr/>
        </p:nvSpPr>
        <p:spPr>
          <a:xfrm>
            <a:off x="3150636" y="1377293"/>
            <a:ext cx="632033" cy="461665"/>
          </a:xfrm>
          <a:prstGeom prst="rect">
            <a:avLst/>
          </a:prstGeom>
          <a:noFill/>
        </p:spPr>
        <p:txBody>
          <a:bodyPr wrap="none" rtlCol="0">
            <a:spAutoFit/>
          </a:bodyPr>
          <a:lstStyle/>
          <a:p>
            <a:pPr algn="ctr"/>
            <a:r>
              <a:rPr kumimoji="1" lang="en-US" altLang="ja-JP" sz="2400" dirty="0"/>
              <a:t>Tue</a:t>
            </a:r>
            <a:endParaRPr kumimoji="1" lang="ja-JP" altLang="en-US" sz="2400"/>
          </a:p>
        </p:txBody>
      </p:sp>
      <p:sp>
        <p:nvSpPr>
          <p:cNvPr id="99" name="テキスト ボックス 98">
            <a:extLst>
              <a:ext uri="{FF2B5EF4-FFF2-40B4-BE49-F238E27FC236}">
                <a16:creationId xmlns:a16="http://schemas.microsoft.com/office/drawing/2014/main" id="{CC3D08F9-16A0-3015-1D7F-2502A036BC49}"/>
              </a:ext>
            </a:extLst>
          </p:cNvPr>
          <p:cNvSpPr txBox="1"/>
          <p:nvPr/>
        </p:nvSpPr>
        <p:spPr>
          <a:xfrm>
            <a:off x="4870893" y="1377293"/>
            <a:ext cx="763286" cy="461665"/>
          </a:xfrm>
          <a:prstGeom prst="rect">
            <a:avLst/>
          </a:prstGeom>
          <a:noFill/>
        </p:spPr>
        <p:txBody>
          <a:bodyPr wrap="none" rtlCol="0">
            <a:spAutoFit/>
          </a:bodyPr>
          <a:lstStyle/>
          <a:p>
            <a:pPr algn="ctr"/>
            <a:r>
              <a:rPr kumimoji="1" lang="en-US" altLang="ja-JP" sz="2400" dirty="0"/>
              <a:t>Wed</a:t>
            </a:r>
            <a:endParaRPr kumimoji="1" lang="ja-JP" altLang="en-US" sz="2400"/>
          </a:p>
        </p:txBody>
      </p:sp>
      <p:sp>
        <p:nvSpPr>
          <p:cNvPr id="100" name="テキスト ボックス 99">
            <a:extLst>
              <a:ext uri="{FF2B5EF4-FFF2-40B4-BE49-F238E27FC236}">
                <a16:creationId xmlns:a16="http://schemas.microsoft.com/office/drawing/2014/main" id="{821D91DB-5F92-4D3D-316E-96185BC77B2B}"/>
              </a:ext>
            </a:extLst>
          </p:cNvPr>
          <p:cNvSpPr txBox="1"/>
          <p:nvPr/>
        </p:nvSpPr>
        <p:spPr>
          <a:xfrm>
            <a:off x="6708840" y="1377293"/>
            <a:ext cx="659156" cy="461665"/>
          </a:xfrm>
          <a:prstGeom prst="rect">
            <a:avLst/>
          </a:prstGeom>
          <a:noFill/>
        </p:spPr>
        <p:txBody>
          <a:bodyPr wrap="none" rtlCol="0">
            <a:spAutoFit/>
          </a:bodyPr>
          <a:lstStyle/>
          <a:p>
            <a:pPr algn="ctr"/>
            <a:r>
              <a:rPr kumimoji="1" lang="en-US" altLang="ja-JP" sz="2400" dirty="0"/>
              <a:t>Thu</a:t>
            </a:r>
            <a:endParaRPr kumimoji="1" lang="ja-JP" altLang="en-US" sz="2400"/>
          </a:p>
        </p:txBody>
      </p:sp>
      <p:sp>
        <p:nvSpPr>
          <p:cNvPr id="101" name="テキスト ボックス 100">
            <a:extLst>
              <a:ext uri="{FF2B5EF4-FFF2-40B4-BE49-F238E27FC236}">
                <a16:creationId xmlns:a16="http://schemas.microsoft.com/office/drawing/2014/main" id="{7331792F-D7D6-7B54-C049-3C17B4AFFA07}"/>
              </a:ext>
            </a:extLst>
          </p:cNvPr>
          <p:cNvSpPr txBox="1"/>
          <p:nvPr/>
        </p:nvSpPr>
        <p:spPr>
          <a:xfrm>
            <a:off x="8572469" y="1377293"/>
            <a:ext cx="503664" cy="461665"/>
          </a:xfrm>
          <a:prstGeom prst="rect">
            <a:avLst/>
          </a:prstGeom>
          <a:noFill/>
        </p:spPr>
        <p:txBody>
          <a:bodyPr wrap="none" rtlCol="0">
            <a:spAutoFit/>
          </a:bodyPr>
          <a:lstStyle/>
          <a:p>
            <a:pPr algn="ctr"/>
            <a:r>
              <a:rPr kumimoji="1" lang="en-US" altLang="ja-JP" sz="2400" dirty="0"/>
              <a:t>Fri</a:t>
            </a:r>
            <a:endParaRPr kumimoji="1" lang="ja-JP" altLang="en-US" sz="2400"/>
          </a:p>
        </p:txBody>
      </p:sp>
      <p:sp>
        <p:nvSpPr>
          <p:cNvPr id="102" name="テキスト ボックス 101">
            <a:extLst>
              <a:ext uri="{FF2B5EF4-FFF2-40B4-BE49-F238E27FC236}">
                <a16:creationId xmlns:a16="http://schemas.microsoft.com/office/drawing/2014/main" id="{F2775DC5-2651-4119-2DCC-38449E8B83CC}"/>
              </a:ext>
            </a:extLst>
          </p:cNvPr>
          <p:cNvSpPr txBox="1"/>
          <p:nvPr/>
        </p:nvSpPr>
        <p:spPr>
          <a:xfrm>
            <a:off x="10224504" y="1377293"/>
            <a:ext cx="572914" cy="461665"/>
          </a:xfrm>
          <a:prstGeom prst="rect">
            <a:avLst/>
          </a:prstGeom>
          <a:noFill/>
        </p:spPr>
        <p:txBody>
          <a:bodyPr wrap="none" rtlCol="0">
            <a:spAutoFit/>
          </a:bodyPr>
          <a:lstStyle/>
          <a:p>
            <a:pPr algn="ctr"/>
            <a:r>
              <a:rPr kumimoji="1" lang="en-US" altLang="ja-JP" sz="2400" dirty="0"/>
              <a:t>Sat</a:t>
            </a:r>
            <a:endParaRPr kumimoji="1" lang="ja-JP" altLang="en-US" sz="2400"/>
          </a:p>
        </p:txBody>
      </p:sp>
      <p:pic>
        <p:nvPicPr>
          <p:cNvPr id="88" name="グラフィックス 87">
            <a:extLst>
              <a:ext uri="{FF2B5EF4-FFF2-40B4-BE49-F238E27FC236}">
                <a16:creationId xmlns:a16="http://schemas.microsoft.com/office/drawing/2014/main" id="{A99CD21B-BB3B-BB4D-EED8-4FD14A59789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186746" y="804990"/>
            <a:ext cx="576000" cy="576000"/>
          </a:xfrm>
          <a:prstGeom prst="rect">
            <a:avLst/>
          </a:prstGeom>
        </p:spPr>
      </p:pic>
      <p:sp>
        <p:nvSpPr>
          <p:cNvPr id="89" name="テキスト ボックス 88">
            <a:extLst>
              <a:ext uri="{FF2B5EF4-FFF2-40B4-BE49-F238E27FC236}">
                <a16:creationId xmlns:a16="http://schemas.microsoft.com/office/drawing/2014/main" id="{BE63A7A3-F6F6-DC5B-92A0-21328AA7ECF8}"/>
              </a:ext>
            </a:extLst>
          </p:cNvPr>
          <p:cNvSpPr txBox="1"/>
          <p:nvPr/>
        </p:nvSpPr>
        <p:spPr>
          <a:xfrm>
            <a:off x="9732681" y="958235"/>
            <a:ext cx="1107996" cy="369332"/>
          </a:xfrm>
          <a:prstGeom prst="rect">
            <a:avLst/>
          </a:prstGeom>
          <a:noFill/>
        </p:spPr>
        <p:txBody>
          <a:bodyPr wrap="none" rtlCol="0">
            <a:spAutoFit/>
          </a:bodyPr>
          <a:lstStyle/>
          <a:p>
            <a:r>
              <a:rPr kumimoji="1" lang="ja-JP" altLang="en-US"/>
              <a:t>遠隔講義</a:t>
            </a:r>
          </a:p>
        </p:txBody>
      </p:sp>
      <p:grpSp>
        <p:nvGrpSpPr>
          <p:cNvPr id="92" name="グループ化 91">
            <a:extLst>
              <a:ext uri="{FF2B5EF4-FFF2-40B4-BE49-F238E27FC236}">
                <a16:creationId xmlns:a16="http://schemas.microsoft.com/office/drawing/2014/main" id="{186CF5F6-A482-BA1D-051C-AF158FBE7DB9}"/>
              </a:ext>
            </a:extLst>
          </p:cNvPr>
          <p:cNvGrpSpPr/>
          <p:nvPr/>
        </p:nvGrpSpPr>
        <p:grpSpPr>
          <a:xfrm>
            <a:off x="838199" y="3636247"/>
            <a:ext cx="1692000" cy="396000"/>
            <a:chOff x="838199" y="3636247"/>
            <a:chExt cx="1692000" cy="396000"/>
          </a:xfrm>
        </p:grpSpPr>
        <p:sp>
          <p:nvSpPr>
            <p:cNvPr id="42" name="正方形/長方形 41">
              <a:extLst>
                <a:ext uri="{FF2B5EF4-FFF2-40B4-BE49-F238E27FC236}">
                  <a16:creationId xmlns:a16="http://schemas.microsoft.com/office/drawing/2014/main" id="{856ABE63-353B-C59F-FC04-B3199891DE3C}"/>
                </a:ext>
              </a:extLst>
            </p:cNvPr>
            <p:cNvSpPr/>
            <p:nvPr/>
          </p:nvSpPr>
          <p:spPr>
            <a:xfrm>
              <a:off x="838199" y="3636247"/>
              <a:ext cx="1692000" cy="39600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7" name="テキスト ボックス 106">
              <a:extLst>
                <a:ext uri="{FF2B5EF4-FFF2-40B4-BE49-F238E27FC236}">
                  <a16:creationId xmlns:a16="http://schemas.microsoft.com/office/drawing/2014/main" id="{7404F481-EFAF-663B-9A46-3E357D3F2771}"/>
                </a:ext>
              </a:extLst>
            </p:cNvPr>
            <p:cNvSpPr txBox="1"/>
            <p:nvPr/>
          </p:nvSpPr>
          <p:spPr>
            <a:xfrm>
              <a:off x="838199" y="3649581"/>
              <a:ext cx="418704" cy="369332"/>
            </a:xfrm>
            <a:prstGeom prst="rect">
              <a:avLst/>
            </a:prstGeom>
            <a:noFill/>
          </p:spPr>
          <p:txBody>
            <a:bodyPr wrap="none" rtlCol="0">
              <a:spAutoFit/>
            </a:bodyPr>
            <a:lstStyle/>
            <a:p>
              <a:r>
                <a:rPr lang="en-US" altLang="ja-JP" dirty="0">
                  <a:solidFill>
                    <a:srgbClr val="FFFFFF"/>
                  </a:solidFill>
                </a:rPr>
                <a:t>28</a:t>
              </a:r>
              <a:endParaRPr kumimoji="1" lang="ja-JP" altLang="en-US">
                <a:solidFill>
                  <a:srgbClr val="FFFFFF"/>
                </a:solidFill>
              </a:endParaRPr>
            </a:p>
          </p:txBody>
        </p:sp>
        <p:sp>
          <p:nvSpPr>
            <p:cNvPr id="130" name="テキスト ボックス 129">
              <a:extLst>
                <a:ext uri="{FF2B5EF4-FFF2-40B4-BE49-F238E27FC236}">
                  <a16:creationId xmlns:a16="http://schemas.microsoft.com/office/drawing/2014/main" id="{EB647BE1-22F5-E4A2-02C7-4D3E6F6D8193}"/>
                </a:ext>
              </a:extLst>
            </p:cNvPr>
            <p:cNvSpPr txBox="1"/>
            <p:nvPr/>
          </p:nvSpPr>
          <p:spPr>
            <a:xfrm>
              <a:off x="1447660" y="3692073"/>
              <a:ext cx="1071127" cy="307777"/>
            </a:xfrm>
            <a:prstGeom prst="rect">
              <a:avLst/>
            </a:prstGeom>
            <a:noFill/>
          </p:spPr>
          <p:txBody>
            <a:bodyPr wrap="none" rtlCol="0">
              <a:spAutoFit/>
            </a:bodyPr>
            <a:lstStyle/>
            <a:p>
              <a:pPr algn="r"/>
              <a:r>
                <a:rPr lang="en-US" altLang="ja-JP" sz="1400" dirty="0">
                  <a:solidFill>
                    <a:srgbClr val="FFFFFF"/>
                  </a:solidFill>
                  <a:latin typeface="+mj-ea"/>
                  <a:ea typeface="+mj-ea"/>
                </a:rPr>
                <a:t>5, 6</a:t>
              </a:r>
              <a:r>
                <a:rPr kumimoji="1" lang="ja-JP" altLang="en-US" sz="1400">
                  <a:solidFill>
                    <a:srgbClr val="FFFFFF"/>
                  </a:solidFill>
                  <a:latin typeface="+mj-ea"/>
                  <a:ea typeface="+mj-ea"/>
                </a:rPr>
                <a:t>時限目</a:t>
              </a:r>
            </a:p>
          </p:txBody>
        </p:sp>
      </p:grpSp>
      <p:sp>
        <p:nvSpPr>
          <p:cNvPr id="94" name="テキスト ボックス 93">
            <a:extLst>
              <a:ext uri="{FF2B5EF4-FFF2-40B4-BE49-F238E27FC236}">
                <a16:creationId xmlns:a16="http://schemas.microsoft.com/office/drawing/2014/main" id="{DE1F8CED-FD05-70C8-C576-47203C507316}"/>
              </a:ext>
            </a:extLst>
          </p:cNvPr>
          <p:cNvSpPr txBox="1"/>
          <p:nvPr/>
        </p:nvSpPr>
        <p:spPr>
          <a:xfrm>
            <a:off x="4452925" y="2298054"/>
            <a:ext cx="301685" cy="369332"/>
          </a:xfrm>
          <a:prstGeom prst="rect">
            <a:avLst/>
          </a:prstGeom>
          <a:noFill/>
        </p:spPr>
        <p:txBody>
          <a:bodyPr wrap="none" rtlCol="0">
            <a:spAutoFit/>
          </a:bodyPr>
          <a:lstStyle/>
          <a:p>
            <a:pPr algn="r"/>
            <a:r>
              <a:rPr kumimoji="1" lang="en-US" altLang="ja-JP" dirty="0">
                <a:solidFill>
                  <a:srgbClr val="FFFFFF"/>
                </a:solidFill>
              </a:rPr>
              <a:t>9</a:t>
            </a:r>
            <a:endParaRPr kumimoji="1" lang="ja-JP" altLang="en-US">
              <a:solidFill>
                <a:srgbClr val="FFFFFF"/>
              </a:solidFill>
            </a:endParaRPr>
          </a:p>
        </p:txBody>
      </p:sp>
      <p:sp>
        <p:nvSpPr>
          <p:cNvPr id="123" name="テキスト ボックス 122">
            <a:extLst>
              <a:ext uri="{FF2B5EF4-FFF2-40B4-BE49-F238E27FC236}">
                <a16:creationId xmlns:a16="http://schemas.microsoft.com/office/drawing/2014/main" id="{194576D4-FCEC-D029-9F81-E10F2539A74E}"/>
              </a:ext>
            </a:extLst>
          </p:cNvPr>
          <p:cNvSpPr txBox="1"/>
          <p:nvPr/>
        </p:nvSpPr>
        <p:spPr>
          <a:xfrm>
            <a:off x="4956777" y="2328832"/>
            <a:ext cx="1071127" cy="307777"/>
          </a:xfrm>
          <a:prstGeom prst="rect">
            <a:avLst/>
          </a:prstGeom>
          <a:noFill/>
        </p:spPr>
        <p:txBody>
          <a:bodyPr wrap="none" rtlCol="0">
            <a:spAutoFit/>
          </a:bodyPr>
          <a:lstStyle/>
          <a:p>
            <a:pPr algn="r"/>
            <a:r>
              <a:rPr lang="en-US" altLang="ja-JP" sz="1400" dirty="0">
                <a:solidFill>
                  <a:srgbClr val="FFFFFF"/>
                </a:solidFill>
                <a:latin typeface="+mj-ea"/>
                <a:ea typeface="+mj-ea"/>
              </a:rPr>
              <a:t>3, 4</a:t>
            </a:r>
            <a:r>
              <a:rPr lang="ja-JP" altLang="en-US" sz="1400">
                <a:solidFill>
                  <a:srgbClr val="FFFFFF"/>
                </a:solidFill>
                <a:latin typeface="+mj-ea"/>
                <a:ea typeface="+mj-ea"/>
              </a:rPr>
              <a:t>時限目</a:t>
            </a:r>
            <a:endParaRPr kumimoji="1" lang="ja-JP" altLang="en-US" sz="1400">
              <a:solidFill>
                <a:srgbClr val="FFFFFF"/>
              </a:solidFill>
              <a:latin typeface="+mj-ea"/>
              <a:ea typeface="+mj-ea"/>
            </a:endParaRPr>
          </a:p>
        </p:txBody>
      </p:sp>
      <p:sp>
        <p:nvSpPr>
          <p:cNvPr id="93" name="正方形/長方形 92">
            <a:extLst>
              <a:ext uri="{FF2B5EF4-FFF2-40B4-BE49-F238E27FC236}">
                <a16:creationId xmlns:a16="http://schemas.microsoft.com/office/drawing/2014/main" id="{FDEC43DD-1B66-FBBA-46A0-4CA7F2C19244}"/>
              </a:ext>
            </a:extLst>
          </p:cNvPr>
          <p:cNvSpPr/>
          <p:nvPr/>
        </p:nvSpPr>
        <p:spPr>
          <a:xfrm>
            <a:off x="4452924" y="1841812"/>
            <a:ext cx="301686" cy="369332"/>
          </a:xfrm>
          <a:prstGeom prst="rect">
            <a:avLst/>
          </a:prstGeom>
        </p:spPr>
        <p:txBody>
          <a:bodyPr wrap="none">
            <a:spAutoFit/>
          </a:bodyPr>
          <a:lstStyle/>
          <a:p>
            <a:r>
              <a:rPr lang="en-US" altLang="ja-JP" dirty="0">
                <a:solidFill>
                  <a:srgbClr val="FFFFFF"/>
                </a:solidFill>
              </a:rPr>
              <a:t>2</a:t>
            </a:r>
            <a:endParaRPr lang="ja-JP" altLang="en-US">
              <a:solidFill>
                <a:srgbClr val="FFFFFF"/>
              </a:solidFill>
            </a:endParaRPr>
          </a:p>
        </p:txBody>
      </p:sp>
      <p:sp>
        <p:nvSpPr>
          <p:cNvPr id="121" name="テキスト ボックス 120">
            <a:extLst>
              <a:ext uri="{FF2B5EF4-FFF2-40B4-BE49-F238E27FC236}">
                <a16:creationId xmlns:a16="http://schemas.microsoft.com/office/drawing/2014/main" id="{7A5B5D74-CECC-2909-84E7-A2DA298DA606}"/>
              </a:ext>
            </a:extLst>
          </p:cNvPr>
          <p:cNvSpPr txBox="1"/>
          <p:nvPr/>
        </p:nvSpPr>
        <p:spPr>
          <a:xfrm>
            <a:off x="4956777" y="1872590"/>
            <a:ext cx="1071127" cy="307777"/>
          </a:xfrm>
          <a:prstGeom prst="rect">
            <a:avLst/>
          </a:prstGeom>
          <a:noFill/>
        </p:spPr>
        <p:txBody>
          <a:bodyPr wrap="none" rtlCol="0">
            <a:spAutoFit/>
          </a:bodyPr>
          <a:lstStyle/>
          <a:p>
            <a:pPr algn="r"/>
            <a:r>
              <a:rPr kumimoji="1" lang="en-US" altLang="ja-JP" sz="1400" dirty="0">
                <a:solidFill>
                  <a:srgbClr val="FFFFFF"/>
                </a:solidFill>
                <a:latin typeface="Meiryo" panose="020B0604030504040204" pitchFamily="34" charset="-128"/>
                <a:ea typeface="Meiryo" panose="020B0604030504040204" pitchFamily="34" charset="-128"/>
              </a:rPr>
              <a:t>3, 4</a:t>
            </a:r>
            <a:r>
              <a:rPr kumimoji="1" lang="ja-JP" altLang="en-US" sz="1400">
                <a:solidFill>
                  <a:srgbClr val="FFFFFF"/>
                </a:solidFill>
                <a:latin typeface="Meiryo" panose="020B0604030504040204" pitchFamily="34" charset="-128"/>
                <a:ea typeface="Meiryo" panose="020B0604030504040204" pitchFamily="34" charset="-128"/>
              </a:rPr>
              <a:t>時限目</a:t>
            </a:r>
          </a:p>
        </p:txBody>
      </p:sp>
      <p:grpSp>
        <p:nvGrpSpPr>
          <p:cNvPr id="48" name="グループ化 47">
            <a:extLst>
              <a:ext uri="{FF2B5EF4-FFF2-40B4-BE49-F238E27FC236}">
                <a16:creationId xmlns:a16="http://schemas.microsoft.com/office/drawing/2014/main" id="{942227DC-37D5-B65D-800F-4FD62DE81F81}"/>
              </a:ext>
            </a:extLst>
          </p:cNvPr>
          <p:cNvGrpSpPr/>
          <p:nvPr/>
        </p:nvGrpSpPr>
        <p:grpSpPr>
          <a:xfrm>
            <a:off x="838199" y="4544603"/>
            <a:ext cx="10515601" cy="396000"/>
            <a:chOff x="838199" y="4544603"/>
            <a:chExt cx="10515601" cy="396000"/>
          </a:xfrm>
        </p:grpSpPr>
        <p:sp>
          <p:nvSpPr>
            <p:cNvPr id="61" name="正方形/長方形 60">
              <a:extLst>
                <a:ext uri="{FF2B5EF4-FFF2-40B4-BE49-F238E27FC236}">
                  <a16:creationId xmlns:a16="http://schemas.microsoft.com/office/drawing/2014/main" id="{49190403-90DF-E4D6-8DE2-D2B45F29D6D7}"/>
                </a:ext>
              </a:extLst>
            </p:cNvPr>
            <p:cNvSpPr/>
            <p:nvPr/>
          </p:nvSpPr>
          <p:spPr>
            <a:xfrm>
              <a:off x="7897080" y="4544603"/>
              <a:ext cx="1692000" cy="39600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正方形/長方形 58">
              <a:extLst>
                <a:ext uri="{FF2B5EF4-FFF2-40B4-BE49-F238E27FC236}">
                  <a16:creationId xmlns:a16="http://schemas.microsoft.com/office/drawing/2014/main" id="{1507C2C1-AA15-E81A-EF67-A32145E14B42}"/>
                </a:ext>
              </a:extLst>
            </p:cNvPr>
            <p:cNvSpPr/>
            <p:nvPr/>
          </p:nvSpPr>
          <p:spPr>
            <a:xfrm>
              <a:off x="6132359" y="4544603"/>
              <a:ext cx="1692000" cy="39600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 name="正方形/長方形 59">
              <a:extLst>
                <a:ext uri="{FF2B5EF4-FFF2-40B4-BE49-F238E27FC236}">
                  <a16:creationId xmlns:a16="http://schemas.microsoft.com/office/drawing/2014/main" id="{D60D5D6A-7D73-23E8-0CFC-1F6C56F0835A}"/>
                </a:ext>
              </a:extLst>
            </p:cNvPr>
            <p:cNvSpPr/>
            <p:nvPr/>
          </p:nvSpPr>
          <p:spPr>
            <a:xfrm>
              <a:off x="9661800" y="4544603"/>
              <a:ext cx="1692000" cy="39600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正方形/長方形 55">
              <a:extLst>
                <a:ext uri="{FF2B5EF4-FFF2-40B4-BE49-F238E27FC236}">
                  <a16:creationId xmlns:a16="http://schemas.microsoft.com/office/drawing/2014/main" id="{9BE0A7DD-88DD-C5A1-8BDE-BA9FCC825C46}"/>
                </a:ext>
              </a:extLst>
            </p:cNvPr>
            <p:cNvSpPr/>
            <p:nvPr/>
          </p:nvSpPr>
          <p:spPr>
            <a:xfrm>
              <a:off x="838199" y="4544603"/>
              <a:ext cx="1692000" cy="396000"/>
            </a:xfrm>
            <a:prstGeom prst="rect">
              <a:avLst/>
            </a:prstGeom>
            <a:solidFill>
              <a:srgbClr val="FFCC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正方形/長方形 56">
              <a:extLst>
                <a:ext uri="{FF2B5EF4-FFF2-40B4-BE49-F238E27FC236}">
                  <a16:creationId xmlns:a16="http://schemas.microsoft.com/office/drawing/2014/main" id="{4AEEE72B-0C49-0A5A-6CC0-95B1C2C0B8F9}"/>
                </a:ext>
              </a:extLst>
            </p:cNvPr>
            <p:cNvSpPr/>
            <p:nvPr/>
          </p:nvSpPr>
          <p:spPr>
            <a:xfrm>
              <a:off x="2602919" y="4544603"/>
              <a:ext cx="1692000" cy="39600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正方形/長方形 57">
              <a:extLst>
                <a:ext uri="{FF2B5EF4-FFF2-40B4-BE49-F238E27FC236}">
                  <a16:creationId xmlns:a16="http://schemas.microsoft.com/office/drawing/2014/main" id="{9FEC4D3C-05A4-592F-E56B-EFEE32FB2B3C}"/>
                </a:ext>
              </a:extLst>
            </p:cNvPr>
            <p:cNvSpPr/>
            <p:nvPr/>
          </p:nvSpPr>
          <p:spPr>
            <a:xfrm>
              <a:off x="4367639" y="4544603"/>
              <a:ext cx="1692000" cy="3960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2" name="テキスト ボックス 111">
              <a:extLst>
                <a:ext uri="{FF2B5EF4-FFF2-40B4-BE49-F238E27FC236}">
                  <a16:creationId xmlns:a16="http://schemas.microsoft.com/office/drawing/2014/main" id="{025D9800-8F30-DDE2-C42B-42B40C73F53E}"/>
                </a:ext>
              </a:extLst>
            </p:cNvPr>
            <p:cNvSpPr txBox="1"/>
            <p:nvPr/>
          </p:nvSpPr>
          <p:spPr>
            <a:xfrm>
              <a:off x="896708" y="4557937"/>
              <a:ext cx="301686" cy="369332"/>
            </a:xfrm>
            <a:prstGeom prst="rect">
              <a:avLst/>
            </a:prstGeom>
            <a:noFill/>
          </p:spPr>
          <p:txBody>
            <a:bodyPr wrap="none" rtlCol="0">
              <a:spAutoFit/>
            </a:bodyPr>
            <a:lstStyle/>
            <a:p>
              <a:r>
                <a:rPr kumimoji="1" lang="en-US" altLang="ja-JP" dirty="0">
                  <a:solidFill>
                    <a:srgbClr val="181717"/>
                  </a:solidFill>
                </a:rPr>
                <a:t>4</a:t>
              </a:r>
              <a:endParaRPr kumimoji="1" lang="ja-JP" altLang="en-US">
                <a:solidFill>
                  <a:srgbClr val="181717"/>
                </a:solidFill>
              </a:endParaRPr>
            </a:p>
          </p:txBody>
        </p:sp>
        <p:sp>
          <p:nvSpPr>
            <p:cNvPr id="106" name="テキスト ボックス 105">
              <a:extLst>
                <a:ext uri="{FF2B5EF4-FFF2-40B4-BE49-F238E27FC236}">
                  <a16:creationId xmlns:a16="http://schemas.microsoft.com/office/drawing/2014/main" id="{5C421CD8-0D2C-19CE-62D7-710F9734ECC1}"/>
                </a:ext>
              </a:extLst>
            </p:cNvPr>
            <p:cNvSpPr txBox="1"/>
            <p:nvPr/>
          </p:nvSpPr>
          <p:spPr>
            <a:xfrm>
              <a:off x="4452924" y="4557937"/>
              <a:ext cx="301686" cy="369332"/>
            </a:xfrm>
            <a:prstGeom prst="rect">
              <a:avLst/>
            </a:prstGeom>
            <a:noFill/>
          </p:spPr>
          <p:txBody>
            <a:bodyPr wrap="none" rtlCol="0">
              <a:spAutoFit/>
            </a:bodyPr>
            <a:lstStyle/>
            <a:p>
              <a:r>
                <a:rPr lang="en-US" altLang="ja-JP" dirty="0">
                  <a:solidFill>
                    <a:schemeClr val="bg1"/>
                  </a:solidFill>
                </a:rPr>
                <a:t>6</a:t>
              </a:r>
              <a:endParaRPr kumimoji="1" lang="ja-JP" altLang="en-US">
                <a:solidFill>
                  <a:schemeClr val="bg1"/>
                </a:solidFill>
              </a:endParaRPr>
            </a:p>
          </p:txBody>
        </p:sp>
      </p:grpSp>
      <p:grpSp>
        <p:nvGrpSpPr>
          <p:cNvPr id="47" name="グループ化 46">
            <a:extLst>
              <a:ext uri="{FF2B5EF4-FFF2-40B4-BE49-F238E27FC236}">
                <a16:creationId xmlns:a16="http://schemas.microsoft.com/office/drawing/2014/main" id="{2562DC4D-715D-DDD9-307C-5214472D9777}"/>
              </a:ext>
            </a:extLst>
          </p:cNvPr>
          <p:cNvGrpSpPr/>
          <p:nvPr/>
        </p:nvGrpSpPr>
        <p:grpSpPr>
          <a:xfrm>
            <a:off x="838199" y="4997409"/>
            <a:ext cx="10515601" cy="396000"/>
            <a:chOff x="838199" y="4997409"/>
            <a:chExt cx="10515601" cy="396000"/>
          </a:xfrm>
        </p:grpSpPr>
        <p:sp>
          <p:nvSpPr>
            <p:cNvPr id="68" name="正方形/長方形 67">
              <a:extLst>
                <a:ext uri="{FF2B5EF4-FFF2-40B4-BE49-F238E27FC236}">
                  <a16:creationId xmlns:a16="http://schemas.microsoft.com/office/drawing/2014/main" id="{2E56BC98-A60C-09FE-F0A6-96FB7F78DEFF}"/>
                </a:ext>
              </a:extLst>
            </p:cNvPr>
            <p:cNvSpPr/>
            <p:nvPr/>
          </p:nvSpPr>
          <p:spPr>
            <a:xfrm>
              <a:off x="7897080" y="4997409"/>
              <a:ext cx="1692000" cy="39600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6" name="正方形/長方形 65">
              <a:extLst>
                <a:ext uri="{FF2B5EF4-FFF2-40B4-BE49-F238E27FC236}">
                  <a16:creationId xmlns:a16="http://schemas.microsoft.com/office/drawing/2014/main" id="{7C1EEB96-EB9F-0C8B-F9CB-AF1B1B3BE1EC}"/>
                </a:ext>
              </a:extLst>
            </p:cNvPr>
            <p:cNvSpPr/>
            <p:nvPr/>
          </p:nvSpPr>
          <p:spPr>
            <a:xfrm>
              <a:off x="6132359" y="4997409"/>
              <a:ext cx="1692000" cy="39600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7" name="正方形/長方形 66">
              <a:extLst>
                <a:ext uri="{FF2B5EF4-FFF2-40B4-BE49-F238E27FC236}">
                  <a16:creationId xmlns:a16="http://schemas.microsoft.com/office/drawing/2014/main" id="{34AA407C-44AE-0BBE-5FE1-997BEA85D31A}"/>
                </a:ext>
              </a:extLst>
            </p:cNvPr>
            <p:cNvSpPr/>
            <p:nvPr/>
          </p:nvSpPr>
          <p:spPr>
            <a:xfrm>
              <a:off x="9661800" y="4997409"/>
              <a:ext cx="1692000" cy="39600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3" name="正方形/長方形 62">
              <a:extLst>
                <a:ext uri="{FF2B5EF4-FFF2-40B4-BE49-F238E27FC236}">
                  <a16:creationId xmlns:a16="http://schemas.microsoft.com/office/drawing/2014/main" id="{BE81C191-0E14-9685-7659-A0808BA6F8D3}"/>
                </a:ext>
              </a:extLst>
            </p:cNvPr>
            <p:cNvSpPr/>
            <p:nvPr/>
          </p:nvSpPr>
          <p:spPr>
            <a:xfrm>
              <a:off x="838199" y="4997409"/>
              <a:ext cx="1692000" cy="3960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4" name="正方形/長方形 63">
              <a:extLst>
                <a:ext uri="{FF2B5EF4-FFF2-40B4-BE49-F238E27FC236}">
                  <a16:creationId xmlns:a16="http://schemas.microsoft.com/office/drawing/2014/main" id="{8D4F7F2B-1307-79AA-3883-6AED3069B897}"/>
                </a:ext>
              </a:extLst>
            </p:cNvPr>
            <p:cNvSpPr/>
            <p:nvPr/>
          </p:nvSpPr>
          <p:spPr>
            <a:xfrm>
              <a:off x="2602919" y="4997409"/>
              <a:ext cx="1692000" cy="39600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5" name="正方形/長方形 64">
              <a:extLst>
                <a:ext uri="{FF2B5EF4-FFF2-40B4-BE49-F238E27FC236}">
                  <a16:creationId xmlns:a16="http://schemas.microsoft.com/office/drawing/2014/main" id="{4CABB526-B8FE-BA65-42E9-5B1BA07786E0}"/>
                </a:ext>
              </a:extLst>
            </p:cNvPr>
            <p:cNvSpPr/>
            <p:nvPr/>
          </p:nvSpPr>
          <p:spPr>
            <a:xfrm>
              <a:off x="4367639" y="4997409"/>
              <a:ext cx="1692000" cy="3960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4" name="テキスト ボックス 113">
              <a:extLst>
                <a:ext uri="{FF2B5EF4-FFF2-40B4-BE49-F238E27FC236}">
                  <a16:creationId xmlns:a16="http://schemas.microsoft.com/office/drawing/2014/main" id="{B67492F0-20FE-C47D-FC90-C15D654B6858}"/>
                </a:ext>
              </a:extLst>
            </p:cNvPr>
            <p:cNvSpPr txBox="1"/>
            <p:nvPr/>
          </p:nvSpPr>
          <p:spPr>
            <a:xfrm>
              <a:off x="838199" y="5010743"/>
              <a:ext cx="418704" cy="369332"/>
            </a:xfrm>
            <a:prstGeom prst="rect">
              <a:avLst/>
            </a:prstGeom>
            <a:noFill/>
          </p:spPr>
          <p:txBody>
            <a:bodyPr wrap="none" rtlCol="0">
              <a:spAutoFit/>
            </a:bodyPr>
            <a:lstStyle/>
            <a:p>
              <a:r>
                <a:rPr lang="en-US" altLang="ja-JP" dirty="0">
                  <a:solidFill>
                    <a:srgbClr val="FFFFFF"/>
                  </a:solidFill>
                </a:rPr>
                <a:t>11</a:t>
              </a:r>
              <a:endParaRPr kumimoji="1" lang="ja-JP" altLang="en-US">
                <a:solidFill>
                  <a:srgbClr val="FFFFFF"/>
                </a:solidFill>
              </a:endParaRPr>
            </a:p>
          </p:txBody>
        </p:sp>
        <p:sp>
          <p:nvSpPr>
            <p:cNvPr id="140" name="テキスト ボックス 139">
              <a:extLst>
                <a:ext uri="{FF2B5EF4-FFF2-40B4-BE49-F238E27FC236}">
                  <a16:creationId xmlns:a16="http://schemas.microsoft.com/office/drawing/2014/main" id="{B4E28BEC-6D25-97D9-340F-061E407AE251}"/>
                </a:ext>
              </a:extLst>
            </p:cNvPr>
            <p:cNvSpPr txBox="1"/>
            <p:nvPr/>
          </p:nvSpPr>
          <p:spPr>
            <a:xfrm>
              <a:off x="1459071" y="5041521"/>
              <a:ext cx="1071127" cy="307777"/>
            </a:xfrm>
            <a:prstGeom prst="rect">
              <a:avLst/>
            </a:prstGeom>
            <a:noFill/>
          </p:spPr>
          <p:txBody>
            <a:bodyPr wrap="none" rtlCol="0">
              <a:spAutoFit/>
            </a:bodyPr>
            <a:lstStyle/>
            <a:p>
              <a:pPr algn="r"/>
              <a:r>
                <a:rPr kumimoji="1" lang="en-US" altLang="ja-JP" sz="1400" dirty="0">
                  <a:solidFill>
                    <a:srgbClr val="FFFFFF"/>
                  </a:solidFill>
                  <a:latin typeface="+mn-ea"/>
                </a:rPr>
                <a:t>5, 6</a:t>
              </a:r>
              <a:r>
                <a:rPr kumimoji="1" lang="ja-JP" altLang="en-US" sz="1400">
                  <a:solidFill>
                    <a:srgbClr val="FFFFFF"/>
                  </a:solidFill>
                  <a:latin typeface="+mn-ea"/>
                </a:rPr>
                <a:t>時限目</a:t>
              </a:r>
            </a:p>
          </p:txBody>
        </p:sp>
        <p:pic>
          <p:nvPicPr>
            <p:cNvPr id="85" name="グラフィックス 84">
              <a:extLst>
                <a:ext uri="{FF2B5EF4-FFF2-40B4-BE49-F238E27FC236}">
                  <a16:creationId xmlns:a16="http://schemas.microsoft.com/office/drawing/2014/main" id="{7F3D0FCA-0413-4B2C-5530-43C1832165E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87964" y="5074414"/>
              <a:ext cx="288000" cy="288000"/>
            </a:xfrm>
            <a:prstGeom prst="rect">
              <a:avLst/>
            </a:prstGeom>
          </p:spPr>
        </p:pic>
        <p:sp>
          <p:nvSpPr>
            <p:cNvPr id="44" name="テキスト ボックス 43">
              <a:extLst>
                <a:ext uri="{FF2B5EF4-FFF2-40B4-BE49-F238E27FC236}">
                  <a16:creationId xmlns:a16="http://schemas.microsoft.com/office/drawing/2014/main" id="{AE4D0A94-8715-59F9-00D9-32920911D43B}"/>
                </a:ext>
              </a:extLst>
            </p:cNvPr>
            <p:cNvSpPr txBox="1"/>
            <p:nvPr/>
          </p:nvSpPr>
          <p:spPr>
            <a:xfrm>
              <a:off x="4367638" y="5010743"/>
              <a:ext cx="418704" cy="369332"/>
            </a:xfrm>
            <a:prstGeom prst="rect">
              <a:avLst/>
            </a:prstGeom>
            <a:noFill/>
          </p:spPr>
          <p:txBody>
            <a:bodyPr wrap="none" rtlCol="0">
              <a:spAutoFit/>
            </a:bodyPr>
            <a:lstStyle/>
            <a:p>
              <a:r>
                <a:rPr kumimoji="1" lang="en-US" altLang="ja-JP" dirty="0">
                  <a:solidFill>
                    <a:srgbClr val="FFFFFF"/>
                  </a:solidFill>
                </a:rPr>
                <a:t>13</a:t>
              </a:r>
              <a:endParaRPr kumimoji="1" lang="ja-JP" altLang="en-US">
                <a:solidFill>
                  <a:srgbClr val="FFFFFF"/>
                </a:solidFill>
              </a:endParaRPr>
            </a:p>
          </p:txBody>
        </p:sp>
        <p:sp>
          <p:nvSpPr>
            <p:cNvPr id="45" name="テキスト ボックス 44">
              <a:extLst>
                <a:ext uri="{FF2B5EF4-FFF2-40B4-BE49-F238E27FC236}">
                  <a16:creationId xmlns:a16="http://schemas.microsoft.com/office/drawing/2014/main" id="{82AF932C-442A-4240-88A4-E0FCBB54DCE9}"/>
                </a:ext>
              </a:extLst>
            </p:cNvPr>
            <p:cNvSpPr txBox="1"/>
            <p:nvPr/>
          </p:nvSpPr>
          <p:spPr>
            <a:xfrm>
              <a:off x="5033392" y="5041521"/>
              <a:ext cx="1026243" cy="307777"/>
            </a:xfrm>
            <a:prstGeom prst="rect">
              <a:avLst/>
            </a:prstGeom>
            <a:noFill/>
          </p:spPr>
          <p:txBody>
            <a:bodyPr wrap="none" rtlCol="0">
              <a:spAutoFit/>
            </a:bodyPr>
            <a:lstStyle/>
            <a:p>
              <a:pPr algn="r"/>
              <a:r>
                <a:rPr lang="en-US" altLang="ja-JP" sz="1400" dirty="0">
                  <a:solidFill>
                    <a:srgbClr val="FFFFFF"/>
                  </a:solidFill>
                  <a:latin typeface="+mj-ea"/>
                  <a:ea typeface="+mj-ea"/>
                </a:rPr>
                <a:t>3</a:t>
              </a:r>
              <a:r>
                <a:rPr kumimoji="1" lang="en-US" altLang="ja-JP" sz="1400" dirty="0">
                  <a:solidFill>
                    <a:srgbClr val="FFFFFF"/>
                  </a:solidFill>
                  <a:latin typeface="+mj-ea"/>
                  <a:ea typeface="+mj-ea"/>
                </a:rPr>
                <a:t>-6</a:t>
              </a:r>
              <a:r>
                <a:rPr kumimoji="1" lang="ja-JP" altLang="en-US" sz="1400">
                  <a:solidFill>
                    <a:srgbClr val="FFFFFF"/>
                  </a:solidFill>
                  <a:latin typeface="+mj-ea"/>
                  <a:ea typeface="+mj-ea"/>
                </a:rPr>
                <a:t>時限目</a:t>
              </a:r>
            </a:p>
          </p:txBody>
        </p:sp>
      </p:grpSp>
      <p:grpSp>
        <p:nvGrpSpPr>
          <p:cNvPr id="120" name="グループ化 119">
            <a:extLst>
              <a:ext uri="{FF2B5EF4-FFF2-40B4-BE49-F238E27FC236}">
                <a16:creationId xmlns:a16="http://schemas.microsoft.com/office/drawing/2014/main" id="{BE3B77B7-E399-A257-0A63-DA088EDC68CC}"/>
              </a:ext>
            </a:extLst>
          </p:cNvPr>
          <p:cNvGrpSpPr/>
          <p:nvPr/>
        </p:nvGrpSpPr>
        <p:grpSpPr>
          <a:xfrm>
            <a:off x="832493" y="5913225"/>
            <a:ext cx="10527013" cy="396000"/>
            <a:chOff x="832493" y="5913225"/>
            <a:chExt cx="10527013" cy="396000"/>
          </a:xfrm>
        </p:grpSpPr>
        <p:sp>
          <p:nvSpPr>
            <p:cNvPr id="76" name="正方形/長方形 75">
              <a:extLst>
                <a:ext uri="{FF2B5EF4-FFF2-40B4-BE49-F238E27FC236}">
                  <a16:creationId xmlns:a16="http://schemas.microsoft.com/office/drawing/2014/main" id="{7CC7342D-54EF-5C2E-94BD-E23577AB1B96}"/>
                </a:ext>
              </a:extLst>
            </p:cNvPr>
            <p:cNvSpPr/>
            <p:nvPr/>
          </p:nvSpPr>
          <p:spPr>
            <a:xfrm>
              <a:off x="7902786" y="5913225"/>
              <a:ext cx="1692000" cy="39600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9" name="正方形/長方形 78">
              <a:extLst>
                <a:ext uri="{FF2B5EF4-FFF2-40B4-BE49-F238E27FC236}">
                  <a16:creationId xmlns:a16="http://schemas.microsoft.com/office/drawing/2014/main" id="{977BB048-1F31-DE42-70C2-323812FDC312}"/>
                </a:ext>
              </a:extLst>
            </p:cNvPr>
            <p:cNvSpPr/>
            <p:nvPr/>
          </p:nvSpPr>
          <p:spPr>
            <a:xfrm>
              <a:off x="6138065" y="5913225"/>
              <a:ext cx="1692000" cy="39600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0" name="正方形/長方形 79">
              <a:extLst>
                <a:ext uri="{FF2B5EF4-FFF2-40B4-BE49-F238E27FC236}">
                  <a16:creationId xmlns:a16="http://schemas.microsoft.com/office/drawing/2014/main" id="{D18C9C6D-BA1D-CBFD-D6A1-3812423629A2}"/>
                </a:ext>
              </a:extLst>
            </p:cNvPr>
            <p:cNvSpPr/>
            <p:nvPr/>
          </p:nvSpPr>
          <p:spPr>
            <a:xfrm>
              <a:off x="9667506" y="5913225"/>
              <a:ext cx="1692000" cy="39600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1" name="正方形/長方形 80">
              <a:extLst>
                <a:ext uri="{FF2B5EF4-FFF2-40B4-BE49-F238E27FC236}">
                  <a16:creationId xmlns:a16="http://schemas.microsoft.com/office/drawing/2014/main" id="{CF78A312-8A56-FCCE-8172-ADFB4D519248}"/>
                </a:ext>
              </a:extLst>
            </p:cNvPr>
            <p:cNvSpPr/>
            <p:nvPr/>
          </p:nvSpPr>
          <p:spPr>
            <a:xfrm>
              <a:off x="843905" y="5913225"/>
              <a:ext cx="1692000" cy="3960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0" name="正方形/長方形 89">
              <a:extLst>
                <a:ext uri="{FF2B5EF4-FFF2-40B4-BE49-F238E27FC236}">
                  <a16:creationId xmlns:a16="http://schemas.microsoft.com/office/drawing/2014/main" id="{75BB1119-47EC-47D8-8A3D-0A967FA25FAD}"/>
                </a:ext>
              </a:extLst>
            </p:cNvPr>
            <p:cNvSpPr/>
            <p:nvPr/>
          </p:nvSpPr>
          <p:spPr>
            <a:xfrm>
              <a:off x="2608625" y="5913225"/>
              <a:ext cx="1692000" cy="39600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1" name="正方形/長方形 90">
              <a:extLst>
                <a:ext uri="{FF2B5EF4-FFF2-40B4-BE49-F238E27FC236}">
                  <a16:creationId xmlns:a16="http://schemas.microsoft.com/office/drawing/2014/main" id="{A996ADD8-A6EB-6006-6527-9690DD10E30E}"/>
                </a:ext>
              </a:extLst>
            </p:cNvPr>
            <p:cNvSpPr/>
            <p:nvPr/>
          </p:nvSpPr>
          <p:spPr>
            <a:xfrm>
              <a:off x="4373345" y="5913225"/>
              <a:ext cx="1692000" cy="3960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3" name="テキスト ボックス 112">
              <a:extLst>
                <a:ext uri="{FF2B5EF4-FFF2-40B4-BE49-F238E27FC236}">
                  <a16:creationId xmlns:a16="http://schemas.microsoft.com/office/drawing/2014/main" id="{E935ABA9-315F-9FE2-CA76-653DABA4DCFA}"/>
                </a:ext>
              </a:extLst>
            </p:cNvPr>
            <p:cNvSpPr txBox="1"/>
            <p:nvPr/>
          </p:nvSpPr>
          <p:spPr>
            <a:xfrm>
              <a:off x="832493" y="5926559"/>
              <a:ext cx="418704" cy="369332"/>
            </a:xfrm>
            <a:prstGeom prst="rect">
              <a:avLst/>
            </a:prstGeom>
            <a:noFill/>
          </p:spPr>
          <p:txBody>
            <a:bodyPr wrap="none" rtlCol="0">
              <a:spAutoFit/>
            </a:bodyPr>
            <a:lstStyle/>
            <a:p>
              <a:r>
                <a:rPr lang="en-US" altLang="ja-JP" dirty="0">
                  <a:solidFill>
                    <a:srgbClr val="FFFFFF"/>
                  </a:solidFill>
                </a:rPr>
                <a:t>25</a:t>
              </a:r>
              <a:endParaRPr kumimoji="1" lang="ja-JP" altLang="en-US">
                <a:solidFill>
                  <a:srgbClr val="FFFFFF"/>
                </a:solidFill>
              </a:endParaRPr>
            </a:p>
          </p:txBody>
        </p:sp>
        <p:sp>
          <p:nvSpPr>
            <p:cNvPr id="115" name="テキスト ボックス 114">
              <a:extLst>
                <a:ext uri="{FF2B5EF4-FFF2-40B4-BE49-F238E27FC236}">
                  <a16:creationId xmlns:a16="http://schemas.microsoft.com/office/drawing/2014/main" id="{76365FDD-0051-8B98-C270-E4BA64C8F366}"/>
                </a:ext>
              </a:extLst>
            </p:cNvPr>
            <p:cNvSpPr txBox="1"/>
            <p:nvPr/>
          </p:nvSpPr>
          <p:spPr>
            <a:xfrm>
              <a:off x="1801217" y="5957337"/>
              <a:ext cx="723276" cy="307777"/>
            </a:xfrm>
            <a:prstGeom prst="rect">
              <a:avLst/>
            </a:prstGeom>
            <a:noFill/>
          </p:spPr>
          <p:txBody>
            <a:bodyPr wrap="none" rtlCol="0">
              <a:spAutoFit/>
            </a:bodyPr>
            <a:lstStyle/>
            <a:p>
              <a:pPr algn="r"/>
              <a:r>
                <a:rPr lang="ja-JP" altLang="en-US" sz="1400">
                  <a:solidFill>
                    <a:srgbClr val="FFFFFF"/>
                  </a:solidFill>
                  <a:latin typeface="Meiryo" panose="020B0604030504040204" pitchFamily="34" charset="-128"/>
                  <a:ea typeface="Meiryo" panose="020B0604030504040204" pitchFamily="34" charset="-128"/>
                </a:rPr>
                <a:t>試験？</a:t>
              </a:r>
              <a:endParaRPr kumimoji="1" lang="ja-JP" altLang="en-US" sz="1400">
                <a:solidFill>
                  <a:srgbClr val="FFFFFF"/>
                </a:solidFill>
                <a:latin typeface="Meiryo" panose="020B0604030504040204" pitchFamily="34" charset="-128"/>
                <a:ea typeface="Meiryo" panose="020B0604030504040204" pitchFamily="34" charset="-128"/>
              </a:endParaRPr>
            </a:p>
          </p:txBody>
        </p:sp>
        <p:sp>
          <p:nvSpPr>
            <p:cNvPr id="118" name="テキスト ボックス 117">
              <a:extLst>
                <a:ext uri="{FF2B5EF4-FFF2-40B4-BE49-F238E27FC236}">
                  <a16:creationId xmlns:a16="http://schemas.microsoft.com/office/drawing/2014/main" id="{49595EF9-FD45-C153-5569-B79E920230EE}"/>
                </a:ext>
              </a:extLst>
            </p:cNvPr>
            <p:cNvSpPr txBox="1"/>
            <p:nvPr/>
          </p:nvSpPr>
          <p:spPr>
            <a:xfrm>
              <a:off x="4361936" y="5926559"/>
              <a:ext cx="418704" cy="369332"/>
            </a:xfrm>
            <a:prstGeom prst="rect">
              <a:avLst/>
            </a:prstGeom>
            <a:noFill/>
          </p:spPr>
          <p:txBody>
            <a:bodyPr wrap="none" rtlCol="0">
              <a:spAutoFit/>
            </a:bodyPr>
            <a:lstStyle/>
            <a:p>
              <a:r>
                <a:rPr lang="en-US" altLang="ja-JP" dirty="0">
                  <a:solidFill>
                    <a:srgbClr val="FFFFFF"/>
                  </a:solidFill>
                </a:rPr>
                <a:t>27</a:t>
              </a:r>
              <a:endParaRPr kumimoji="1" lang="ja-JP" altLang="en-US">
                <a:solidFill>
                  <a:srgbClr val="FFFFFF"/>
                </a:solidFill>
              </a:endParaRPr>
            </a:p>
          </p:txBody>
        </p:sp>
        <p:sp>
          <p:nvSpPr>
            <p:cNvPr id="119" name="テキスト ボックス 118">
              <a:extLst>
                <a:ext uri="{FF2B5EF4-FFF2-40B4-BE49-F238E27FC236}">
                  <a16:creationId xmlns:a16="http://schemas.microsoft.com/office/drawing/2014/main" id="{F399C284-B33D-A564-A49B-8B7BD48560F2}"/>
                </a:ext>
              </a:extLst>
            </p:cNvPr>
            <p:cNvSpPr txBox="1"/>
            <p:nvPr/>
          </p:nvSpPr>
          <p:spPr>
            <a:xfrm>
              <a:off x="5330660" y="5957337"/>
              <a:ext cx="723276" cy="307777"/>
            </a:xfrm>
            <a:prstGeom prst="rect">
              <a:avLst/>
            </a:prstGeom>
            <a:noFill/>
          </p:spPr>
          <p:txBody>
            <a:bodyPr wrap="none" rtlCol="0">
              <a:spAutoFit/>
            </a:bodyPr>
            <a:lstStyle/>
            <a:p>
              <a:pPr algn="r"/>
              <a:r>
                <a:rPr lang="ja-JP" altLang="en-US" sz="1400">
                  <a:solidFill>
                    <a:srgbClr val="FFFFFF"/>
                  </a:solidFill>
                  <a:latin typeface="Meiryo" panose="020B0604030504040204" pitchFamily="34" charset="-128"/>
                  <a:ea typeface="Meiryo" panose="020B0604030504040204" pitchFamily="34" charset="-128"/>
                </a:rPr>
                <a:t>試験？</a:t>
              </a:r>
              <a:endParaRPr kumimoji="1" lang="ja-JP" altLang="en-US" sz="1400">
                <a:solidFill>
                  <a:srgbClr val="FFFFFF"/>
                </a:solidFill>
                <a:latin typeface="Meiryo" panose="020B0604030504040204" pitchFamily="34" charset="-128"/>
                <a:ea typeface="Meiryo" panose="020B0604030504040204" pitchFamily="34" charset="-128"/>
              </a:endParaRPr>
            </a:p>
          </p:txBody>
        </p:sp>
      </p:grpSp>
      <p:sp>
        <p:nvSpPr>
          <p:cNvPr id="10" name="正方形/長方形 9">
            <a:extLst>
              <a:ext uri="{FF2B5EF4-FFF2-40B4-BE49-F238E27FC236}">
                <a16:creationId xmlns:a16="http://schemas.microsoft.com/office/drawing/2014/main" id="{27117741-EDA9-2C2A-5875-811357B6283F}"/>
              </a:ext>
            </a:extLst>
          </p:cNvPr>
          <p:cNvSpPr/>
          <p:nvPr/>
        </p:nvSpPr>
        <p:spPr>
          <a:xfrm>
            <a:off x="838199" y="2730635"/>
            <a:ext cx="1692000" cy="39600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a:extLst>
              <a:ext uri="{FF2B5EF4-FFF2-40B4-BE49-F238E27FC236}">
                <a16:creationId xmlns:a16="http://schemas.microsoft.com/office/drawing/2014/main" id="{5D8B640B-45AC-A169-9C8E-9744A259BC3A}"/>
              </a:ext>
            </a:extLst>
          </p:cNvPr>
          <p:cNvSpPr/>
          <p:nvPr/>
        </p:nvSpPr>
        <p:spPr>
          <a:xfrm>
            <a:off x="4373345" y="3186185"/>
            <a:ext cx="1692000" cy="3960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テキスト ボックス 45">
            <a:extLst>
              <a:ext uri="{FF2B5EF4-FFF2-40B4-BE49-F238E27FC236}">
                <a16:creationId xmlns:a16="http://schemas.microsoft.com/office/drawing/2014/main" id="{0DDDDA1B-40E0-7C13-7F2C-B3437C00BD47}"/>
              </a:ext>
            </a:extLst>
          </p:cNvPr>
          <p:cNvSpPr txBox="1"/>
          <p:nvPr/>
        </p:nvSpPr>
        <p:spPr>
          <a:xfrm>
            <a:off x="4335906" y="3197682"/>
            <a:ext cx="418704" cy="369332"/>
          </a:xfrm>
          <a:prstGeom prst="rect">
            <a:avLst/>
          </a:prstGeom>
          <a:noFill/>
        </p:spPr>
        <p:txBody>
          <a:bodyPr wrap="none" rtlCol="0">
            <a:spAutoFit/>
          </a:bodyPr>
          <a:lstStyle/>
          <a:p>
            <a:r>
              <a:rPr kumimoji="1" lang="en-US" altLang="ja-JP" dirty="0">
                <a:solidFill>
                  <a:srgbClr val="FFFFFF"/>
                </a:solidFill>
              </a:rPr>
              <a:t>23</a:t>
            </a:r>
            <a:endParaRPr kumimoji="1" lang="ja-JP" altLang="en-US">
              <a:solidFill>
                <a:srgbClr val="FFFFFF"/>
              </a:solidFill>
            </a:endParaRPr>
          </a:p>
        </p:txBody>
      </p:sp>
      <p:sp>
        <p:nvSpPr>
          <p:cNvPr id="12" name="テキスト ボックス 11">
            <a:extLst>
              <a:ext uri="{FF2B5EF4-FFF2-40B4-BE49-F238E27FC236}">
                <a16:creationId xmlns:a16="http://schemas.microsoft.com/office/drawing/2014/main" id="{745040BF-1BCA-1E2D-E217-87BD36E42ECC}"/>
              </a:ext>
            </a:extLst>
          </p:cNvPr>
          <p:cNvSpPr txBox="1"/>
          <p:nvPr/>
        </p:nvSpPr>
        <p:spPr>
          <a:xfrm>
            <a:off x="4900670" y="3236006"/>
            <a:ext cx="1127232" cy="307777"/>
          </a:xfrm>
          <a:prstGeom prst="rect">
            <a:avLst/>
          </a:prstGeom>
          <a:noFill/>
        </p:spPr>
        <p:txBody>
          <a:bodyPr wrap="none" rtlCol="0">
            <a:spAutoFit/>
          </a:bodyPr>
          <a:lstStyle/>
          <a:p>
            <a:pPr algn="r"/>
            <a:r>
              <a:rPr lang="en-US" altLang="ja-JP" sz="1400" dirty="0">
                <a:solidFill>
                  <a:srgbClr val="FFFFFF"/>
                </a:solidFill>
                <a:latin typeface="+mj-ea"/>
                <a:ea typeface="+mj-ea"/>
              </a:rPr>
              <a:t>3〜6</a:t>
            </a:r>
            <a:r>
              <a:rPr kumimoji="1" lang="ja-JP" altLang="en-US" sz="1400">
                <a:solidFill>
                  <a:srgbClr val="FFFFFF"/>
                </a:solidFill>
                <a:latin typeface="+mj-ea"/>
                <a:ea typeface="+mj-ea"/>
              </a:rPr>
              <a:t>時限目</a:t>
            </a:r>
          </a:p>
        </p:txBody>
      </p:sp>
      <p:pic>
        <p:nvPicPr>
          <p:cNvPr id="19" name="グラフィックス 18">
            <a:extLst>
              <a:ext uri="{FF2B5EF4-FFF2-40B4-BE49-F238E27FC236}">
                <a16:creationId xmlns:a16="http://schemas.microsoft.com/office/drawing/2014/main" id="{EEDE3FB6-CEC9-BEFC-E8F2-F5D9FC4F108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95650" y="3682472"/>
            <a:ext cx="288000" cy="288000"/>
          </a:xfrm>
          <a:prstGeom prst="rect">
            <a:avLst/>
          </a:prstGeom>
        </p:spPr>
      </p:pic>
      <p:sp>
        <p:nvSpPr>
          <p:cNvPr id="20" name="正方形/長方形 19">
            <a:extLst>
              <a:ext uri="{FF2B5EF4-FFF2-40B4-BE49-F238E27FC236}">
                <a16:creationId xmlns:a16="http://schemas.microsoft.com/office/drawing/2014/main" id="{446DAC1C-B3C4-2EA4-1554-CA3AA43D96A7}"/>
              </a:ext>
            </a:extLst>
          </p:cNvPr>
          <p:cNvSpPr/>
          <p:nvPr/>
        </p:nvSpPr>
        <p:spPr>
          <a:xfrm>
            <a:off x="4367639" y="3652387"/>
            <a:ext cx="1692000" cy="39600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77" name="グループ化 76">
            <a:extLst>
              <a:ext uri="{FF2B5EF4-FFF2-40B4-BE49-F238E27FC236}">
                <a16:creationId xmlns:a16="http://schemas.microsoft.com/office/drawing/2014/main" id="{606561C7-D4E3-E960-8BAA-ACDC752BA02F}"/>
              </a:ext>
            </a:extLst>
          </p:cNvPr>
          <p:cNvGrpSpPr/>
          <p:nvPr/>
        </p:nvGrpSpPr>
        <p:grpSpPr>
          <a:xfrm>
            <a:off x="4341326" y="3636247"/>
            <a:ext cx="1729439" cy="396000"/>
            <a:chOff x="4341326" y="3651213"/>
            <a:chExt cx="1729439" cy="396000"/>
          </a:xfrm>
        </p:grpSpPr>
        <p:sp>
          <p:nvSpPr>
            <p:cNvPr id="41" name="正方形/長方形 40">
              <a:extLst>
                <a:ext uri="{FF2B5EF4-FFF2-40B4-BE49-F238E27FC236}">
                  <a16:creationId xmlns:a16="http://schemas.microsoft.com/office/drawing/2014/main" id="{27E2E7E7-6EAC-E765-9993-799C24A3D606}"/>
                </a:ext>
              </a:extLst>
            </p:cNvPr>
            <p:cNvSpPr/>
            <p:nvPr/>
          </p:nvSpPr>
          <p:spPr>
            <a:xfrm>
              <a:off x="4378765" y="3651213"/>
              <a:ext cx="1692000" cy="39600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テキスト ボックス 48">
              <a:extLst>
                <a:ext uri="{FF2B5EF4-FFF2-40B4-BE49-F238E27FC236}">
                  <a16:creationId xmlns:a16="http://schemas.microsoft.com/office/drawing/2014/main" id="{441D7146-E4B0-1A6F-8464-2FB9B1755564}"/>
                </a:ext>
              </a:extLst>
            </p:cNvPr>
            <p:cNvSpPr txBox="1"/>
            <p:nvPr/>
          </p:nvSpPr>
          <p:spPr>
            <a:xfrm>
              <a:off x="4341326" y="3662710"/>
              <a:ext cx="418704" cy="369332"/>
            </a:xfrm>
            <a:prstGeom prst="rect">
              <a:avLst/>
            </a:prstGeom>
            <a:noFill/>
          </p:spPr>
          <p:txBody>
            <a:bodyPr wrap="none" rtlCol="0">
              <a:spAutoFit/>
            </a:bodyPr>
            <a:lstStyle/>
            <a:p>
              <a:r>
                <a:rPr kumimoji="1" lang="en-US" altLang="ja-JP" dirty="0">
                  <a:solidFill>
                    <a:srgbClr val="FFFFFF"/>
                  </a:solidFill>
                </a:rPr>
                <a:t>30</a:t>
              </a:r>
              <a:endParaRPr kumimoji="1" lang="ja-JP" altLang="en-US">
                <a:solidFill>
                  <a:srgbClr val="FFFFFF"/>
                </a:solidFill>
              </a:endParaRPr>
            </a:p>
          </p:txBody>
        </p:sp>
        <p:sp>
          <p:nvSpPr>
            <p:cNvPr id="55" name="テキスト ボックス 54">
              <a:extLst>
                <a:ext uri="{FF2B5EF4-FFF2-40B4-BE49-F238E27FC236}">
                  <a16:creationId xmlns:a16="http://schemas.microsoft.com/office/drawing/2014/main" id="{6645A58E-37B2-B069-7FF9-8BB2E7EB1E93}"/>
                </a:ext>
              </a:extLst>
            </p:cNvPr>
            <p:cNvSpPr txBox="1"/>
            <p:nvPr/>
          </p:nvSpPr>
          <p:spPr>
            <a:xfrm>
              <a:off x="4962195" y="3701034"/>
              <a:ext cx="1071127" cy="307777"/>
            </a:xfrm>
            <a:prstGeom prst="rect">
              <a:avLst/>
            </a:prstGeom>
            <a:noFill/>
          </p:spPr>
          <p:txBody>
            <a:bodyPr wrap="none" rtlCol="0">
              <a:spAutoFit/>
            </a:bodyPr>
            <a:lstStyle/>
            <a:p>
              <a:pPr algn="r"/>
              <a:r>
                <a:rPr lang="en-US" altLang="ja-JP" sz="1400" dirty="0">
                  <a:solidFill>
                    <a:srgbClr val="FFFFFF"/>
                  </a:solidFill>
                  <a:latin typeface="+mj-ea"/>
                  <a:ea typeface="+mj-ea"/>
                </a:rPr>
                <a:t>3, 4</a:t>
              </a:r>
              <a:r>
                <a:rPr kumimoji="1" lang="ja-JP" altLang="en-US" sz="1400">
                  <a:solidFill>
                    <a:srgbClr val="FFFFFF"/>
                  </a:solidFill>
                  <a:latin typeface="+mj-ea"/>
                  <a:ea typeface="+mj-ea"/>
                </a:rPr>
                <a:t>時限目</a:t>
              </a:r>
            </a:p>
          </p:txBody>
        </p:sp>
        <p:pic>
          <p:nvPicPr>
            <p:cNvPr id="69" name="グラフィックス 68">
              <a:extLst>
                <a:ext uri="{FF2B5EF4-FFF2-40B4-BE49-F238E27FC236}">
                  <a16:creationId xmlns:a16="http://schemas.microsoft.com/office/drawing/2014/main" id="{67772055-52E9-1158-5583-6564E41C316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12696" y="3689770"/>
              <a:ext cx="288000" cy="288000"/>
            </a:xfrm>
            <a:prstGeom prst="rect">
              <a:avLst/>
            </a:prstGeom>
          </p:spPr>
        </p:pic>
      </p:grpSp>
      <p:sp>
        <p:nvSpPr>
          <p:cNvPr id="111" name="正方形/長方形 110">
            <a:extLst>
              <a:ext uri="{FF2B5EF4-FFF2-40B4-BE49-F238E27FC236}">
                <a16:creationId xmlns:a16="http://schemas.microsoft.com/office/drawing/2014/main" id="{39E1519E-9CF8-34F7-D29F-182B5E2B17F6}"/>
              </a:ext>
            </a:extLst>
          </p:cNvPr>
          <p:cNvSpPr/>
          <p:nvPr/>
        </p:nvSpPr>
        <p:spPr>
          <a:xfrm>
            <a:off x="6130000" y="3628472"/>
            <a:ext cx="1692000" cy="39600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25" name="グラフィックス 124">
            <a:extLst>
              <a:ext uri="{FF2B5EF4-FFF2-40B4-BE49-F238E27FC236}">
                <a16:creationId xmlns:a16="http://schemas.microsoft.com/office/drawing/2014/main" id="{B76A70D1-233C-E2D7-2974-B7B1A7BDBA3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680307" y="4606061"/>
            <a:ext cx="288000" cy="288000"/>
          </a:xfrm>
          <a:prstGeom prst="rect">
            <a:avLst/>
          </a:prstGeom>
        </p:spPr>
      </p:pic>
      <p:sp>
        <p:nvSpPr>
          <p:cNvPr id="126" name="テキスト ボックス 125">
            <a:extLst>
              <a:ext uri="{FF2B5EF4-FFF2-40B4-BE49-F238E27FC236}">
                <a16:creationId xmlns:a16="http://schemas.microsoft.com/office/drawing/2014/main" id="{45168466-D347-A3AB-75C3-BA081B3A1A34}"/>
              </a:ext>
            </a:extLst>
          </p:cNvPr>
          <p:cNvSpPr txBox="1"/>
          <p:nvPr/>
        </p:nvSpPr>
        <p:spPr>
          <a:xfrm>
            <a:off x="1685897" y="4596174"/>
            <a:ext cx="902811" cy="307777"/>
          </a:xfrm>
          <a:prstGeom prst="rect">
            <a:avLst/>
          </a:prstGeom>
          <a:noFill/>
        </p:spPr>
        <p:txBody>
          <a:bodyPr wrap="none" rtlCol="0">
            <a:spAutoFit/>
          </a:bodyPr>
          <a:lstStyle/>
          <a:p>
            <a:pPr algn="r"/>
            <a:r>
              <a:rPr kumimoji="1" lang="ja-JP" altLang="en-US" sz="1400">
                <a:solidFill>
                  <a:srgbClr val="181717"/>
                </a:solidFill>
                <a:latin typeface="Meiryo" panose="020B0604030504040204" pitchFamily="34" charset="-128"/>
                <a:ea typeface="Meiryo" panose="020B0604030504040204" pitchFamily="34" charset="-128"/>
              </a:rPr>
              <a:t>振替休日</a:t>
            </a:r>
          </a:p>
        </p:txBody>
      </p:sp>
      <p:sp>
        <p:nvSpPr>
          <p:cNvPr id="133" name="テキスト ボックス 132">
            <a:extLst>
              <a:ext uri="{FF2B5EF4-FFF2-40B4-BE49-F238E27FC236}">
                <a16:creationId xmlns:a16="http://schemas.microsoft.com/office/drawing/2014/main" id="{39E72BB0-0B3C-8789-780C-32931F519479}"/>
              </a:ext>
            </a:extLst>
          </p:cNvPr>
          <p:cNvSpPr txBox="1"/>
          <p:nvPr/>
        </p:nvSpPr>
        <p:spPr>
          <a:xfrm>
            <a:off x="4367638" y="5460317"/>
            <a:ext cx="418704" cy="369332"/>
          </a:xfrm>
          <a:prstGeom prst="rect">
            <a:avLst/>
          </a:prstGeom>
          <a:noFill/>
        </p:spPr>
        <p:txBody>
          <a:bodyPr wrap="none" rtlCol="0">
            <a:spAutoFit/>
          </a:bodyPr>
          <a:lstStyle/>
          <a:p>
            <a:r>
              <a:rPr lang="en-US" altLang="ja-JP" dirty="0">
                <a:solidFill>
                  <a:srgbClr val="181717"/>
                </a:solidFill>
              </a:rPr>
              <a:t>20</a:t>
            </a:r>
            <a:endParaRPr kumimoji="1" lang="ja-JP" altLang="en-US">
              <a:solidFill>
                <a:srgbClr val="181717"/>
              </a:solidFill>
            </a:endParaRPr>
          </a:p>
        </p:txBody>
      </p:sp>
      <p:sp>
        <p:nvSpPr>
          <p:cNvPr id="33" name="正方形/長方形 32">
            <a:extLst>
              <a:ext uri="{FF2B5EF4-FFF2-40B4-BE49-F238E27FC236}">
                <a16:creationId xmlns:a16="http://schemas.microsoft.com/office/drawing/2014/main" id="{57206724-92B1-3B93-A632-1D986A3B2203}"/>
              </a:ext>
            </a:extLst>
          </p:cNvPr>
          <p:cNvSpPr/>
          <p:nvPr/>
        </p:nvSpPr>
        <p:spPr>
          <a:xfrm>
            <a:off x="7897079" y="2730635"/>
            <a:ext cx="1692000" cy="39600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正方形/長方形 30">
            <a:extLst>
              <a:ext uri="{FF2B5EF4-FFF2-40B4-BE49-F238E27FC236}">
                <a16:creationId xmlns:a16="http://schemas.microsoft.com/office/drawing/2014/main" id="{F6FFBAF1-7C35-4A81-77AA-2FF484309CA6}"/>
              </a:ext>
            </a:extLst>
          </p:cNvPr>
          <p:cNvSpPr/>
          <p:nvPr/>
        </p:nvSpPr>
        <p:spPr>
          <a:xfrm>
            <a:off x="6132359" y="2730635"/>
            <a:ext cx="1692000" cy="39600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正方形/長方形 28">
            <a:extLst>
              <a:ext uri="{FF2B5EF4-FFF2-40B4-BE49-F238E27FC236}">
                <a16:creationId xmlns:a16="http://schemas.microsoft.com/office/drawing/2014/main" id="{F43D0B07-EB3E-B085-BD45-09B51A081109}"/>
              </a:ext>
            </a:extLst>
          </p:cNvPr>
          <p:cNvSpPr/>
          <p:nvPr/>
        </p:nvSpPr>
        <p:spPr>
          <a:xfrm>
            <a:off x="2602919" y="2730635"/>
            <a:ext cx="1692000" cy="39600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正方形/長方形 29">
            <a:extLst>
              <a:ext uri="{FF2B5EF4-FFF2-40B4-BE49-F238E27FC236}">
                <a16:creationId xmlns:a16="http://schemas.microsoft.com/office/drawing/2014/main" id="{3DA36CAE-2D3C-1F68-4ECE-D3A914B661EF}"/>
              </a:ext>
            </a:extLst>
          </p:cNvPr>
          <p:cNvSpPr/>
          <p:nvPr/>
        </p:nvSpPr>
        <p:spPr>
          <a:xfrm>
            <a:off x="4367639" y="2730635"/>
            <a:ext cx="1692000" cy="3960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9" name="グループ化 8">
            <a:extLst>
              <a:ext uri="{FF2B5EF4-FFF2-40B4-BE49-F238E27FC236}">
                <a16:creationId xmlns:a16="http://schemas.microsoft.com/office/drawing/2014/main" id="{5556D28F-AB21-97F0-72E3-78D74DDE0641}"/>
              </a:ext>
            </a:extLst>
          </p:cNvPr>
          <p:cNvGrpSpPr/>
          <p:nvPr/>
        </p:nvGrpSpPr>
        <p:grpSpPr>
          <a:xfrm>
            <a:off x="2589533" y="2730635"/>
            <a:ext cx="1705386" cy="396000"/>
            <a:chOff x="838199" y="2730635"/>
            <a:chExt cx="1705386" cy="396000"/>
          </a:xfrm>
        </p:grpSpPr>
        <p:sp>
          <p:nvSpPr>
            <p:cNvPr id="28" name="正方形/長方形 27">
              <a:extLst>
                <a:ext uri="{FF2B5EF4-FFF2-40B4-BE49-F238E27FC236}">
                  <a16:creationId xmlns:a16="http://schemas.microsoft.com/office/drawing/2014/main" id="{A7F80E65-AB6D-5F23-CA61-D6AD1E3523E0}"/>
                </a:ext>
              </a:extLst>
            </p:cNvPr>
            <p:cNvSpPr/>
            <p:nvPr/>
          </p:nvSpPr>
          <p:spPr>
            <a:xfrm>
              <a:off x="838199" y="2730635"/>
              <a:ext cx="1692000" cy="396000"/>
            </a:xfrm>
            <a:prstGeom prst="rect">
              <a:avLst/>
            </a:prstGeom>
            <a:solidFill>
              <a:srgbClr val="2F74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6" name="テキスト ボックス 95">
              <a:extLst>
                <a:ext uri="{FF2B5EF4-FFF2-40B4-BE49-F238E27FC236}">
                  <a16:creationId xmlns:a16="http://schemas.microsoft.com/office/drawing/2014/main" id="{6709312F-E8A9-ED30-B823-2AC6076DCC51}"/>
                </a:ext>
              </a:extLst>
            </p:cNvPr>
            <p:cNvSpPr txBox="1"/>
            <p:nvPr/>
          </p:nvSpPr>
          <p:spPr>
            <a:xfrm>
              <a:off x="838199" y="2736932"/>
              <a:ext cx="418704" cy="369332"/>
            </a:xfrm>
            <a:prstGeom prst="rect">
              <a:avLst/>
            </a:prstGeom>
            <a:noFill/>
          </p:spPr>
          <p:txBody>
            <a:bodyPr wrap="none" rtlCol="0">
              <a:spAutoFit/>
            </a:bodyPr>
            <a:lstStyle/>
            <a:p>
              <a:r>
                <a:rPr lang="en-US" altLang="ja-JP" dirty="0">
                  <a:solidFill>
                    <a:srgbClr val="FFFFFF"/>
                  </a:solidFill>
                </a:rPr>
                <a:t>15</a:t>
              </a:r>
              <a:endParaRPr kumimoji="1" lang="ja-JP" altLang="en-US">
                <a:solidFill>
                  <a:srgbClr val="FFFFFF"/>
                </a:solidFill>
              </a:endParaRPr>
            </a:p>
          </p:txBody>
        </p:sp>
        <p:sp>
          <p:nvSpPr>
            <p:cNvPr id="103" name="テキスト ボックス 102">
              <a:extLst>
                <a:ext uri="{FF2B5EF4-FFF2-40B4-BE49-F238E27FC236}">
                  <a16:creationId xmlns:a16="http://schemas.microsoft.com/office/drawing/2014/main" id="{EAC78B34-8566-F396-EEBB-7552450E0BF1}"/>
                </a:ext>
              </a:extLst>
            </p:cNvPr>
            <p:cNvSpPr txBox="1"/>
            <p:nvPr/>
          </p:nvSpPr>
          <p:spPr>
            <a:xfrm>
              <a:off x="1472458" y="2767710"/>
              <a:ext cx="1071127" cy="307777"/>
            </a:xfrm>
            <a:prstGeom prst="rect">
              <a:avLst/>
            </a:prstGeom>
            <a:noFill/>
          </p:spPr>
          <p:txBody>
            <a:bodyPr wrap="none" rtlCol="0">
              <a:spAutoFit/>
            </a:bodyPr>
            <a:lstStyle/>
            <a:p>
              <a:pPr algn="r"/>
              <a:r>
                <a:rPr lang="en-US" altLang="ja-JP" sz="1400" dirty="0">
                  <a:solidFill>
                    <a:srgbClr val="FFFFFF"/>
                  </a:solidFill>
                  <a:latin typeface="Meiryo" panose="020B0604030504040204" pitchFamily="34" charset="-128"/>
                  <a:ea typeface="Meiryo" panose="020B0604030504040204" pitchFamily="34" charset="-128"/>
                </a:rPr>
                <a:t>5</a:t>
              </a:r>
              <a:r>
                <a:rPr kumimoji="1" lang="en-US" altLang="ja-JP" sz="1400" dirty="0">
                  <a:solidFill>
                    <a:srgbClr val="FFFFFF"/>
                  </a:solidFill>
                  <a:latin typeface="Meiryo" panose="020B0604030504040204" pitchFamily="34" charset="-128"/>
                  <a:ea typeface="Meiryo" panose="020B0604030504040204" pitchFamily="34" charset="-128"/>
                </a:rPr>
                <a:t>, </a:t>
              </a:r>
              <a:r>
                <a:rPr lang="en-US" altLang="ja-JP" sz="1400" dirty="0">
                  <a:solidFill>
                    <a:srgbClr val="FFFFFF"/>
                  </a:solidFill>
                  <a:latin typeface="Meiryo" panose="020B0604030504040204" pitchFamily="34" charset="-128"/>
                  <a:ea typeface="Meiryo" panose="020B0604030504040204" pitchFamily="34" charset="-128"/>
                </a:rPr>
                <a:t>6</a:t>
              </a:r>
              <a:r>
                <a:rPr kumimoji="1" lang="ja-JP" altLang="en-US" sz="1400">
                  <a:solidFill>
                    <a:srgbClr val="FFFFFF"/>
                  </a:solidFill>
                  <a:latin typeface="Meiryo" panose="020B0604030504040204" pitchFamily="34" charset="-128"/>
                  <a:ea typeface="Meiryo" panose="020B0604030504040204" pitchFamily="34" charset="-128"/>
                </a:rPr>
                <a:t>時限目</a:t>
              </a:r>
            </a:p>
          </p:txBody>
        </p:sp>
      </p:grpSp>
      <p:sp>
        <p:nvSpPr>
          <p:cNvPr id="32" name="正方形/長方形 31">
            <a:extLst>
              <a:ext uri="{FF2B5EF4-FFF2-40B4-BE49-F238E27FC236}">
                <a16:creationId xmlns:a16="http://schemas.microsoft.com/office/drawing/2014/main" id="{87886801-D8AC-7B45-F102-D222FE998767}"/>
              </a:ext>
            </a:extLst>
          </p:cNvPr>
          <p:cNvSpPr/>
          <p:nvPr/>
        </p:nvSpPr>
        <p:spPr>
          <a:xfrm>
            <a:off x="9661800" y="2730635"/>
            <a:ext cx="1692000" cy="39600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5" name="テキスト ボックス 94">
            <a:extLst>
              <a:ext uri="{FF2B5EF4-FFF2-40B4-BE49-F238E27FC236}">
                <a16:creationId xmlns:a16="http://schemas.microsoft.com/office/drawing/2014/main" id="{11B81F5C-D27C-EA7C-72D0-47CC57EF8920}"/>
              </a:ext>
            </a:extLst>
          </p:cNvPr>
          <p:cNvSpPr txBox="1"/>
          <p:nvPr/>
        </p:nvSpPr>
        <p:spPr>
          <a:xfrm>
            <a:off x="4335906" y="2736932"/>
            <a:ext cx="418704" cy="369332"/>
          </a:xfrm>
          <a:prstGeom prst="rect">
            <a:avLst/>
          </a:prstGeom>
          <a:noFill/>
        </p:spPr>
        <p:txBody>
          <a:bodyPr wrap="none" rtlCol="0">
            <a:spAutoFit/>
          </a:bodyPr>
          <a:lstStyle/>
          <a:p>
            <a:r>
              <a:rPr kumimoji="1" lang="en-US" altLang="ja-JP" dirty="0">
                <a:solidFill>
                  <a:srgbClr val="FFFFFF"/>
                </a:solidFill>
              </a:rPr>
              <a:t>16</a:t>
            </a:r>
            <a:endParaRPr kumimoji="1" lang="ja-JP" altLang="en-US">
              <a:solidFill>
                <a:srgbClr val="FFFFFF"/>
              </a:solidFill>
            </a:endParaRPr>
          </a:p>
        </p:txBody>
      </p:sp>
      <p:sp>
        <p:nvSpPr>
          <p:cNvPr id="124" name="テキスト ボックス 123">
            <a:extLst>
              <a:ext uri="{FF2B5EF4-FFF2-40B4-BE49-F238E27FC236}">
                <a16:creationId xmlns:a16="http://schemas.microsoft.com/office/drawing/2014/main" id="{CF003371-042A-1259-A7E1-825EEB864CAD}"/>
              </a:ext>
            </a:extLst>
          </p:cNvPr>
          <p:cNvSpPr txBox="1"/>
          <p:nvPr/>
        </p:nvSpPr>
        <p:spPr>
          <a:xfrm>
            <a:off x="4956776" y="2767710"/>
            <a:ext cx="1071127" cy="307777"/>
          </a:xfrm>
          <a:prstGeom prst="rect">
            <a:avLst/>
          </a:prstGeom>
          <a:noFill/>
        </p:spPr>
        <p:txBody>
          <a:bodyPr wrap="none" rtlCol="0">
            <a:spAutoFit/>
          </a:bodyPr>
          <a:lstStyle/>
          <a:p>
            <a:pPr algn="r"/>
            <a:r>
              <a:rPr lang="en-US" altLang="ja-JP" sz="1400" dirty="0">
                <a:solidFill>
                  <a:srgbClr val="FFFFFF"/>
                </a:solidFill>
                <a:latin typeface="+mj-ea"/>
                <a:ea typeface="+mj-ea"/>
              </a:rPr>
              <a:t>3, 4</a:t>
            </a:r>
            <a:r>
              <a:rPr kumimoji="1" lang="ja-JP" altLang="en-US" sz="1400">
                <a:solidFill>
                  <a:srgbClr val="FFFFFF"/>
                </a:solidFill>
                <a:latin typeface="+mj-ea"/>
                <a:ea typeface="+mj-ea"/>
              </a:rPr>
              <a:t>時限目</a:t>
            </a:r>
          </a:p>
        </p:txBody>
      </p:sp>
      <p:sp>
        <p:nvSpPr>
          <p:cNvPr id="5" name="テキスト ボックス 4">
            <a:extLst>
              <a:ext uri="{FF2B5EF4-FFF2-40B4-BE49-F238E27FC236}">
                <a16:creationId xmlns:a16="http://schemas.microsoft.com/office/drawing/2014/main" id="{6CEEEC6A-A1BE-59E3-C606-28883A8C07AE}"/>
              </a:ext>
            </a:extLst>
          </p:cNvPr>
          <p:cNvSpPr txBox="1"/>
          <p:nvPr/>
        </p:nvSpPr>
        <p:spPr>
          <a:xfrm>
            <a:off x="5010949" y="4596173"/>
            <a:ext cx="1071127" cy="307777"/>
          </a:xfrm>
          <a:prstGeom prst="rect">
            <a:avLst/>
          </a:prstGeom>
          <a:noFill/>
        </p:spPr>
        <p:txBody>
          <a:bodyPr wrap="none" rtlCol="0">
            <a:spAutoFit/>
          </a:bodyPr>
          <a:lstStyle/>
          <a:p>
            <a:pPr algn="r"/>
            <a:r>
              <a:rPr lang="en-US" altLang="ja-JP" sz="1400" dirty="0">
                <a:solidFill>
                  <a:srgbClr val="FFFFFF"/>
                </a:solidFill>
                <a:latin typeface="Meiryo" panose="020B0604030504040204" pitchFamily="34" charset="-128"/>
                <a:ea typeface="Meiryo" panose="020B0604030504040204" pitchFamily="34" charset="-128"/>
              </a:rPr>
              <a:t>5, 6</a:t>
            </a:r>
            <a:r>
              <a:rPr kumimoji="1" lang="ja-JP" altLang="en-US" sz="1400">
                <a:solidFill>
                  <a:srgbClr val="FFFFFF"/>
                </a:solidFill>
                <a:latin typeface="Meiryo" panose="020B0604030504040204" pitchFamily="34" charset="-128"/>
                <a:ea typeface="Meiryo" panose="020B0604030504040204" pitchFamily="34" charset="-128"/>
              </a:rPr>
              <a:t>時限目</a:t>
            </a:r>
          </a:p>
        </p:txBody>
      </p:sp>
      <p:sp>
        <p:nvSpPr>
          <p:cNvPr id="50" name="テキスト ボックス 49">
            <a:extLst>
              <a:ext uri="{FF2B5EF4-FFF2-40B4-BE49-F238E27FC236}">
                <a16:creationId xmlns:a16="http://schemas.microsoft.com/office/drawing/2014/main" id="{298969F5-F104-59A9-7D0A-D033AB201A81}"/>
              </a:ext>
            </a:extLst>
          </p:cNvPr>
          <p:cNvSpPr txBox="1"/>
          <p:nvPr/>
        </p:nvSpPr>
        <p:spPr>
          <a:xfrm>
            <a:off x="1444228" y="5505808"/>
            <a:ext cx="1071127" cy="307777"/>
          </a:xfrm>
          <a:prstGeom prst="rect">
            <a:avLst/>
          </a:prstGeom>
          <a:noFill/>
        </p:spPr>
        <p:txBody>
          <a:bodyPr wrap="none" rtlCol="0">
            <a:spAutoFit/>
          </a:bodyPr>
          <a:lstStyle/>
          <a:p>
            <a:pPr algn="r"/>
            <a:r>
              <a:rPr lang="en-US" altLang="ja-JP" sz="1400" dirty="0">
                <a:solidFill>
                  <a:srgbClr val="FFFFFF"/>
                </a:solidFill>
                <a:latin typeface="Meiryo" panose="020B0604030504040204" pitchFamily="34" charset="-128"/>
                <a:ea typeface="Meiryo" panose="020B0604030504040204" pitchFamily="34" charset="-128"/>
              </a:rPr>
              <a:t>5, 6</a:t>
            </a:r>
            <a:r>
              <a:rPr kumimoji="1" lang="ja-JP" altLang="en-US" sz="1400">
                <a:solidFill>
                  <a:srgbClr val="FFFFFF"/>
                </a:solidFill>
                <a:latin typeface="Meiryo" panose="020B0604030504040204" pitchFamily="34" charset="-128"/>
                <a:ea typeface="Meiryo" panose="020B0604030504040204" pitchFamily="34" charset="-128"/>
              </a:rPr>
              <a:t>時限目</a:t>
            </a:r>
          </a:p>
        </p:txBody>
      </p:sp>
      <p:sp>
        <p:nvSpPr>
          <p:cNvPr id="135" name="正方形/長方形 134">
            <a:extLst>
              <a:ext uri="{FF2B5EF4-FFF2-40B4-BE49-F238E27FC236}">
                <a16:creationId xmlns:a16="http://schemas.microsoft.com/office/drawing/2014/main" id="{C1C3EE61-9101-457E-DB54-3AD67CD3310B}"/>
              </a:ext>
            </a:extLst>
          </p:cNvPr>
          <p:cNvSpPr/>
          <p:nvPr/>
        </p:nvSpPr>
        <p:spPr>
          <a:xfrm>
            <a:off x="748145" y="1778413"/>
            <a:ext cx="10775373" cy="1826404"/>
          </a:xfrm>
          <a:prstGeom prst="rect">
            <a:avLst/>
          </a:prstGeom>
          <a:solidFill>
            <a:srgbClr val="FFFFFF">
              <a:alpha val="6980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41" name="グループ化 140">
            <a:extLst>
              <a:ext uri="{FF2B5EF4-FFF2-40B4-BE49-F238E27FC236}">
                <a16:creationId xmlns:a16="http://schemas.microsoft.com/office/drawing/2014/main" id="{B3CC097F-9EB4-06A4-626A-9A0B14E689CC}"/>
              </a:ext>
            </a:extLst>
          </p:cNvPr>
          <p:cNvGrpSpPr/>
          <p:nvPr/>
        </p:nvGrpSpPr>
        <p:grpSpPr>
          <a:xfrm>
            <a:off x="3283520" y="1930488"/>
            <a:ext cx="914400" cy="791359"/>
            <a:chOff x="3283520" y="1930488"/>
            <a:chExt cx="914400" cy="791359"/>
          </a:xfrm>
        </p:grpSpPr>
        <p:sp>
          <p:nvSpPr>
            <p:cNvPr id="137" name="角丸四角形 136">
              <a:extLst>
                <a:ext uri="{FF2B5EF4-FFF2-40B4-BE49-F238E27FC236}">
                  <a16:creationId xmlns:a16="http://schemas.microsoft.com/office/drawing/2014/main" id="{45E86A01-BAA8-2B4E-B10C-939FBBF588D4}"/>
                </a:ext>
              </a:extLst>
            </p:cNvPr>
            <p:cNvSpPr/>
            <p:nvPr/>
          </p:nvSpPr>
          <p:spPr>
            <a:xfrm>
              <a:off x="3283520" y="1930488"/>
              <a:ext cx="914400" cy="583841"/>
            </a:xfrm>
            <a:prstGeom prst="round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6" name="テキスト ボックス 135">
              <a:extLst>
                <a:ext uri="{FF2B5EF4-FFF2-40B4-BE49-F238E27FC236}">
                  <a16:creationId xmlns:a16="http://schemas.microsoft.com/office/drawing/2014/main" id="{1001EEBF-3599-B8BE-C502-C9FF7BE735BC}"/>
                </a:ext>
              </a:extLst>
            </p:cNvPr>
            <p:cNvSpPr txBox="1"/>
            <p:nvPr/>
          </p:nvSpPr>
          <p:spPr>
            <a:xfrm>
              <a:off x="3340610" y="1991575"/>
              <a:ext cx="800219" cy="461665"/>
            </a:xfrm>
            <a:prstGeom prst="rect">
              <a:avLst/>
            </a:prstGeom>
            <a:noFill/>
          </p:spPr>
          <p:txBody>
            <a:bodyPr wrap="none" rtlCol="0">
              <a:spAutoFit/>
            </a:bodyPr>
            <a:lstStyle/>
            <a:p>
              <a:r>
                <a:rPr kumimoji="1" lang="ja-JP" altLang="en-US" sz="1200"/>
                <a:t>曜日振替</a:t>
              </a:r>
              <a:endParaRPr kumimoji="1" lang="en-US" altLang="ja-JP" sz="1200" dirty="0"/>
            </a:p>
            <a:p>
              <a:r>
                <a:rPr lang="ja-JP" altLang="en-US" sz="1200"/>
                <a:t>月曜扱い</a:t>
              </a:r>
              <a:endParaRPr kumimoji="1" lang="ja-JP" altLang="en-US" sz="1200"/>
            </a:p>
          </p:txBody>
        </p:sp>
        <p:sp>
          <p:nvSpPr>
            <p:cNvPr id="139" name="三角形 138">
              <a:extLst>
                <a:ext uri="{FF2B5EF4-FFF2-40B4-BE49-F238E27FC236}">
                  <a16:creationId xmlns:a16="http://schemas.microsoft.com/office/drawing/2014/main" id="{1079F728-41DE-793A-33C2-273340E5175C}"/>
                </a:ext>
              </a:extLst>
            </p:cNvPr>
            <p:cNvSpPr/>
            <p:nvPr/>
          </p:nvSpPr>
          <p:spPr>
            <a:xfrm rot="10800000">
              <a:off x="3604731" y="2487386"/>
              <a:ext cx="271975" cy="234461"/>
            </a:xfrm>
            <a:prstGeom prst="triangle">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52" name="グループ化 51">
            <a:extLst>
              <a:ext uri="{FF2B5EF4-FFF2-40B4-BE49-F238E27FC236}">
                <a16:creationId xmlns:a16="http://schemas.microsoft.com/office/drawing/2014/main" id="{A64B4093-5092-5AE1-3E3E-49476A49551B}"/>
              </a:ext>
            </a:extLst>
          </p:cNvPr>
          <p:cNvGrpSpPr/>
          <p:nvPr/>
        </p:nvGrpSpPr>
        <p:grpSpPr>
          <a:xfrm>
            <a:off x="6063923" y="3087206"/>
            <a:ext cx="1124654" cy="583841"/>
            <a:chOff x="3000225" y="1927603"/>
            <a:chExt cx="1124654" cy="583841"/>
          </a:xfrm>
        </p:grpSpPr>
        <p:sp>
          <p:nvSpPr>
            <p:cNvPr id="82" name="角丸四角形 81">
              <a:extLst>
                <a:ext uri="{FF2B5EF4-FFF2-40B4-BE49-F238E27FC236}">
                  <a16:creationId xmlns:a16="http://schemas.microsoft.com/office/drawing/2014/main" id="{38854B08-133E-484B-E768-FA864E5A3491}"/>
                </a:ext>
              </a:extLst>
            </p:cNvPr>
            <p:cNvSpPr/>
            <p:nvPr/>
          </p:nvSpPr>
          <p:spPr>
            <a:xfrm>
              <a:off x="3210479" y="1927603"/>
              <a:ext cx="914400" cy="583841"/>
            </a:xfrm>
            <a:prstGeom prst="round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3" name="テキスト ボックス 82">
              <a:extLst>
                <a:ext uri="{FF2B5EF4-FFF2-40B4-BE49-F238E27FC236}">
                  <a16:creationId xmlns:a16="http://schemas.microsoft.com/office/drawing/2014/main" id="{133E3F5C-169F-4DC2-912B-9843DBD0E0D5}"/>
                </a:ext>
              </a:extLst>
            </p:cNvPr>
            <p:cNvSpPr txBox="1"/>
            <p:nvPr/>
          </p:nvSpPr>
          <p:spPr>
            <a:xfrm>
              <a:off x="3267569" y="1988690"/>
              <a:ext cx="800219" cy="461665"/>
            </a:xfrm>
            <a:prstGeom prst="rect">
              <a:avLst/>
            </a:prstGeom>
            <a:noFill/>
          </p:spPr>
          <p:txBody>
            <a:bodyPr wrap="none" rtlCol="0">
              <a:spAutoFit/>
            </a:bodyPr>
            <a:lstStyle/>
            <a:p>
              <a:r>
                <a:rPr kumimoji="1" lang="ja-JP" altLang="en-US" sz="1200"/>
                <a:t>曜日振替</a:t>
              </a:r>
              <a:endParaRPr kumimoji="1" lang="en-US" altLang="ja-JP" sz="1200" dirty="0"/>
            </a:p>
            <a:p>
              <a:r>
                <a:rPr lang="ja-JP" altLang="en-US" sz="1200"/>
                <a:t>月曜扱い</a:t>
              </a:r>
              <a:endParaRPr kumimoji="1" lang="ja-JP" altLang="en-US" sz="1200"/>
            </a:p>
          </p:txBody>
        </p:sp>
        <p:sp>
          <p:nvSpPr>
            <p:cNvPr id="84" name="三角形 83">
              <a:extLst>
                <a:ext uri="{FF2B5EF4-FFF2-40B4-BE49-F238E27FC236}">
                  <a16:creationId xmlns:a16="http://schemas.microsoft.com/office/drawing/2014/main" id="{6549863F-B953-5D4F-7423-9103C0E3E422}"/>
                </a:ext>
              </a:extLst>
            </p:cNvPr>
            <p:cNvSpPr/>
            <p:nvPr/>
          </p:nvSpPr>
          <p:spPr>
            <a:xfrm rot="16200000">
              <a:off x="2981468" y="2113060"/>
              <a:ext cx="271975" cy="234461"/>
            </a:xfrm>
            <a:prstGeom prst="triangle">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87" name="角丸四角形 86">
            <a:extLst>
              <a:ext uri="{FF2B5EF4-FFF2-40B4-BE49-F238E27FC236}">
                <a16:creationId xmlns:a16="http://schemas.microsoft.com/office/drawing/2014/main" id="{9F4831BF-07C2-F031-A220-00F0C41DE7C5}"/>
              </a:ext>
            </a:extLst>
          </p:cNvPr>
          <p:cNvSpPr/>
          <p:nvPr/>
        </p:nvSpPr>
        <p:spPr>
          <a:xfrm>
            <a:off x="781533" y="3582221"/>
            <a:ext cx="1790776" cy="496511"/>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custDataLst>
      <p:tags r:id="rId1"/>
    </p:custDataLst>
    <p:extLst>
      <p:ext uri="{BB962C8B-B14F-4D97-AF65-F5344CB8AC3E}">
        <p14:creationId xmlns:p14="http://schemas.microsoft.com/office/powerpoint/2010/main" val="4210036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B6824EF-26D6-C6E2-1822-6F6F614F8A4E}"/>
              </a:ext>
            </a:extLst>
          </p:cNvPr>
          <p:cNvSpPr>
            <a:spLocks noGrp="1"/>
          </p:cNvSpPr>
          <p:nvPr>
            <p:ph type="title"/>
          </p:nvPr>
        </p:nvSpPr>
        <p:spPr/>
        <p:txBody>
          <a:bodyPr/>
          <a:lstStyle/>
          <a:p>
            <a:r>
              <a:rPr kumimoji="1" lang="ja-JP" altLang="en-US"/>
              <a:t>アーキテクチャパターン</a:t>
            </a:r>
          </a:p>
        </p:txBody>
      </p:sp>
      <p:sp>
        <p:nvSpPr>
          <p:cNvPr id="3" name="コンテンツ プレースホルダー 2">
            <a:extLst>
              <a:ext uri="{FF2B5EF4-FFF2-40B4-BE49-F238E27FC236}">
                <a16:creationId xmlns:a16="http://schemas.microsoft.com/office/drawing/2014/main" id="{AEA3B1B9-F72C-07EF-CEC5-BE3F004D7759}"/>
              </a:ext>
            </a:extLst>
          </p:cNvPr>
          <p:cNvSpPr>
            <a:spLocks noGrp="1"/>
          </p:cNvSpPr>
          <p:nvPr>
            <p:ph idx="1"/>
          </p:nvPr>
        </p:nvSpPr>
        <p:spPr/>
        <p:txBody>
          <a:bodyPr>
            <a:normAutofit fontScale="55000" lnSpcReduction="20000"/>
          </a:bodyPr>
          <a:lstStyle/>
          <a:p>
            <a:pPr>
              <a:lnSpc>
                <a:spcPct val="120000"/>
              </a:lnSpc>
            </a:pPr>
            <a:r>
              <a:rPr kumimoji="1" lang="en-US" altLang="ja-JP" dirty="0"/>
              <a:t>MVC</a:t>
            </a:r>
            <a:r>
              <a:rPr kumimoji="1" lang="ja-JP" altLang="en-US"/>
              <a:t>モデルはソフトウェアアーキテクチャの一つである．</a:t>
            </a:r>
            <a:endParaRPr kumimoji="1" lang="en-US" altLang="ja-JP" dirty="0"/>
          </a:p>
          <a:p>
            <a:pPr lvl="1">
              <a:lnSpc>
                <a:spcPct val="120000"/>
              </a:lnSpc>
            </a:pPr>
            <a:r>
              <a:rPr kumimoji="1" lang="en-US" altLang="ja-JP" dirty="0"/>
              <a:t>GUI</a:t>
            </a:r>
            <a:r>
              <a:rPr kumimoji="1" lang="ja-JP" altLang="en-US"/>
              <a:t>や</a:t>
            </a:r>
            <a:r>
              <a:rPr kumimoji="1" lang="en-US" altLang="ja-JP" dirty="0"/>
              <a:t>Web</a:t>
            </a:r>
            <a:r>
              <a:rPr kumimoji="1" lang="ja-JP" altLang="en-US"/>
              <a:t>アプリのためのソフトウェアアーキテクチャ．</a:t>
            </a:r>
            <a:endParaRPr kumimoji="1" lang="en-US" altLang="ja-JP" dirty="0"/>
          </a:p>
          <a:p>
            <a:pPr>
              <a:lnSpc>
                <a:spcPct val="120000"/>
              </a:lnSpc>
            </a:pPr>
            <a:r>
              <a:rPr lang="en-US" altLang="ja-JP" dirty="0"/>
              <a:t>MVC</a:t>
            </a:r>
            <a:r>
              <a:rPr lang="ja-JP" altLang="en-US"/>
              <a:t>モデルだけで様々なソフトウェアを設計できない．</a:t>
            </a:r>
            <a:endParaRPr lang="en-US" altLang="ja-JP" dirty="0"/>
          </a:p>
          <a:p>
            <a:pPr>
              <a:lnSpc>
                <a:spcPct val="120000"/>
              </a:lnSpc>
            </a:pPr>
            <a:r>
              <a:rPr kumimoji="1" lang="ja-JP" altLang="en-US"/>
              <a:t>ソフトウェアアーキテクチャパターンが提案されている．</a:t>
            </a:r>
            <a:endParaRPr kumimoji="1" lang="en-US" altLang="ja-JP" dirty="0"/>
          </a:p>
          <a:p>
            <a:pPr lvl="1">
              <a:lnSpc>
                <a:spcPct val="120000"/>
              </a:lnSpc>
            </a:pPr>
            <a:r>
              <a:rPr kumimoji="1" lang="ja-JP" altLang="en-US"/>
              <a:t>優れたアーキテクチャを設計する過程をパターン化したもの．</a:t>
            </a:r>
            <a:endParaRPr kumimoji="1" lang="en-US" altLang="ja-JP" dirty="0"/>
          </a:p>
          <a:p>
            <a:pPr lvl="1">
              <a:lnSpc>
                <a:spcPct val="120000"/>
              </a:lnSpc>
            </a:pPr>
            <a:r>
              <a:rPr lang="en-US" altLang="ja-JP" b="1" dirty="0"/>
              <a:t>POSA</a:t>
            </a:r>
            <a:r>
              <a:rPr lang="en-US" altLang="ja-JP" dirty="0"/>
              <a:t>: </a:t>
            </a:r>
            <a:r>
              <a:rPr lang="en-US" altLang="ja-JP" i="1" dirty="0"/>
              <a:t>Pattern-Oriented Software Architecture: A System of Patterns</a:t>
            </a:r>
            <a:endParaRPr kumimoji="1" lang="en-US" altLang="ja-JP" i="1" dirty="0"/>
          </a:p>
          <a:p>
            <a:pPr>
              <a:lnSpc>
                <a:spcPct val="120000"/>
              </a:lnSpc>
            </a:pPr>
            <a:r>
              <a:rPr lang="ja-JP" altLang="en-US"/>
              <a:t>アーキテクチャパターンは次のもので構成されたカタログである．</a:t>
            </a:r>
            <a:endParaRPr lang="en-US" altLang="ja-JP" dirty="0"/>
          </a:p>
          <a:p>
            <a:pPr lvl="1">
              <a:lnSpc>
                <a:spcPct val="120000"/>
              </a:lnSpc>
            </a:pPr>
            <a:r>
              <a:rPr kumimoji="1" lang="ja-JP" altLang="en-US"/>
              <a:t>前提，課題，解決策，静的側面（クラス図），動的側面（シナリオ，シーケンス図），実装，バリエーション，適用例，結論</a:t>
            </a:r>
            <a:endParaRPr kumimoji="1" lang="en-US" altLang="ja-JP" dirty="0"/>
          </a:p>
        </p:txBody>
      </p:sp>
      <p:sp>
        <p:nvSpPr>
          <p:cNvPr id="5" name="フッター プレースホルダー 4">
            <a:extLst>
              <a:ext uri="{FF2B5EF4-FFF2-40B4-BE49-F238E27FC236}">
                <a16:creationId xmlns:a16="http://schemas.microsoft.com/office/drawing/2014/main" id="{959E5C0B-75C6-A586-0A1A-D48C4BAB2A15}"/>
              </a:ext>
            </a:extLst>
          </p:cNvPr>
          <p:cNvSpPr>
            <a:spLocks noGrp="1"/>
          </p:cNvSpPr>
          <p:nvPr>
            <p:ph type="ftr" sz="quarter" idx="11"/>
          </p:nvPr>
        </p:nvSpPr>
        <p:spPr/>
        <p:txBody>
          <a:bodyPr/>
          <a:lstStyle/>
          <a:p>
            <a:r>
              <a:rPr lang="ja-JP" altLang="en-US"/>
              <a:t>ソフトウェア設計</a:t>
            </a:r>
            <a:endParaRPr lang="ja-JP" altLang="en-US" sz="1800"/>
          </a:p>
        </p:txBody>
      </p:sp>
      <p:sp>
        <p:nvSpPr>
          <p:cNvPr id="6" name="スライド番号プレースホルダー 5">
            <a:extLst>
              <a:ext uri="{FF2B5EF4-FFF2-40B4-BE49-F238E27FC236}">
                <a16:creationId xmlns:a16="http://schemas.microsoft.com/office/drawing/2014/main" id="{0A829C81-124E-0A70-DE40-A5DBC4072287}"/>
              </a:ext>
            </a:extLst>
          </p:cNvPr>
          <p:cNvSpPr>
            <a:spLocks noGrp="1"/>
          </p:cNvSpPr>
          <p:nvPr>
            <p:ph type="sldNum" sz="quarter" idx="12"/>
          </p:nvPr>
        </p:nvSpPr>
        <p:spPr/>
        <p:txBody>
          <a:bodyPr/>
          <a:lstStyle/>
          <a:p>
            <a:fld id="{D2D8002D-B5B0-4BAC-B1F6-782DDCCE6D9C}" type="slidenum">
              <a:rPr lang="ja-JP" altLang="en-US" smtClean="0"/>
              <a:pPr/>
              <a:t>30</a:t>
            </a:fld>
            <a:endParaRPr lang="ja-JP" altLang="en-US" sz="1800"/>
          </a:p>
        </p:txBody>
      </p:sp>
    </p:spTree>
    <p:extLst>
      <p:ext uri="{BB962C8B-B14F-4D97-AF65-F5344CB8AC3E}">
        <p14:creationId xmlns:p14="http://schemas.microsoft.com/office/powerpoint/2010/main" val="3774812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animEffect transition="in" filter="dissolve">
                                      <p:cBhvr>
                                        <p:cTn id="7" dur="500"/>
                                        <p:tgtEl>
                                          <p:spTgt spid="3">
                                            <p:txEl>
                                              <p:pRg st="6" end="6"/>
                                            </p:txEl>
                                          </p:spTgt>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animEffect transition="in" filter="dissolve">
                                      <p:cBhvr>
                                        <p:cTn id="11"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CC9186E-53B8-FB0D-710B-D853D99FB8CF}"/>
              </a:ext>
            </a:extLst>
          </p:cNvPr>
          <p:cNvSpPr>
            <a:spLocks noGrp="1"/>
          </p:cNvSpPr>
          <p:nvPr>
            <p:ph type="title"/>
          </p:nvPr>
        </p:nvSpPr>
        <p:spPr/>
        <p:txBody>
          <a:bodyPr>
            <a:normAutofit fontScale="90000"/>
          </a:bodyPr>
          <a:lstStyle/>
          <a:p>
            <a:r>
              <a:rPr kumimoji="1" lang="en-US" altLang="ja-JP" dirty="0"/>
              <a:t>POSA</a:t>
            </a:r>
            <a:br>
              <a:rPr kumimoji="1" lang="en-US" altLang="ja-JP" dirty="0"/>
            </a:br>
            <a:r>
              <a:rPr kumimoji="1" lang="en-US" altLang="ja-JP" sz="3600" dirty="0"/>
              <a:t>Pattern-Oriented Software Architecture</a:t>
            </a:r>
            <a:endParaRPr kumimoji="1" lang="ja-JP" altLang="en-US" sz="3600"/>
          </a:p>
        </p:txBody>
      </p:sp>
      <p:sp>
        <p:nvSpPr>
          <p:cNvPr id="5" name="フッター プレースホルダー 4">
            <a:extLst>
              <a:ext uri="{FF2B5EF4-FFF2-40B4-BE49-F238E27FC236}">
                <a16:creationId xmlns:a16="http://schemas.microsoft.com/office/drawing/2014/main" id="{154CD343-4696-CBAC-6B5C-47CFA15E28E4}"/>
              </a:ext>
            </a:extLst>
          </p:cNvPr>
          <p:cNvSpPr>
            <a:spLocks noGrp="1"/>
          </p:cNvSpPr>
          <p:nvPr>
            <p:ph type="ftr" sz="quarter" idx="11"/>
          </p:nvPr>
        </p:nvSpPr>
        <p:spPr/>
        <p:txBody>
          <a:bodyPr/>
          <a:lstStyle/>
          <a:p>
            <a:r>
              <a:rPr lang="ja-JP" altLang="en-US"/>
              <a:t>ソフトウェア設計</a:t>
            </a:r>
            <a:endParaRPr lang="ja-JP" altLang="en-US" sz="1800"/>
          </a:p>
        </p:txBody>
      </p:sp>
      <p:sp>
        <p:nvSpPr>
          <p:cNvPr id="6" name="スライド番号プレースホルダー 5">
            <a:extLst>
              <a:ext uri="{FF2B5EF4-FFF2-40B4-BE49-F238E27FC236}">
                <a16:creationId xmlns:a16="http://schemas.microsoft.com/office/drawing/2014/main" id="{32F8CF20-2D2A-9915-E391-9D7F50C6DF8C}"/>
              </a:ext>
            </a:extLst>
          </p:cNvPr>
          <p:cNvSpPr>
            <a:spLocks noGrp="1"/>
          </p:cNvSpPr>
          <p:nvPr>
            <p:ph type="sldNum" sz="quarter" idx="12"/>
          </p:nvPr>
        </p:nvSpPr>
        <p:spPr/>
        <p:txBody>
          <a:bodyPr/>
          <a:lstStyle/>
          <a:p>
            <a:fld id="{D2D8002D-B5B0-4BAC-B1F6-782DDCCE6D9C}" type="slidenum">
              <a:rPr lang="ja-JP" altLang="en-US" smtClean="0"/>
              <a:pPr/>
              <a:t>31</a:t>
            </a:fld>
            <a:endParaRPr lang="ja-JP" altLang="en-US" sz="1800"/>
          </a:p>
        </p:txBody>
      </p:sp>
      <p:graphicFrame>
        <p:nvGraphicFramePr>
          <p:cNvPr id="7" name="表 7">
            <a:extLst>
              <a:ext uri="{FF2B5EF4-FFF2-40B4-BE49-F238E27FC236}">
                <a16:creationId xmlns:a16="http://schemas.microsoft.com/office/drawing/2014/main" id="{27EC6B04-5D19-78E2-C09F-2AAE60BBC949}"/>
              </a:ext>
            </a:extLst>
          </p:cNvPr>
          <p:cNvGraphicFramePr>
            <a:graphicFrameLocks noGrp="1"/>
          </p:cNvGraphicFramePr>
          <p:nvPr>
            <p:ph idx="1"/>
          </p:nvPr>
        </p:nvGraphicFramePr>
        <p:xfrm>
          <a:off x="838200" y="1825625"/>
          <a:ext cx="10515597" cy="4582160"/>
        </p:xfrm>
        <a:graphic>
          <a:graphicData uri="http://schemas.openxmlformats.org/drawingml/2006/table">
            <a:tbl>
              <a:tblPr firstRow="1" bandRow="1">
                <a:tableStyleId>{5C22544A-7EE6-4342-B048-85BDC9FD1C3A}</a:tableStyleId>
              </a:tblPr>
              <a:tblGrid>
                <a:gridCol w="1513384">
                  <a:extLst>
                    <a:ext uri="{9D8B030D-6E8A-4147-A177-3AD203B41FA5}">
                      <a16:colId xmlns:a16="http://schemas.microsoft.com/office/drawing/2014/main" val="3992258851"/>
                    </a:ext>
                  </a:extLst>
                </a:gridCol>
                <a:gridCol w="2304256">
                  <a:extLst>
                    <a:ext uri="{9D8B030D-6E8A-4147-A177-3AD203B41FA5}">
                      <a16:colId xmlns:a16="http://schemas.microsoft.com/office/drawing/2014/main" val="3139144582"/>
                    </a:ext>
                  </a:extLst>
                </a:gridCol>
                <a:gridCol w="6697957">
                  <a:extLst>
                    <a:ext uri="{9D8B030D-6E8A-4147-A177-3AD203B41FA5}">
                      <a16:colId xmlns:a16="http://schemas.microsoft.com/office/drawing/2014/main" val="1987181071"/>
                    </a:ext>
                  </a:extLst>
                </a:gridCol>
              </a:tblGrid>
              <a:tr h="370840">
                <a:tc>
                  <a:txBody>
                    <a:bodyPr/>
                    <a:lstStyle/>
                    <a:p>
                      <a:r>
                        <a:rPr kumimoji="1" lang="ja-JP" altLang="en-US" sz="1400">
                          <a:latin typeface="Meiryo" panose="020B0604030504040204" pitchFamily="34" charset="-128"/>
                          <a:ea typeface="Meiryo" panose="020B0604030504040204" pitchFamily="34" charset="-128"/>
                        </a:rPr>
                        <a:t>カテゴリ</a:t>
                      </a:r>
                    </a:p>
                  </a:txBody>
                  <a:tcPr/>
                </a:tc>
                <a:tc>
                  <a:txBody>
                    <a:bodyPr/>
                    <a:lstStyle/>
                    <a:p>
                      <a:r>
                        <a:rPr kumimoji="1" lang="ja-JP" altLang="en-US" sz="1400">
                          <a:latin typeface="Meiryo" panose="020B0604030504040204" pitchFamily="34" charset="-128"/>
                          <a:ea typeface="Meiryo" panose="020B0604030504040204" pitchFamily="34" charset="-128"/>
                        </a:rPr>
                        <a:t>パターン名</a:t>
                      </a:r>
                    </a:p>
                  </a:txBody>
                  <a:tcPr/>
                </a:tc>
                <a:tc>
                  <a:txBody>
                    <a:bodyPr/>
                    <a:lstStyle/>
                    <a:p>
                      <a:r>
                        <a:rPr kumimoji="1" lang="ja-JP" altLang="en-US" sz="1400">
                          <a:latin typeface="Meiryo" panose="020B0604030504040204" pitchFamily="34" charset="-128"/>
                          <a:ea typeface="Meiryo" panose="020B0604030504040204" pitchFamily="34" charset="-128"/>
                        </a:rPr>
                        <a:t>適用可能な設計課題</a:t>
                      </a:r>
                    </a:p>
                  </a:txBody>
                  <a:tcPr/>
                </a:tc>
                <a:extLst>
                  <a:ext uri="{0D108BD9-81ED-4DB2-BD59-A6C34878D82A}">
                    <a16:rowId xmlns:a16="http://schemas.microsoft.com/office/drawing/2014/main" val="584051897"/>
                  </a:ext>
                </a:extLst>
              </a:tr>
              <a:tr h="370840">
                <a:tc rowSpan="3">
                  <a:txBody>
                    <a:bodyPr/>
                    <a:lstStyle/>
                    <a:p>
                      <a:r>
                        <a:rPr kumimoji="1" lang="ja-JP" altLang="en-US" sz="1400">
                          <a:latin typeface="Meiryo" panose="020B0604030504040204" pitchFamily="34" charset="-128"/>
                          <a:ea typeface="Meiryo" panose="020B0604030504040204" pitchFamily="34" charset="-128"/>
                        </a:rPr>
                        <a:t>混沌から構造へ</a:t>
                      </a:r>
                    </a:p>
                  </a:txBody>
                  <a:tcPr/>
                </a:tc>
                <a:tc>
                  <a:txBody>
                    <a:bodyPr/>
                    <a:lstStyle/>
                    <a:p>
                      <a:r>
                        <a:rPr kumimoji="1" lang="ja-JP" altLang="en-US" sz="1400">
                          <a:latin typeface="Meiryo" panose="020B0604030504040204" pitchFamily="34" charset="-128"/>
                          <a:ea typeface="Meiryo" panose="020B0604030504040204" pitchFamily="34" charset="-128"/>
                        </a:rPr>
                        <a:t>レイヤ（</a:t>
                      </a:r>
                      <a:r>
                        <a:rPr kumimoji="1" lang="en-US" altLang="ja-JP" sz="1400" dirty="0">
                          <a:latin typeface="Meiryo" panose="020B0604030504040204" pitchFamily="34" charset="-128"/>
                          <a:ea typeface="Meiryo" panose="020B0604030504040204" pitchFamily="34" charset="-128"/>
                        </a:rPr>
                        <a:t>Layer</a:t>
                      </a:r>
                      <a:r>
                        <a:rPr kumimoji="1" lang="ja-JP" altLang="en-US" sz="1400">
                          <a:latin typeface="Meiryo" panose="020B0604030504040204" pitchFamily="34" charset="-128"/>
                          <a:ea typeface="Meiryo" panose="020B0604030504040204" pitchFamily="34" charset="-128"/>
                        </a:rPr>
                        <a:t>）</a:t>
                      </a:r>
                    </a:p>
                  </a:txBody>
                  <a:tcPr/>
                </a:tc>
                <a:tc>
                  <a:txBody>
                    <a:bodyPr/>
                    <a:lstStyle/>
                    <a:p>
                      <a:r>
                        <a:rPr kumimoji="1" lang="ja-JP" altLang="en-US" sz="1400">
                          <a:latin typeface="Meiryo" panose="020B0604030504040204" pitchFamily="34" charset="-128"/>
                          <a:ea typeface="Meiryo" panose="020B0604030504040204" pitchFamily="34" charset="-128"/>
                        </a:rPr>
                        <a:t>システムの規模が大きく，分割および階層化が必要とされる．</a:t>
                      </a:r>
                    </a:p>
                  </a:txBody>
                  <a:tcPr/>
                </a:tc>
                <a:extLst>
                  <a:ext uri="{0D108BD9-81ED-4DB2-BD59-A6C34878D82A}">
                    <a16:rowId xmlns:a16="http://schemas.microsoft.com/office/drawing/2014/main" val="800907482"/>
                  </a:ext>
                </a:extLst>
              </a:tr>
              <a:tr h="370840">
                <a:tc vMerge="1">
                  <a:txBody>
                    <a:bodyPr/>
                    <a:lstStyle/>
                    <a:p>
                      <a:endParaRPr kumimoji="1" lang="ja-JP" altLang="en-US" sz="1400">
                        <a:latin typeface="Meiryo" panose="020B0604030504040204" pitchFamily="34" charset="-128"/>
                        <a:ea typeface="Meiryo" panose="020B0604030504040204" pitchFamily="34" charset="-128"/>
                      </a:endParaRPr>
                    </a:p>
                  </a:txBody>
                  <a:tcPr/>
                </a:tc>
                <a:tc>
                  <a:txBody>
                    <a:bodyPr/>
                    <a:lstStyle/>
                    <a:p>
                      <a:r>
                        <a:rPr kumimoji="1" lang="ja-JP" altLang="en-US" sz="1400">
                          <a:latin typeface="Meiryo" panose="020B0604030504040204" pitchFamily="34" charset="-128"/>
                          <a:ea typeface="Meiryo" panose="020B0604030504040204" pitchFamily="34" charset="-128"/>
                        </a:rPr>
                        <a:t>パイプ</a:t>
                      </a:r>
                      <a:r>
                        <a:rPr kumimoji="1" lang="en-US" altLang="ja-JP" sz="1400" dirty="0">
                          <a:latin typeface="Meiryo" panose="020B0604030504040204" pitchFamily="34" charset="-128"/>
                          <a:ea typeface="Meiryo" panose="020B0604030504040204" pitchFamily="34" charset="-128"/>
                        </a:rPr>
                        <a:t>&amp;</a:t>
                      </a:r>
                      <a:r>
                        <a:rPr kumimoji="1" lang="ja-JP" altLang="en-US" sz="1400">
                          <a:latin typeface="Meiryo" panose="020B0604030504040204" pitchFamily="34" charset="-128"/>
                          <a:ea typeface="Meiryo" panose="020B0604030504040204" pitchFamily="34" charset="-128"/>
                        </a:rPr>
                        <a:t>フィルタ（</a:t>
                      </a:r>
                      <a:r>
                        <a:rPr kumimoji="1" lang="en-US" altLang="ja-JP" sz="1400" dirty="0">
                          <a:latin typeface="Meiryo" panose="020B0604030504040204" pitchFamily="34" charset="-128"/>
                          <a:ea typeface="Meiryo" panose="020B0604030504040204" pitchFamily="34" charset="-128"/>
                        </a:rPr>
                        <a:t>Pipes and filters</a:t>
                      </a:r>
                      <a:r>
                        <a:rPr kumimoji="1" lang="ja-JP" altLang="en-US" sz="1400">
                          <a:latin typeface="Meiryo" panose="020B0604030504040204" pitchFamily="34" charset="-128"/>
                          <a:ea typeface="Meiryo" panose="020B0604030504040204" pitchFamily="34" charset="-128"/>
                        </a:rPr>
                        <a:t>）</a:t>
                      </a:r>
                    </a:p>
                  </a:txBody>
                  <a:tcPr/>
                </a:tc>
                <a:tc>
                  <a:txBody>
                    <a:bodyPr/>
                    <a:lstStyle/>
                    <a:p>
                      <a:r>
                        <a:rPr kumimoji="1" lang="ja-JP" altLang="en-US" sz="1400">
                          <a:latin typeface="Meiryo" panose="020B0604030504040204" pitchFamily="34" charset="-128"/>
                          <a:ea typeface="Meiryo" panose="020B0604030504040204" pitchFamily="34" charset="-128"/>
                        </a:rPr>
                        <a:t>データストリームを入力とするシステムを開発しなければならない．</a:t>
                      </a:r>
                    </a:p>
                  </a:txBody>
                  <a:tcPr/>
                </a:tc>
                <a:extLst>
                  <a:ext uri="{0D108BD9-81ED-4DB2-BD59-A6C34878D82A}">
                    <a16:rowId xmlns:a16="http://schemas.microsoft.com/office/drawing/2014/main" val="3213057208"/>
                  </a:ext>
                </a:extLst>
              </a:tr>
              <a:tr h="370840">
                <a:tc vMerge="1">
                  <a:txBody>
                    <a:bodyPr/>
                    <a:lstStyle/>
                    <a:p>
                      <a:endParaRPr kumimoji="1" lang="ja-JP" altLang="en-US" sz="1400">
                        <a:latin typeface="Meiryo" panose="020B0604030504040204" pitchFamily="34" charset="-128"/>
                        <a:ea typeface="Meiryo" panose="020B0604030504040204" pitchFamily="34" charset="-128"/>
                      </a:endParaRPr>
                    </a:p>
                  </a:txBody>
                  <a:tcPr/>
                </a:tc>
                <a:tc>
                  <a:txBody>
                    <a:bodyPr/>
                    <a:lstStyle/>
                    <a:p>
                      <a:r>
                        <a:rPr kumimoji="1" lang="ja-JP" altLang="en-US" sz="1400">
                          <a:latin typeface="Meiryo" panose="020B0604030504040204" pitchFamily="34" charset="-128"/>
                          <a:ea typeface="Meiryo" panose="020B0604030504040204" pitchFamily="34" charset="-128"/>
                        </a:rPr>
                        <a:t>黒板（</a:t>
                      </a:r>
                      <a:r>
                        <a:rPr kumimoji="1" lang="en-US" altLang="ja-JP" sz="1400" dirty="0">
                          <a:latin typeface="Meiryo" panose="020B0604030504040204" pitchFamily="34" charset="-128"/>
                          <a:ea typeface="Meiryo" panose="020B0604030504040204" pitchFamily="34" charset="-128"/>
                        </a:rPr>
                        <a:t>Blackboard</a:t>
                      </a:r>
                      <a:r>
                        <a:rPr kumimoji="1" lang="ja-JP" altLang="en-US" sz="1400">
                          <a:latin typeface="Meiryo" panose="020B0604030504040204" pitchFamily="34" charset="-128"/>
                          <a:ea typeface="Meiryo" panose="020B0604030504040204" pitchFamily="34" charset="-128"/>
                        </a:rPr>
                        <a:t>）</a:t>
                      </a:r>
                    </a:p>
                  </a:txBody>
                  <a:tcPr/>
                </a:tc>
                <a:tc>
                  <a:txBody>
                    <a:bodyPr/>
                    <a:lstStyle/>
                    <a:p>
                      <a:r>
                        <a:rPr kumimoji="1" lang="ja-JP" altLang="en-US" sz="1400">
                          <a:latin typeface="Meiryo" panose="020B0604030504040204" pitchFamily="34" charset="-128"/>
                          <a:ea typeface="Meiryo" panose="020B0604030504040204" pitchFamily="34" charset="-128"/>
                        </a:rPr>
                        <a:t>確実に解答を得るための方法が確立していないドメインにおいて，システムを開発しなければならない．部分的な問題を解くプログラム群が黒板（共通のデータ構造）を通じて協調的に作業を行うことにより近似的な解答を得るようにしたい．</a:t>
                      </a:r>
                    </a:p>
                  </a:txBody>
                  <a:tcPr/>
                </a:tc>
                <a:extLst>
                  <a:ext uri="{0D108BD9-81ED-4DB2-BD59-A6C34878D82A}">
                    <a16:rowId xmlns:a16="http://schemas.microsoft.com/office/drawing/2014/main" val="109083426"/>
                  </a:ext>
                </a:extLst>
              </a:tr>
              <a:tr h="370840">
                <a:tc>
                  <a:txBody>
                    <a:bodyPr/>
                    <a:lstStyle/>
                    <a:p>
                      <a:r>
                        <a:rPr kumimoji="1" lang="ja-JP" altLang="en-US" sz="1400">
                          <a:latin typeface="Meiryo" panose="020B0604030504040204" pitchFamily="34" charset="-128"/>
                          <a:ea typeface="Meiryo" panose="020B0604030504040204" pitchFamily="34" charset="-128"/>
                        </a:rPr>
                        <a:t>分散システム</a:t>
                      </a:r>
                    </a:p>
                  </a:txBody>
                  <a:tcPr/>
                </a:tc>
                <a:tc>
                  <a:txBody>
                    <a:bodyPr/>
                    <a:lstStyle/>
                    <a:p>
                      <a:r>
                        <a:rPr kumimoji="1" lang="ja-JP" altLang="en-US" sz="1400">
                          <a:latin typeface="Meiryo" panose="020B0604030504040204" pitchFamily="34" charset="-128"/>
                          <a:ea typeface="Meiryo" panose="020B0604030504040204" pitchFamily="34" charset="-128"/>
                        </a:rPr>
                        <a:t>ブローカ（</a:t>
                      </a:r>
                      <a:r>
                        <a:rPr kumimoji="1" lang="en-US" altLang="ja-JP" sz="1400" dirty="0" err="1">
                          <a:latin typeface="Meiryo" panose="020B0604030504040204" pitchFamily="34" charset="-128"/>
                          <a:ea typeface="Meiryo" panose="020B0604030504040204" pitchFamily="34" charset="-128"/>
                        </a:rPr>
                        <a:t>bloker</a:t>
                      </a:r>
                      <a:r>
                        <a:rPr kumimoji="1" lang="ja-JP" altLang="en-US" sz="1400">
                          <a:latin typeface="Meiryo" panose="020B0604030504040204" pitchFamily="34" charset="-128"/>
                          <a:ea typeface="Meiryo" panose="020B0604030504040204" pitchFamily="34" charset="-128"/>
                        </a:rPr>
                        <a:t>）</a:t>
                      </a:r>
                    </a:p>
                  </a:txBody>
                  <a:tcPr/>
                </a:tc>
                <a:tc>
                  <a:txBody>
                    <a:bodyPr/>
                    <a:lstStyle/>
                    <a:p>
                      <a:r>
                        <a:rPr kumimoji="1" lang="ja-JP" altLang="en-US" sz="1400">
                          <a:latin typeface="Meiryo" panose="020B0604030504040204" pitchFamily="34" charset="-128"/>
                          <a:ea typeface="Meiryo" panose="020B0604030504040204" pitchFamily="34" charset="-128"/>
                        </a:rPr>
                        <a:t>独立したコンポーネント群から構成される分散システムを柔軟性と保守性を考慮しつつ構築したい．</a:t>
                      </a:r>
                    </a:p>
                  </a:txBody>
                  <a:tcPr/>
                </a:tc>
                <a:extLst>
                  <a:ext uri="{0D108BD9-81ED-4DB2-BD59-A6C34878D82A}">
                    <a16:rowId xmlns:a16="http://schemas.microsoft.com/office/drawing/2014/main" val="2162717361"/>
                  </a:ext>
                </a:extLst>
              </a:tr>
              <a:tr h="370840">
                <a:tc rowSpan="2">
                  <a:txBody>
                    <a:bodyPr/>
                    <a:lstStyle/>
                    <a:p>
                      <a:r>
                        <a:rPr kumimoji="1" lang="ja-JP" altLang="en-US" sz="1400">
                          <a:latin typeface="Meiryo" panose="020B0604030504040204" pitchFamily="34" charset="-128"/>
                          <a:ea typeface="Meiryo" panose="020B0604030504040204" pitchFamily="34" charset="-128"/>
                        </a:rPr>
                        <a:t>対話型システム</a:t>
                      </a:r>
                    </a:p>
                  </a:txBody>
                  <a:tcPr/>
                </a:tc>
                <a:tc>
                  <a:txBody>
                    <a:bodyPr/>
                    <a:lstStyle/>
                    <a:p>
                      <a:r>
                        <a:rPr kumimoji="1" lang="en-US" altLang="ja-JP" sz="1400" dirty="0">
                          <a:latin typeface="Meiryo" panose="020B0604030504040204" pitchFamily="34" charset="-128"/>
                          <a:ea typeface="Meiryo" panose="020B0604030504040204" pitchFamily="34" charset="-128"/>
                        </a:rPr>
                        <a:t>MVC</a:t>
                      </a:r>
                      <a:r>
                        <a:rPr kumimoji="1" lang="ja-JP" altLang="en-US" sz="1400">
                          <a:latin typeface="Meiryo" panose="020B0604030504040204" pitchFamily="34" charset="-128"/>
                          <a:ea typeface="Meiryo" panose="020B0604030504040204" pitchFamily="34" charset="-128"/>
                        </a:rPr>
                        <a:t>（</a:t>
                      </a:r>
                      <a:r>
                        <a:rPr kumimoji="1" lang="en-US" altLang="ja-JP" sz="1400" dirty="0">
                          <a:latin typeface="Meiryo" panose="020B0604030504040204" pitchFamily="34" charset="-128"/>
                          <a:ea typeface="Meiryo" panose="020B0604030504040204" pitchFamily="34" charset="-128"/>
                        </a:rPr>
                        <a:t>Model-View-Controller</a:t>
                      </a:r>
                      <a:r>
                        <a:rPr kumimoji="1" lang="ja-JP" altLang="en-US" sz="1400">
                          <a:latin typeface="Meiryo" panose="020B0604030504040204" pitchFamily="34" charset="-128"/>
                          <a:ea typeface="Meiryo" panose="020B0604030504040204" pitchFamily="34" charset="-128"/>
                        </a:rPr>
                        <a:t>）</a:t>
                      </a:r>
                    </a:p>
                  </a:txBody>
                  <a:tcPr/>
                </a:tc>
                <a:tc>
                  <a:txBody>
                    <a:bodyPr/>
                    <a:lstStyle/>
                    <a:p>
                      <a:r>
                        <a:rPr kumimoji="1" lang="ja-JP" altLang="en-US" sz="1400">
                          <a:latin typeface="Meiryo" panose="020B0604030504040204" pitchFamily="34" charset="-128"/>
                          <a:ea typeface="Meiryo" panose="020B0604030504040204" pitchFamily="34" charset="-128"/>
                        </a:rPr>
                        <a:t>人間とコンピュータの間の対話を柔軟性と保守性を考慮しつつシステム化したい．</a:t>
                      </a:r>
                    </a:p>
                  </a:txBody>
                  <a:tcPr/>
                </a:tc>
                <a:extLst>
                  <a:ext uri="{0D108BD9-81ED-4DB2-BD59-A6C34878D82A}">
                    <a16:rowId xmlns:a16="http://schemas.microsoft.com/office/drawing/2014/main" val="1873914872"/>
                  </a:ext>
                </a:extLst>
              </a:tr>
              <a:tr h="370840">
                <a:tc vMerge="1">
                  <a:txBody>
                    <a:bodyPr/>
                    <a:lstStyle/>
                    <a:p>
                      <a:endParaRPr kumimoji="1" lang="ja-JP" altLang="en-US" sz="1400">
                        <a:latin typeface="Meiryo" panose="020B0604030504040204" pitchFamily="34" charset="-128"/>
                        <a:ea typeface="Meiryo" panose="020B0604030504040204" pitchFamily="34" charset="-128"/>
                      </a:endParaRPr>
                    </a:p>
                  </a:txBody>
                  <a:tcPr/>
                </a:tc>
                <a:tc>
                  <a:txBody>
                    <a:bodyPr/>
                    <a:lstStyle/>
                    <a:p>
                      <a:r>
                        <a:rPr kumimoji="1" lang="en-US" altLang="ja-JP" sz="1400" dirty="0">
                          <a:latin typeface="Meiryo" panose="020B0604030504040204" pitchFamily="34" charset="-128"/>
                          <a:ea typeface="Meiryo" panose="020B0604030504040204" pitchFamily="34" charset="-128"/>
                        </a:rPr>
                        <a:t>PAC</a:t>
                      </a:r>
                      <a:r>
                        <a:rPr kumimoji="1" lang="ja-JP" altLang="en-US" sz="1400">
                          <a:latin typeface="Meiryo" panose="020B0604030504040204" pitchFamily="34" charset="-128"/>
                          <a:ea typeface="Meiryo" panose="020B0604030504040204" pitchFamily="34" charset="-128"/>
                        </a:rPr>
                        <a:t>（</a:t>
                      </a:r>
                      <a:r>
                        <a:rPr kumimoji="1" lang="en-US" altLang="ja-JP" sz="1400" dirty="0">
                          <a:latin typeface="Meiryo" panose="020B0604030504040204" pitchFamily="34" charset="-128"/>
                          <a:ea typeface="Meiryo" panose="020B0604030504040204" pitchFamily="34" charset="-128"/>
                        </a:rPr>
                        <a:t>Presentation-Abstraction-Control</a:t>
                      </a:r>
                      <a:r>
                        <a:rPr kumimoji="1" lang="ja-JP" altLang="en-US" sz="1400">
                          <a:latin typeface="Meiryo" panose="020B0604030504040204" pitchFamily="34" charset="-128"/>
                          <a:ea typeface="Meiryo" panose="020B0604030504040204" pitchFamily="34" charset="-128"/>
                        </a:rPr>
                        <a:t>）</a:t>
                      </a:r>
                    </a:p>
                  </a:txBody>
                  <a:tcPr/>
                </a:tc>
                <a:tc>
                  <a:txBody>
                    <a:bodyPr/>
                    <a:lstStyle/>
                    <a:p>
                      <a:r>
                        <a:rPr kumimoji="1" lang="ja-JP" altLang="en-US" sz="1400">
                          <a:latin typeface="Meiryo" panose="020B0604030504040204" pitchFamily="34" charset="-128"/>
                          <a:ea typeface="Meiryo" panose="020B0604030504040204" pitchFamily="34" charset="-128"/>
                        </a:rPr>
                        <a:t>お互いに協調し合うエージェントを用いて人間とコンピュータの間の対話を円滑に行うシステムを構築したい．</a:t>
                      </a:r>
                    </a:p>
                  </a:txBody>
                  <a:tcPr/>
                </a:tc>
                <a:extLst>
                  <a:ext uri="{0D108BD9-81ED-4DB2-BD59-A6C34878D82A}">
                    <a16:rowId xmlns:a16="http://schemas.microsoft.com/office/drawing/2014/main" val="592419664"/>
                  </a:ext>
                </a:extLst>
              </a:tr>
              <a:tr h="370840">
                <a:tc rowSpan="2">
                  <a:txBody>
                    <a:bodyPr/>
                    <a:lstStyle/>
                    <a:p>
                      <a:r>
                        <a:rPr kumimoji="1" lang="ja-JP" altLang="en-US" sz="1400">
                          <a:latin typeface="Meiryo" panose="020B0604030504040204" pitchFamily="34" charset="-128"/>
                          <a:ea typeface="Meiryo" panose="020B0604030504040204" pitchFamily="34" charset="-128"/>
                        </a:rPr>
                        <a:t>適合型システム</a:t>
                      </a:r>
                    </a:p>
                  </a:txBody>
                  <a:tcPr/>
                </a:tc>
                <a:tc>
                  <a:txBody>
                    <a:bodyPr/>
                    <a:lstStyle/>
                    <a:p>
                      <a:r>
                        <a:rPr kumimoji="1" lang="ja-JP" altLang="en-US" sz="1400">
                          <a:latin typeface="Meiryo" panose="020B0604030504040204" pitchFamily="34" charset="-128"/>
                          <a:ea typeface="Meiryo" panose="020B0604030504040204" pitchFamily="34" charset="-128"/>
                        </a:rPr>
                        <a:t>マイクロカーネル（</a:t>
                      </a:r>
                      <a:r>
                        <a:rPr kumimoji="1" lang="en-US" altLang="ja-JP" sz="1400" dirty="0">
                          <a:latin typeface="Meiryo" panose="020B0604030504040204" pitchFamily="34" charset="-128"/>
                          <a:ea typeface="Meiryo" panose="020B0604030504040204" pitchFamily="34" charset="-128"/>
                        </a:rPr>
                        <a:t>microkernel</a:t>
                      </a:r>
                      <a:r>
                        <a:rPr kumimoji="1" lang="ja-JP" altLang="en-US" sz="1400">
                          <a:latin typeface="Meiryo" panose="020B0604030504040204" pitchFamily="34" charset="-128"/>
                          <a:ea typeface="Meiryo" panose="020B0604030504040204" pitchFamily="34" charset="-128"/>
                        </a:rPr>
                        <a:t>）</a:t>
                      </a:r>
                    </a:p>
                  </a:txBody>
                  <a:tcPr/>
                </a:tc>
                <a:tc>
                  <a:txBody>
                    <a:bodyPr/>
                    <a:lstStyle/>
                    <a:p>
                      <a:r>
                        <a:rPr kumimoji="1" lang="ja-JP" altLang="en-US" sz="1400">
                          <a:latin typeface="Meiryo" panose="020B0604030504040204" pitchFamily="34" charset="-128"/>
                          <a:ea typeface="Meiryo" panose="020B0604030504040204" pitchFamily="34" charset="-128"/>
                        </a:rPr>
                        <a:t>システムの中核機能を拡張機能や顧客依存部分から分離し，要求の変更に柔軟に対応できるようにしたい．</a:t>
                      </a:r>
                    </a:p>
                  </a:txBody>
                  <a:tcPr/>
                </a:tc>
                <a:extLst>
                  <a:ext uri="{0D108BD9-81ED-4DB2-BD59-A6C34878D82A}">
                    <a16:rowId xmlns:a16="http://schemas.microsoft.com/office/drawing/2014/main" val="2232603254"/>
                  </a:ext>
                </a:extLst>
              </a:tr>
              <a:tr h="370840">
                <a:tc vMerge="1">
                  <a:txBody>
                    <a:bodyPr/>
                    <a:lstStyle/>
                    <a:p>
                      <a:endParaRPr kumimoji="1" lang="ja-JP" altLang="en-US" sz="1400">
                        <a:latin typeface="Meiryo" panose="020B0604030504040204" pitchFamily="34" charset="-128"/>
                        <a:ea typeface="Meiryo" panose="020B0604030504040204" pitchFamily="34" charset="-128"/>
                      </a:endParaRPr>
                    </a:p>
                  </a:txBody>
                  <a:tcPr/>
                </a:tc>
                <a:tc>
                  <a:txBody>
                    <a:bodyPr/>
                    <a:lstStyle/>
                    <a:p>
                      <a:r>
                        <a:rPr kumimoji="1" lang="ja-JP" altLang="en-US" sz="1400">
                          <a:latin typeface="Meiryo" panose="020B0604030504040204" pitchFamily="34" charset="-128"/>
                          <a:ea typeface="Meiryo" panose="020B0604030504040204" pitchFamily="34" charset="-128"/>
                        </a:rPr>
                        <a:t>リフレクション（</a:t>
                      </a:r>
                      <a:r>
                        <a:rPr kumimoji="1" lang="en-US" altLang="ja-JP" sz="1400" dirty="0">
                          <a:latin typeface="Meiryo" panose="020B0604030504040204" pitchFamily="34" charset="-128"/>
                          <a:ea typeface="Meiryo" panose="020B0604030504040204" pitchFamily="34" charset="-128"/>
                        </a:rPr>
                        <a:t>reflection</a:t>
                      </a:r>
                      <a:r>
                        <a:rPr kumimoji="1" lang="ja-JP" altLang="en-US" sz="1400">
                          <a:latin typeface="Meiryo" panose="020B0604030504040204" pitchFamily="34" charset="-128"/>
                          <a:ea typeface="Meiryo" panose="020B0604030504040204" pitchFamily="34" charset="-128"/>
                        </a:rPr>
                        <a:t>）</a:t>
                      </a:r>
                    </a:p>
                  </a:txBody>
                  <a:tcPr/>
                </a:tc>
                <a:tc>
                  <a:txBody>
                    <a:bodyPr/>
                    <a:lstStyle/>
                    <a:p>
                      <a:r>
                        <a:rPr kumimoji="1" lang="ja-JP" altLang="en-US" sz="1400">
                          <a:latin typeface="Meiryo" panose="020B0604030504040204" pitchFamily="34" charset="-128"/>
                          <a:ea typeface="Meiryo" panose="020B0604030504040204" pitchFamily="34" charset="-128"/>
                        </a:rPr>
                        <a:t>システムの構成や振る舞いをシステム自身が動的に変更できるようにしたい．</a:t>
                      </a:r>
                    </a:p>
                  </a:txBody>
                  <a:tcPr/>
                </a:tc>
                <a:extLst>
                  <a:ext uri="{0D108BD9-81ED-4DB2-BD59-A6C34878D82A}">
                    <a16:rowId xmlns:a16="http://schemas.microsoft.com/office/drawing/2014/main" val="4015133814"/>
                  </a:ext>
                </a:extLst>
              </a:tr>
            </a:tbl>
          </a:graphicData>
        </a:graphic>
      </p:graphicFrame>
    </p:spTree>
    <p:extLst>
      <p:ext uri="{BB962C8B-B14F-4D97-AF65-F5344CB8AC3E}">
        <p14:creationId xmlns:p14="http://schemas.microsoft.com/office/powerpoint/2010/main" val="21305106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a:t>代表的なアーキテクチャパターン</a:t>
            </a:r>
          </a:p>
        </p:txBody>
      </p:sp>
      <p:sp>
        <p:nvSpPr>
          <p:cNvPr id="3" name="コンテンツ プレースホルダー 2"/>
          <p:cNvSpPr>
            <a:spLocks noGrp="1"/>
          </p:cNvSpPr>
          <p:nvPr>
            <p:ph idx="1"/>
          </p:nvPr>
        </p:nvSpPr>
        <p:spPr>
          <a:xfrm>
            <a:off x="838200" y="1825625"/>
            <a:ext cx="10515600" cy="3188827"/>
          </a:xfrm>
        </p:spPr>
        <p:txBody>
          <a:bodyPr numCol="2">
            <a:normAutofit fontScale="92500"/>
          </a:bodyPr>
          <a:lstStyle/>
          <a:p>
            <a:pPr>
              <a:lnSpc>
                <a:spcPct val="110000"/>
              </a:lnSpc>
            </a:pPr>
            <a:r>
              <a:rPr kumimoji="1" lang="ja-JP" altLang="en-US"/>
              <a:t>レイヤモデル</a:t>
            </a:r>
            <a:endParaRPr kumimoji="1" lang="en-US" altLang="ja-JP" dirty="0"/>
          </a:p>
          <a:p>
            <a:pPr lvl="1">
              <a:lnSpc>
                <a:spcPct val="110000"/>
              </a:lnSpc>
            </a:pPr>
            <a:r>
              <a:rPr kumimoji="1" lang="en-US" altLang="ja-JP" i="1" dirty="0">
                <a:latin typeface="Times New Roman" panose="02020603050405020304" pitchFamily="18" charset="0"/>
                <a:cs typeface="Times New Roman" panose="02020603050405020304" pitchFamily="18" charset="0"/>
              </a:rPr>
              <a:t>n</a:t>
            </a:r>
            <a:r>
              <a:rPr kumimoji="1" lang="ja-JP" altLang="en-US" dirty="0"/>
              <a:t>階層モデル</a:t>
            </a:r>
            <a:endParaRPr kumimoji="1" lang="en-US" altLang="ja-JP" dirty="0"/>
          </a:p>
          <a:p>
            <a:pPr>
              <a:lnSpc>
                <a:spcPct val="110000"/>
              </a:lnSpc>
            </a:pPr>
            <a:r>
              <a:rPr lang="ja-JP" altLang="en-US" dirty="0"/>
              <a:t>制御関係のモデル化</a:t>
            </a:r>
            <a:endParaRPr lang="en-US" altLang="ja-JP" dirty="0"/>
          </a:p>
          <a:p>
            <a:pPr lvl="1">
              <a:lnSpc>
                <a:spcPct val="110000"/>
              </a:lnSpc>
            </a:pPr>
            <a:r>
              <a:rPr lang="ja-JP" altLang="en-US" dirty="0"/>
              <a:t>データフローモデル．</a:t>
            </a:r>
            <a:endParaRPr lang="en-US" altLang="ja-JP" dirty="0"/>
          </a:p>
          <a:p>
            <a:pPr lvl="1">
              <a:lnSpc>
                <a:spcPct val="110000"/>
              </a:lnSpc>
            </a:pPr>
            <a:r>
              <a:rPr kumimoji="1" lang="ja-JP" altLang="en-US"/>
              <a:t>コントロールモデル．</a:t>
            </a:r>
            <a:endParaRPr kumimoji="1" lang="en-US" altLang="ja-JP" dirty="0"/>
          </a:p>
          <a:p>
            <a:pPr>
              <a:lnSpc>
                <a:spcPct val="110000"/>
              </a:lnSpc>
            </a:pPr>
            <a:r>
              <a:rPr lang="en-US" altLang="ja-JP" dirty="0"/>
              <a:t>MVC</a:t>
            </a:r>
            <a:r>
              <a:rPr lang="ja-JP" altLang="en-US"/>
              <a:t>モデル</a:t>
            </a:r>
            <a:endParaRPr lang="en-US" altLang="ja-JP" dirty="0"/>
          </a:p>
          <a:p>
            <a:pPr lvl="1">
              <a:lnSpc>
                <a:spcPct val="110000"/>
              </a:lnSpc>
            </a:pPr>
            <a:r>
              <a:rPr kumimoji="1" lang="en-US" altLang="ja-JP" dirty="0"/>
              <a:t>MVVM</a:t>
            </a:r>
            <a:r>
              <a:rPr kumimoji="1" lang="ja-JP" altLang="en-US"/>
              <a:t>モデル</a:t>
            </a:r>
            <a:endParaRPr kumimoji="1" lang="ja-JP" altLang="en-US" dirty="0"/>
          </a:p>
        </p:txBody>
      </p:sp>
      <p:sp>
        <p:nvSpPr>
          <p:cNvPr id="6" name="フッター プレースホルダー 5"/>
          <p:cNvSpPr>
            <a:spLocks noGrp="1"/>
          </p:cNvSpPr>
          <p:nvPr>
            <p:ph type="ftr" sz="quarter" idx="11"/>
          </p:nvPr>
        </p:nvSpPr>
        <p:spPr/>
        <p:txBody>
          <a:bodyPr/>
          <a:lstStyle/>
          <a:p>
            <a:r>
              <a:rPr lang="ja-JP" altLang="en-US"/>
              <a:t>ソフトウェア設計</a:t>
            </a:r>
            <a:endParaRPr lang="en-US" dirty="0"/>
          </a:p>
        </p:txBody>
      </p:sp>
      <p:sp>
        <p:nvSpPr>
          <p:cNvPr id="5" name="スライド番号プレースホルダー 4"/>
          <p:cNvSpPr>
            <a:spLocks noGrp="1"/>
          </p:cNvSpPr>
          <p:nvPr>
            <p:ph type="sldNum" sz="quarter" idx="12"/>
          </p:nvPr>
        </p:nvSpPr>
        <p:spPr/>
        <p:txBody>
          <a:bodyPr/>
          <a:lstStyle/>
          <a:p>
            <a:fld id="{6D22F896-40B5-4ADD-8801-0D06FADFA095}" type="slidenum">
              <a:rPr lang="en-US" smtClean="0"/>
              <a:t>32</a:t>
            </a:fld>
            <a:endParaRPr lang="en-US" dirty="0"/>
          </a:p>
        </p:txBody>
      </p:sp>
    </p:spTree>
    <p:extLst>
      <p:ext uri="{BB962C8B-B14F-4D97-AF65-F5344CB8AC3E}">
        <p14:creationId xmlns:p14="http://schemas.microsoft.com/office/powerpoint/2010/main" val="30318052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ja-JP" altLang="en-US"/>
              <a:t>レイヤモデル</a:t>
            </a:r>
            <a:r>
              <a:rPr lang="ja-JP" altLang="en-US"/>
              <a:t>（</a:t>
            </a:r>
            <a:r>
              <a:rPr kumimoji="1" lang="en-US" altLang="ja-JP" i="1" dirty="0">
                <a:latin typeface="Times New Roman" panose="02020603050405020304" pitchFamily="18" charset="0"/>
                <a:cs typeface="Times New Roman" panose="02020603050405020304" pitchFamily="18" charset="0"/>
              </a:rPr>
              <a:t>n</a:t>
            </a:r>
            <a:r>
              <a:rPr kumimoji="1" lang="ja-JP" altLang="en-US"/>
              <a:t>階層モデル）</a:t>
            </a:r>
            <a:endParaRPr kumimoji="1" lang="ja-JP" altLang="en-US" dirty="0"/>
          </a:p>
        </p:txBody>
      </p:sp>
      <p:sp>
        <p:nvSpPr>
          <p:cNvPr id="31" name="コンテンツ プレースホルダー 30"/>
          <p:cNvSpPr>
            <a:spLocks noGrp="1"/>
          </p:cNvSpPr>
          <p:nvPr>
            <p:ph idx="1"/>
          </p:nvPr>
        </p:nvSpPr>
        <p:spPr>
          <a:xfrm>
            <a:off x="838200" y="1825625"/>
            <a:ext cx="6384499" cy="2393975"/>
          </a:xfrm>
        </p:spPr>
        <p:txBody>
          <a:bodyPr>
            <a:normAutofit fontScale="92500" lnSpcReduction="20000"/>
          </a:bodyPr>
          <a:lstStyle/>
          <a:p>
            <a:pPr>
              <a:lnSpc>
                <a:spcPct val="110000"/>
              </a:lnSpc>
            </a:pPr>
            <a:r>
              <a:rPr lang="ja-JP" altLang="en-US" dirty="0"/>
              <a:t>機能の分割方法に着目したアーキテクチャモデル．</a:t>
            </a:r>
          </a:p>
          <a:p>
            <a:pPr lvl="1">
              <a:lnSpc>
                <a:spcPct val="110000"/>
              </a:lnSpc>
            </a:pPr>
            <a:r>
              <a:rPr kumimoji="1" lang="ja-JP" altLang="en-US" dirty="0"/>
              <a:t>様々なところで利用されている．</a:t>
            </a:r>
            <a:endParaRPr kumimoji="1" lang="en-US" altLang="ja-JP" dirty="0"/>
          </a:p>
        </p:txBody>
      </p:sp>
      <p:sp>
        <p:nvSpPr>
          <p:cNvPr id="3" name="フッター プレースホルダー 2"/>
          <p:cNvSpPr>
            <a:spLocks noGrp="1"/>
          </p:cNvSpPr>
          <p:nvPr>
            <p:ph type="ftr" sz="quarter" idx="11"/>
          </p:nvPr>
        </p:nvSpPr>
        <p:spPr/>
        <p:txBody>
          <a:bodyPr/>
          <a:lstStyle/>
          <a:p>
            <a:r>
              <a:rPr lang="ja-JP" altLang="en-US"/>
              <a:t>ソフトウェア設計</a:t>
            </a:r>
            <a:endParaRPr lang="en-US" dirty="0"/>
          </a:p>
        </p:txBody>
      </p:sp>
      <p:sp>
        <p:nvSpPr>
          <p:cNvPr id="5" name="スライド番号プレースホルダー 4"/>
          <p:cNvSpPr>
            <a:spLocks noGrp="1"/>
          </p:cNvSpPr>
          <p:nvPr>
            <p:ph type="sldNum" sz="quarter" idx="12"/>
          </p:nvPr>
        </p:nvSpPr>
        <p:spPr/>
        <p:txBody>
          <a:bodyPr/>
          <a:lstStyle/>
          <a:p>
            <a:fld id="{6D22F896-40B5-4ADD-8801-0D06FADFA095}" type="slidenum">
              <a:rPr lang="en-US" smtClean="0"/>
              <a:t>33</a:t>
            </a:fld>
            <a:endParaRPr lang="en-US" dirty="0"/>
          </a:p>
        </p:txBody>
      </p:sp>
      <p:grpSp>
        <p:nvGrpSpPr>
          <p:cNvPr id="11" name="図形グループ 10"/>
          <p:cNvGrpSpPr/>
          <p:nvPr/>
        </p:nvGrpSpPr>
        <p:grpSpPr>
          <a:xfrm>
            <a:off x="7402699" y="1787133"/>
            <a:ext cx="2880000" cy="2057955"/>
            <a:chOff x="478697" y="1787132"/>
            <a:chExt cx="2880000" cy="2057955"/>
          </a:xfrm>
        </p:grpSpPr>
        <p:sp>
          <p:nvSpPr>
            <p:cNvPr id="6" name="正方形/長方形 5"/>
            <p:cNvSpPr/>
            <p:nvPr/>
          </p:nvSpPr>
          <p:spPr>
            <a:xfrm>
              <a:off x="478697" y="1787132"/>
              <a:ext cx="2880000" cy="540000"/>
            </a:xfrm>
            <a:prstGeom prst="rect">
              <a:avLst/>
            </a:prstGeom>
            <a:solidFill>
              <a:schemeClr val="accent3">
                <a:lumMod val="40000"/>
                <a:lumOff val="60000"/>
              </a:schemeClr>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solidFill>
                    <a:sysClr val="windowText" lastClr="000000"/>
                  </a:solidFill>
                </a:rPr>
                <a:t>プレゼンテーション層</a:t>
              </a:r>
            </a:p>
          </p:txBody>
        </p:sp>
        <p:sp>
          <p:nvSpPr>
            <p:cNvPr id="7" name="正方形/長方形 6"/>
            <p:cNvSpPr/>
            <p:nvPr/>
          </p:nvSpPr>
          <p:spPr>
            <a:xfrm>
              <a:off x="478697" y="2327132"/>
              <a:ext cx="2880000" cy="540000"/>
            </a:xfrm>
            <a:prstGeom prst="rect">
              <a:avLst/>
            </a:prstGeom>
            <a:solidFill>
              <a:schemeClr val="accent3">
                <a:lumMod val="40000"/>
                <a:lumOff val="60000"/>
              </a:schemeClr>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solidFill>
                    <a:sysClr val="windowText" lastClr="000000"/>
                  </a:solidFill>
                </a:rPr>
                <a:t>ビジネスロジック層</a:t>
              </a:r>
            </a:p>
          </p:txBody>
        </p:sp>
        <p:sp>
          <p:nvSpPr>
            <p:cNvPr id="8" name="正方形/長方形 7"/>
            <p:cNvSpPr/>
            <p:nvPr/>
          </p:nvSpPr>
          <p:spPr>
            <a:xfrm>
              <a:off x="478697" y="2867132"/>
              <a:ext cx="2880000" cy="540000"/>
            </a:xfrm>
            <a:prstGeom prst="rect">
              <a:avLst/>
            </a:prstGeom>
            <a:solidFill>
              <a:schemeClr val="accent3">
                <a:lumMod val="40000"/>
                <a:lumOff val="60000"/>
              </a:schemeClr>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solidFill>
                    <a:sysClr val="windowText" lastClr="000000"/>
                  </a:solidFill>
                </a:rPr>
                <a:t>データ層</a:t>
              </a:r>
            </a:p>
          </p:txBody>
        </p:sp>
        <p:sp>
          <p:nvSpPr>
            <p:cNvPr id="10" name="テキスト ボックス 9"/>
            <p:cNvSpPr txBox="1"/>
            <p:nvPr/>
          </p:nvSpPr>
          <p:spPr>
            <a:xfrm>
              <a:off x="1133865" y="3475755"/>
              <a:ext cx="1569660" cy="369332"/>
            </a:xfrm>
            <a:prstGeom prst="rect">
              <a:avLst/>
            </a:prstGeom>
            <a:noFill/>
          </p:spPr>
          <p:txBody>
            <a:bodyPr wrap="none" rtlCol="0">
              <a:spAutoFit/>
            </a:bodyPr>
            <a:lstStyle/>
            <a:p>
              <a:pPr algn="ctr"/>
              <a:r>
                <a:rPr lang="ja-JP" altLang="en-US" dirty="0"/>
                <a:t>三階層モデル</a:t>
              </a:r>
            </a:p>
          </p:txBody>
        </p:sp>
      </p:grpSp>
      <p:grpSp>
        <p:nvGrpSpPr>
          <p:cNvPr id="20" name="図形グループ 19"/>
          <p:cNvGrpSpPr/>
          <p:nvPr/>
        </p:nvGrpSpPr>
        <p:grpSpPr>
          <a:xfrm>
            <a:off x="7762699" y="4029491"/>
            <a:ext cx="2160000" cy="2057955"/>
            <a:chOff x="3791299" y="1787132"/>
            <a:chExt cx="2160000" cy="2057955"/>
          </a:xfrm>
        </p:grpSpPr>
        <p:sp>
          <p:nvSpPr>
            <p:cNvPr id="15" name="円/楕円 14"/>
            <p:cNvSpPr/>
            <p:nvPr/>
          </p:nvSpPr>
          <p:spPr>
            <a:xfrm>
              <a:off x="3791299" y="1787132"/>
              <a:ext cx="2160000" cy="162000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400" dirty="0"/>
            </a:p>
          </p:txBody>
        </p:sp>
        <p:sp>
          <p:nvSpPr>
            <p:cNvPr id="14" name="円/楕円 13"/>
            <p:cNvSpPr/>
            <p:nvPr/>
          </p:nvSpPr>
          <p:spPr>
            <a:xfrm>
              <a:off x="3971299" y="1977241"/>
              <a:ext cx="1800000" cy="12600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400" dirty="0"/>
            </a:p>
          </p:txBody>
        </p:sp>
        <p:sp>
          <p:nvSpPr>
            <p:cNvPr id="13" name="円/楕円 12"/>
            <p:cNvSpPr/>
            <p:nvPr/>
          </p:nvSpPr>
          <p:spPr>
            <a:xfrm>
              <a:off x="4151299" y="2147133"/>
              <a:ext cx="1440000" cy="900000"/>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a:t>ハードウェア</a:t>
              </a:r>
            </a:p>
          </p:txBody>
        </p:sp>
        <p:sp>
          <p:nvSpPr>
            <p:cNvPr id="12" name="円/楕円 11"/>
            <p:cNvSpPr/>
            <p:nvPr/>
          </p:nvSpPr>
          <p:spPr>
            <a:xfrm>
              <a:off x="4331299" y="2328912"/>
              <a:ext cx="1080000" cy="536441"/>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a:solidFill>
                    <a:sysClr val="windowText" lastClr="000000"/>
                  </a:solidFill>
                </a:rPr>
                <a:t>ハードウェア</a:t>
              </a:r>
            </a:p>
          </p:txBody>
        </p:sp>
        <p:sp>
          <p:nvSpPr>
            <p:cNvPr id="16" name="テキスト ボックス 15"/>
            <p:cNvSpPr txBox="1"/>
            <p:nvPr/>
          </p:nvSpPr>
          <p:spPr>
            <a:xfrm>
              <a:off x="4664351" y="2079969"/>
              <a:ext cx="385042" cy="307777"/>
            </a:xfrm>
            <a:prstGeom prst="rect">
              <a:avLst/>
            </a:prstGeom>
            <a:noFill/>
          </p:spPr>
          <p:txBody>
            <a:bodyPr wrap="none" rtlCol="0">
              <a:spAutoFit/>
            </a:bodyPr>
            <a:lstStyle/>
            <a:p>
              <a:r>
                <a:rPr lang="en-US" altLang="ja-JP" sz="1400"/>
                <a:t>OS</a:t>
              </a:r>
              <a:endParaRPr lang="ja-JP" altLang="en-US" sz="1400" dirty="0"/>
            </a:p>
          </p:txBody>
        </p:sp>
        <p:sp>
          <p:nvSpPr>
            <p:cNvPr id="17" name="テキスト ボックス 16"/>
            <p:cNvSpPr txBox="1"/>
            <p:nvPr/>
          </p:nvSpPr>
          <p:spPr>
            <a:xfrm>
              <a:off x="4331299" y="1917192"/>
              <a:ext cx="1082348" cy="307777"/>
            </a:xfrm>
            <a:prstGeom prst="rect">
              <a:avLst/>
            </a:prstGeom>
            <a:noFill/>
          </p:spPr>
          <p:txBody>
            <a:bodyPr wrap="none" rtlCol="0">
              <a:spAutoFit/>
            </a:bodyPr>
            <a:lstStyle/>
            <a:p>
              <a:r>
                <a:rPr lang="ja-JP" altLang="en-US" sz="1400"/>
                <a:t>仮想マシン</a:t>
              </a:r>
              <a:endParaRPr lang="ja-JP" altLang="en-US" sz="1400" dirty="0"/>
            </a:p>
          </p:txBody>
        </p:sp>
        <p:sp>
          <p:nvSpPr>
            <p:cNvPr id="18" name="テキスト ボックス 17"/>
            <p:cNvSpPr txBox="1"/>
            <p:nvPr/>
          </p:nvSpPr>
          <p:spPr>
            <a:xfrm>
              <a:off x="4060820" y="3168298"/>
              <a:ext cx="1620957" cy="307777"/>
            </a:xfrm>
            <a:prstGeom prst="rect">
              <a:avLst/>
            </a:prstGeom>
            <a:noFill/>
          </p:spPr>
          <p:txBody>
            <a:bodyPr wrap="none" rtlCol="0">
              <a:spAutoFit/>
            </a:bodyPr>
            <a:lstStyle/>
            <a:p>
              <a:r>
                <a:rPr lang="ja-JP" altLang="en-US" sz="1400"/>
                <a:t>アプリケーション</a:t>
              </a:r>
              <a:endParaRPr lang="ja-JP" altLang="en-US" sz="1400" dirty="0"/>
            </a:p>
          </p:txBody>
        </p:sp>
        <p:sp>
          <p:nvSpPr>
            <p:cNvPr id="19" name="テキスト ボックス 18"/>
            <p:cNvSpPr txBox="1"/>
            <p:nvPr/>
          </p:nvSpPr>
          <p:spPr>
            <a:xfrm>
              <a:off x="3855639" y="3475755"/>
              <a:ext cx="2031325" cy="369332"/>
            </a:xfrm>
            <a:prstGeom prst="rect">
              <a:avLst/>
            </a:prstGeom>
            <a:noFill/>
          </p:spPr>
          <p:txBody>
            <a:bodyPr wrap="none" rtlCol="0">
              <a:spAutoFit/>
            </a:bodyPr>
            <a:lstStyle/>
            <a:p>
              <a:pPr algn="ctr"/>
              <a:r>
                <a:rPr lang="ja-JP" altLang="en-US" dirty="0"/>
                <a:t>仮想マシンモデル</a:t>
              </a:r>
            </a:p>
          </p:txBody>
        </p:sp>
      </p:grpSp>
      <p:grpSp>
        <p:nvGrpSpPr>
          <p:cNvPr id="30" name="図形グループ 29"/>
          <p:cNvGrpSpPr/>
          <p:nvPr/>
        </p:nvGrpSpPr>
        <p:grpSpPr>
          <a:xfrm>
            <a:off x="2866052" y="3947133"/>
            <a:ext cx="4233414" cy="2140313"/>
            <a:chOff x="4164381" y="1715891"/>
            <a:chExt cx="4233414" cy="2140313"/>
          </a:xfrm>
        </p:grpSpPr>
        <p:pic>
          <p:nvPicPr>
            <p:cNvPr id="22" name="図 21"/>
            <p:cNvPicPr>
              <a:picLocks noChangeAspect="1"/>
            </p:cNvPicPr>
            <p:nvPr/>
          </p:nvPicPr>
          <p:blipFill>
            <a:blip r:embed="rId3"/>
            <a:stretch>
              <a:fillRect/>
            </a:stretch>
          </p:blipFill>
          <p:spPr>
            <a:xfrm>
              <a:off x="4164381" y="2318326"/>
              <a:ext cx="1987730" cy="1080000"/>
            </a:xfrm>
            <a:prstGeom prst="rect">
              <a:avLst/>
            </a:prstGeom>
          </p:spPr>
        </p:pic>
        <p:pic>
          <p:nvPicPr>
            <p:cNvPr id="23" name="図 22"/>
            <p:cNvPicPr>
              <a:picLocks noChangeAspect="1"/>
            </p:cNvPicPr>
            <p:nvPr/>
          </p:nvPicPr>
          <p:blipFill>
            <a:blip r:embed="rId4"/>
            <a:stretch>
              <a:fillRect/>
            </a:stretch>
          </p:blipFill>
          <p:spPr>
            <a:xfrm>
              <a:off x="6957795" y="1958326"/>
              <a:ext cx="1440000" cy="1440000"/>
            </a:xfrm>
            <a:prstGeom prst="rect">
              <a:avLst/>
            </a:prstGeom>
          </p:spPr>
        </p:pic>
        <p:sp>
          <p:nvSpPr>
            <p:cNvPr id="24" name="テキスト ボックス 23"/>
            <p:cNvSpPr txBox="1"/>
            <p:nvPr/>
          </p:nvSpPr>
          <p:spPr>
            <a:xfrm>
              <a:off x="4797667" y="3486872"/>
              <a:ext cx="3185488" cy="369332"/>
            </a:xfrm>
            <a:prstGeom prst="rect">
              <a:avLst/>
            </a:prstGeom>
            <a:noFill/>
          </p:spPr>
          <p:txBody>
            <a:bodyPr wrap="none" rtlCol="0">
              <a:spAutoFit/>
            </a:bodyPr>
            <a:lstStyle/>
            <a:p>
              <a:pPr algn="ctr"/>
              <a:r>
                <a:rPr lang="ja-JP" altLang="en-US" dirty="0"/>
                <a:t>クライアント・サーバモデル</a:t>
              </a:r>
            </a:p>
          </p:txBody>
        </p:sp>
        <p:sp>
          <p:nvSpPr>
            <p:cNvPr id="25" name="左右矢印 24"/>
            <p:cNvSpPr/>
            <p:nvPr/>
          </p:nvSpPr>
          <p:spPr>
            <a:xfrm>
              <a:off x="5741643" y="2437216"/>
              <a:ext cx="1216152" cy="484632"/>
            </a:xfrm>
            <a:prstGeom prst="leftRight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6" name="テキスト ボックス 25"/>
            <p:cNvSpPr txBox="1"/>
            <p:nvPr/>
          </p:nvSpPr>
          <p:spPr>
            <a:xfrm>
              <a:off x="5898313" y="2194781"/>
              <a:ext cx="902811" cy="307777"/>
            </a:xfrm>
            <a:prstGeom prst="rect">
              <a:avLst/>
            </a:prstGeom>
            <a:noFill/>
          </p:spPr>
          <p:txBody>
            <a:bodyPr wrap="none" rtlCol="0">
              <a:spAutoFit/>
            </a:bodyPr>
            <a:lstStyle/>
            <a:p>
              <a:r>
                <a:rPr lang="ja-JP" altLang="en-US" sz="1400" dirty="0"/>
                <a:t>通信する</a:t>
              </a:r>
            </a:p>
          </p:txBody>
        </p:sp>
        <p:sp>
          <p:nvSpPr>
            <p:cNvPr id="28" name="テキスト ボックス 27"/>
            <p:cNvSpPr txBox="1"/>
            <p:nvPr/>
          </p:nvSpPr>
          <p:spPr>
            <a:xfrm>
              <a:off x="4418302" y="1978048"/>
              <a:ext cx="1479893" cy="307777"/>
            </a:xfrm>
            <a:prstGeom prst="rect">
              <a:avLst/>
            </a:prstGeom>
            <a:noFill/>
          </p:spPr>
          <p:txBody>
            <a:bodyPr wrap="none" rtlCol="0">
              <a:spAutoFit/>
            </a:bodyPr>
            <a:lstStyle/>
            <a:p>
              <a:pPr algn="ctr"/>
              <a:r>
                <a:rPr lang="ja-JP" altLang="en-US" sz="1400" dirty="0"/>
                <a:t>クライアント</a:t>
              </a:r>
              <a:r>
                <a:rPr lang="en-US" altLang="ja-JP" sz="1400" dirty="0"/>
                <a:t>PC</a:t>
              </a:r>
              <a:endParaRPr lang="ja-JP" altLang="en-US" sz="1400" dirty="0"/>
            </a:p>
          </p:txBody>
        </p:sp>
        <p:sp>
          <p:nvSpPr>
            <p:cNvPr id="29" name="テキスト ボックス 28"/>
            <p:cNvSpPr txBox="1"/>
            <p:nvPr/>
          </p:nvSpPr>
          <p:spPr>
            <a:xfrm>
              <a:off x="7103912" y="1715891"/>
              <a:ext cx="941284" cy="307777"/>
            </a:xfrm>
            <a:prstGeom prst="rect">
              <a:avLst/>
            </a:prstGeom>
            <a:noFill/>
          </p:spPr>
          <p:txBody>
            <a:bodyPr wrap="none" rtlCol="0">
              <a:spAutoFit/>
            </a:bodyPr>
            <a:lstStyle/>
            <a:p>
              <a:pPr algn="ctr"/>
              <a:r>
                <a:rPr lang="ja-JP" altLang="en-US" sz="1400" dirty="0"/>
                <a:t>サーバ</a:t>
              </a:r>
              <a:r>
                <a:rPr lang="en-US" altLang="ja-JP" sz="1400" dirty="0"/>
                <a:t>PC</a:t>
              </a:r>
              <a:endParaRPr lang="ja-JP" altLang="en-US" sz="1400" dirty="0"/>
            </a:p>
          </p:txBody>
        </p:sp>
      </p:grpSp>
    </p:spTree>
    <p:custDataLst>
      <p:tags r:id="rId1"/>
    </p:custDataLst>
    <p:extLst>
      <p:ext uri="{BB962C8B-B14F-4D97-AF65-F5344CB8AC3E}">
        <p14:creationId xmlns:p14="http://schemas.microsoft.com/office/powerpoint/2010/main" val="760199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dissolve">
                                      <p:cBhvr>
                                        <p:cTn id="7" dur="500"/>
                                        <p:tgtEl>
                                          <p:spTgt spid="3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dissolv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dissolve">
                                      <p:cBhvr>
                                        <p:cTn id="1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sz="2700" dirty="0"/>
              <a:t>制御モデル</a:t>
            </a:r>
            <a:r>
              <a:rPr lang="en-US" altLang="ja-JP" sz="2700" dirty="0"/>
              <a:t>(1/2)</a:t>
            </a:r>
            <a:br>
              <a:rPr lang="en-US" altLang="ja-JP" dirty="0"/>
            </a:br>
            <a:r>
              <a:rPr lang="ja-JP" altLang="en-US" dirty="0"/>
              <a:t>データフローモデル</a:t>
            </a:r>
            <a:endParaRPr kumimoji="1" lang="ja-JP" altLang="en-US" dirty="0"/>
          </a:p>
        </p:txBody>
      </p:sp>
      <p:sp>
        <p:nvSpPr>
          <p:cNvPr id="3" name="コンテンツ プレースホルダー 2"/>
          <p:cNvSpPr>
            <a:spLocks noGrp="1"/>
          </p:cNvSpPr>
          <p:nvPr>
            <p:ph idx="1"/>
          </p:nvPr>
        </p:nvSpPr>
        <p:spPr/>
        <p:txBody>
          <a:bodyPr>
            <a:normAutofit/>
          </a:bodyPr>
          <a:lstStyle/>
          <a:p>
            <a:r>
              <a:rPr kumimoji="1" lang="ja-JP" altLang="en-US" dirty="0"/>
              <a:t>データの流れに着目したアーキテクチャモデル．</a:t>
            </a:r>
            <a:endParaRPr kumimoji="1" lang="en-US" altLang="ja-JP" dirty="0"/>
          </a:p>
          <a:p>
            <a:pPr lvl="1"/>
            <a:endParaRPr kumimoji="1" lang="ja-JP" altLang="en-US" dirty="0"/>
          </a:p>
        </p:txBody>
      </p:sp>
      <p:sp>
        <p:nvSpPr>
          <p:cNvPr id="5" name="スライド番号プレースホルダー 4"/>
          <p:cNvSpPr>
            <a:spLocks noGrp="1"/>
          </p:cNvSpPr>
          <p:nvPr>
            <p:ph type="sldNum" sz="quarter" idx="12"/>
          </p:nvPr>
        </p:nvSpPr>
        <p:spPr/>
        <p:txBody>
          <a:bodyPr/>
          <a:lstStyle/>
          <a:p>
            <a:fld id="{6D22F896-40B5-4ADD-8801-0D06FADFA095}" type="slidenum">
              <a:rPr lang="en-US" smtClean="0"/>
              <a:t>34</a:t>
            </a:fld>
            <a:endParaRPr lang="en-US" dirty="0"/>
          </a:p>
        </p:txBody>
      </p:sp>
      <p:grpSp>
        <p:nvGrpSpPr>
          <p:cNvPr id="29" name="図形グループ 28"/>
          <p:cNvGrpSpPr/>
          <p:nvPr/>
        </p:nvGrpSpPr>
        <p:grpSpPr>
          <a:xfrm>
            <a:off x="196616" y="3356900"/>
            <a:ext cx="6057463" cy="1938472"/>
            <a:chOff x="157158" y="3817569"/>
            <a:chExt cx="6057463" cy="1938472"/>
          </a:xfrm>
        </p:grpSpPr>
        <p:sp>
          <p:nvSpPr>
            <p:cNvPr id="9" name="正方形/長方形 8"/>
            <p:cNvSpPr/>
            <p:nvPr/>
          </p:nvSpPr>
          <p:spPr>
            <a:xfrm>
              <a:off x="157158" y="3817569"/>
              <a:ext cx="1800000" cy="540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dirty="0">
                  <a:solidFill>
                    <a:srgbClr val="FFFFFF"/>
                  </a:solidFill>
                </a:rPr>
                <a:t>字句解析</a:t>
              </a:r>
            </a:p>
          </p:txBody>
        </p:sp>
        <p:sp>
          <p:nvSpPr>
            <p:cNvPr id="10" name="正方形/長方形 9"/>
            <p:cNvSpPr/>
            <p:nvPr/>
          </p:nvSpPr>
          <p:spPr>
            <a:xfrm>
              <a:off x="2285890" y="3817569"/>
              <a:ext cx="1800000" cy="540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dirty="0">
                  <a:solidFill>
                    <a:srgbClr val="FFFFFF"/>
                  </a:solidFill>
                </a:rPr>
                <a:t>構文解析</a:t>
              </a:r>
            </a:p>
          </p:txBody>
        </p:sp>
        <p:sp>
          <p:nvSpPr>
            <p:cNvPr id="11" name="正方形/長方形 10"/>
            <p:cNvSpPr/>
            <p:nvPr/>
          </p:nvSpPr>
          <p:spPr>
            <a:xfrm>
              <a:off x="4414621" y="3817569"/>
              <a:ext cx="1800000" cy="540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dirty="0">
                  <a:solidFill>
                    <a:srgbClr val="FFFFFF"/>
                  </a:solidFill>
                </a:rPr>
                <a:t>意味解析</a:t>
              </a:r>
            </a:p>
          </p:txBody>
        </p:sp>
        <p:sp>
          <p:nvSpPr>
            <p:cNvPr id="12" name="正方形/長方形 11"/>
            <p:cNvSpPr/>
            <p:nvPr/>
          </p:nvSpPr>
          <p:spPr>
            <a:xfrm>
              <a:off x="1221524" y="4696798"/>
              <a:ext cx="1800000" cy="540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dirty="0">
                  <a:solidFill>
                    <a:srgbClr val="FFFFFF"/>
                  </a:solidFill>
                </a:rPr>
                <a:t>最適化</a:t>
              </a:r>
            </a:p>
          </p:txBody>
        </p:sp>
        <p:sp>
          <p:nvSpPr>
            <p:cNvPr id="13" name="正方形/長方形 12"/>
            <p:cNvSpPr/>
            <p:nvPr/>
          </p:nvSpPr>
          <p:spPr>
            <a:xfrm>
              <a:off x="3350256" y="4696798"/>
              <a:ext cx="1800000" cy="540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dirty="0">
                  <a:solidFill>
                    <a:srgbClr val="FFFFFF"/>
                  </a:solidFill>
                </a:rPr>
                <a:t>コード生成</a:t>
              </a:r>
            </a:p>
          </p:txBody>
        </p:sp>
        <p:cxnSp>
          <p:nvCxnSpPr>
            <p:cNvPr id="15" name="直線矢印コネクタ 14"/>
            <p:cNvCxnSpPr>
              <a:stCxn id="9" idx="3"/>
              <a:endCxn id="10" idx="1"/>
            </p:cNvCxnSpPr>
            <p:nvPr/>
          </p:nvCxnSpPr>
          <p:spPr>
            <a:xfrm>
              <a:off x="1957158" y="4087569"/>
              <a:ext cx="328732"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 name="直線矢印コネクタ 15"/>
            <p:cNvCxnSpPr>
              <a:stCxn id="10" idx="3"/>
              <a:endCxn id="11" idx="1"/>
            </p:cNvCxnSpPr>
            <p:nvPr/>
          </p:nvCxnSpPr>
          <p:spPr>
            <a:xfrm>
              <a:off x="4085890" y="4087569"/>
              <a:ext cx="32873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1" name="直線矢印コネクタ 20"/>
            <p:cNvCxnSpPr>
              <a:stCxn id="12" idx="3"/>
              <a:endCxn id="13" idx="1"/>
            </p:cNvCxnSpPr>
            <p:nvPr/>
          </p:nvCxnSpPr>
          <p:spPr>
            <a:xfrm>
              <a:off x="3021524" y="4966798"/>
              <a:ext cx="328732"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4" name="直線矢印コネクタ 23"/>
            <p:cNvCxnSpPr>
              <a:stCxn id="11" idx="3"/>
              <a:endCxn id="12" idx="1"/>
            </p:cNvCxnSpPr>
            <p:nvPr/>
          </p:nvCxnSpPr>
          <p:spPr>
            <a:xfrm flipH="1">
              <a:off x="1221524" y="4087569"/>
              <a:ext cx="4993097" cy="879229"/>
            </a:xfrm>
            <a:prstGeom prst="bentConnector5">
              <a:avLst>
                <a:gd name="adj1" fmla="val -4578"/>
                <a:gd name="adj2" fmla="val 50000"/>
                <a:gd name="adj3" fmla="val 104578"/>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8" name="テキスト ボックス 27"/>
            <p:cNvSpPr txBox="1"/>
            <p:nvPr/>
          </p:nvSpPr>
          <p:spPr>
            <a:xfrm>
              <a:off x="1298193" y="5355931"/>
              <a:ext cx="3775393" cy="400110"/>
            </a:xfrm>
            <a:prstGeom prst="rect">
              <a:avLst/>
            </a:prstGeom>
            <a:noFill/>
          </p:spPr>
          <p:txBody>
            <a:bodyPr wrap="none" rtlCol="0">
              <a:spAutoFit/>
            </a:bodyPr>
            <a:lstStyle/>
            <a:p>
              <a:pPr algn="ctr"/>
              <a:r>
                <a:rPr lang="ja-JP" altLang="en-US" sz="2000" dirty="0"/>
                <a:t>コンパイラ（逐次的変換処理）</a:t>
              </a:r>
            </a:p>
          </p:txBody>
        </p:sp>
      </p:grpSp>
      <p:grpSp>
        <p:nvGrpSpPr>
          <p:cNvPr id="54" name="図形グループ 53"/>
          <p:cNvGrpSpPr/>
          <p:nvPr/>
        </p:nvGrpSpPr>
        <p:grpSpPr>
          <a:xfrm>
            <a:off x="5570244" y="4437092"/>
            <a:ext cx="6340608" cy="1982166"/>
            <a:chOff x="-241302" y="5293362"/>
            <a:chExt cx="6340608" cy="1982166"/>
          </a:xfrm>
        </p:grpSpPr>
        <p:sp>
          <p:nvSpPr>
            <p:cNvPr id="30" name="正方形/長方形 29"/>
            <p:cNvSpPr/>
            <p:nvPr/>
          </p:nvSpPr>
          <p:spPr>
            <a:xfrm>
              <a:off x="1918698" y="5293362"/>
              <a:ext cx="1800000" cy="540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dirty="0">
                  <a:solidFill>
                    <a:srgbClr val="FFFFFF"/>
                  </a:solidFill>
                </a:rPr>
                <a:t>フィルタ</a:t>
              </a:r>
            </a:p>
          </p:txBody>
        </p:sp>
        <p:sp>
          <p:nvSpPr>
            <p:cNvPr id="32" name="正方形/長方形 31"/>
            <p:cNvSpPr/>
            <p:nvPr/>
          </p:nvSpPr>
          <p:spPr>
            <a:xfrm>
              <a:off x="1918698" y="6156031"/>
              <a:ext cx="1800000" cy="540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dirty="0">
                  <a:solidFill>
                    <a:srgbClr val="FFFFFF"/>
                  </a:solidFill>
                </a:rPr>
                <a:t>フィルタ</a:t>
              </a:r>
            </a:p>
          </p:txBody>
        </p:sp>
        <p:grpSp>
          <p:nvGrpSpPr>
            <p:cNvPr id="38" name="図形グループ 37"/>
            <p:cNvGrpSpPr/>
            <p:nvPr/>
          </p:nvGrpSpPr>
          <p:grpSpPr>
            <a:xfrm>
              <a:off x="-241302" y="5724696"/>
              <a:ext cx="1800000" cy="540000"/>
              <a:chOff x="-241302" y="5724696"/>
              <a:chExt cx="1800000" cy="540000"/>
            </a:xfrm>
          </p:grpSpPr>
          <p:sp>
            <p:nvSpPr>
              <p:cNvPr id="31" name="円柱 30"/>
              <p:cNvSpPr/>
              <p:nvPr/>
            </p:nvSpPr>
            <p:spPr>
              <a:xfrm rot="5400000">
                <a:off x="388698" y="5094696"/>
                <a:ext cx="540000" cy="1800000"/>
              </a:xfrm>
              <a:prstGeom prst="ca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dirty="0"/>
              </a:p>
            </p:txBody>
          </p:sp>
          <p:sp>
            <p:nvSpPr>
              <p:cNvPr id="33" name="テキスト ボックス 32"/>
              <p:cNvSpPr txBox="1"/>
              <p:nvPr/>
            </p:nvSpPr>
            <p:spPr>
              <a:xfrm>
                <a:off x="181645" y="5794641"/>
                <a:ext cx="954107" cy="400110"/>
              </a:xfrm>
              <a:prstGeom prst="rect">
                <a:avLst/>
              </a:prstGeom>
              <a:noFill/>
            </p:spPr>
            <p:txBody>
              <a:bodyPr wrap="none" rtlCol="0">
                <a:spAutoFit/>
              </a:bodyPr>
              <a:lstStyle/>
              <a:p>
                <a:pPr algn="ctr"/>
                <a:r>
                  <a:rPr lang="ja-JP" altLang="en-US" sz="2000" dirty="0">
                    <a:solidFill>
                      <a:srgbClr val="FFFFFF"/>
                    </a:solidFill>
                  </a:rPr>
                  <a:t>パイプ</a:t>
                </a:r>
              </a:p>
            </p:txBody>
          </p:sp>
        </p:grpSp>
        <p:grpSp>
          <p:nvGrpSpPr>
            <p:cNvPr id="39" name="図形グループ 38"/>
            <p:cNvGrpSpPr/>
            <p:nvPr/>
          </p:nvGrpSpPr>
          <p:grpSpPr>
            <a:xfrm>
              <a:off x="4299306" y="5293362"/>
              <a:ext cx="1800000" cy="540000"/>
              <a:chOff x="4299306" y="5305085"/>
              <a:chExt cx="1800000" cy="540000"/>
            </a:xfrm>
          </p:grpSpPr>
          <p:sp>
            <p:nvSpPr>
              <p:cNvPr id="34" name="円柱 33"/>
              <p:cNvSpPr/>
              <p:nvPr/>
            </p:nvSpPr>
            <p:spPr>
              <a:xfrm rot="5400000">
                <a:off x="4929306" y="4675085"/>
                <a:ext cx="540000" cy="1800000"/>
              </a:xfrm>
              <a:prstGeom prst="ca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dirty="0"/>
              </a:p>
            </p:txBody>
          </p:sp>
          <p:sp>
            <p:nvSpPr>
              <p:cNvPr id="35" name="テキスト ボックス 34"/>
              <p:cNvSpPr txBox="1"/>
              <p:nvPr/>
            </p:nvSpPr>
            <p:spPr>
              <a:xfrm>
                <a:off x="4722253" y="5375030"/>
                <a:ext cx="954107" cy="400110"/>
              </a:xfrm>
              <a:prstGeom prst="rect">
                <a:avLst/>
              </a:prstGeom>
              <a:noFill/>
            </p:spPr>
            <p:txBody>
              <a:bodyPr wrap="none" rtlCol="0">
                <a:spAutoFit/>
              </a:bodyPr>
              <a:lstStyle/>
              <a:p>
                <a:pPr algn="ctr"/>
                <a:r>
                  <a:rPr lang="ja-JP" altLang="en-US" sz="2000" dirty="0">
                    <a:solidFill>
                      <a:srgbClr val="FFFFFF"/>
                    </a:solidFill>
                  </a:rPr>
                  <a:t>パイプ</a:t>
                </a:r>
              </a:p>
            </p:txBody>
          </p:sp>
        </p:grpSp>
        <p:grpSp>
          <p:nvGrpSpPr>
            <p:cNvPr id="40" name="図形グループ 39"/>
            <p:cNvGrpSpPr/>
            <p:nvPr/>
          </p:nvGrpSpPr>
          <p:grpSpPr>
            <a:xfrm>
              <a:off x="4299306" y="6156031"/>
              <a:ext cx="1800000" cy="540000"/>
              <a:chOff x="4299306" y="6156031"/>
              <a:chExt cx="1800000" cy="540000"/>
            </a:xfrm>
          </p:grpSpPr>
          <p:sp>
            <p:nvSpPr>
              <p:cNvPr id="36" name="円柱 35"/>
              <p:cNvSpPr/>
              <p:nvPr/>
            </p:nvSpPr>
            <p:spPr>
              <a:xfrm rot="5400000">
                <a:off x="4929306" y="5526031"/>
                <a:ext cx="540000" cy="1800000"/>
              </a:xfrm>
              <a:prstGeom prst="ca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dirty="0"/>
              </a:p>
            </p:txBody>
          </p:sp>
          <p:sp>
            <p:nvSpPr>
              <p:cNvPr id="37" name="テキスト ボックス 36"/>
              <p:cNvSpPr txBox="1"/>
              <p:nvPr/>
            </p:nvSpPr>
            <p:spPr>
              <a:xfrm>
                <a:off x="4722253" y="6225976"/>
                <a:ext cx="954107" cy="400110"/>
              </a:xfrm>
              <a:prstGeom prst="rect">
                <a:avLst/>
              </a:prstGeom>
              <a:noFill/>
            </p:spPr>
            <p:txBody>
              <a:bodyPr wrap="none" rtlCol="0">
                <a:spAutoFit/>
              </a:bodyPr>
              <a:lstStyle/>
              <a:p>
                <a:pPr algn="ctr"/>
                <a:r>
                  <a:rPr lang="ja-JP" altLang="en-US" sz="2000" dirty="0">
                    <a:solidFill>
                      <a:srgbClr val="FFFFFF"/>
                    </a:solidFill>
                  </a:rPr>
                  <a:t>パイプ</a:t>
                </a:r>
              </a:p>
            </p:txBody>
          </p:sp>
        </p:grpSp>
        <p:cxnSp>
          <p:nvCxnSpPr>
            <p:cNvPr id="42" name="カギ線コネクタ 41"/>
            <p:cNvCxnSpPr>
              <a:stCxn id="31" idx="0"/>
              <a:endCxn id="30" idx="1"/>
            </p:cNvCxnSpPr>
            <p:nvPr/>
          </p:nvCxnSpPr>
          <p:spPr>
            <a:xfrm flipV="1">
              <a:off x="1423698" y="5563362"/>
              <a:ext cx="495000" cy="431334"/>
            </a:xfrm>
            <a:prstGeom prst="bentConnector3">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3" name="カギ線コネクタ 42"/>
            <p:cNvCxnSpPr>
              <a:stCxn id="31" idx="0"/>
              <a:endCxn id="32" idx="1"/>
            </p:cNvCxnSpPr>
            <p:nvPr/>
          </p:nvCxnSpPr>
          <p:spPr>
            <a:xfrm>
              <a:off x="1423698" y="5994696"/>
              <a:ext cx="495000" cy="431335"/>
            </a:xfrm>
            <a:prstGeom prst="bentConnector3">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6" name="カギ線コネクタ 45"/>
            <p:cNvCxnSpPr>
              <a:stCxn id="30" idx="3"/>
              <a:endCxn id="34" idx="3"/>
            </p:cNvCxnSpPr>
            <p:nvPr/>
          </p:nvCxnSpPr>
          <p:spPr>
            <a:xfrm>
              <a:off x="3718698" y="5563362"/>
              <a:ext cx="580608" cy="0"/>
            </a:xfrm>
            <a:prstGeom prst="bentConnector3">
              <a:avLst>
                <a:gd name="adj1" fmla="val 50000"/>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0" name="カギ線コネクタ 49"/>
            <p:cNvCxnSpPr>
              <a:stCxn id="32" idx="3"/>
              <a:endCxn id="36" idx="3"/>
            </p:cNvCxnSpPr>
            <p:nvPr/>
          </p:nvCxnSpPr>
          <p:spPr>
            <a:xfrm>
              <a:off x="3718698" y="6426031"/>
              <a:ext cx="580608" cy="0"/>
            </a:xfrm>
            <a:prstGeom prst="bentConnector3">
              <a:avLst>
                <a:gd name="adj1" fmla="val 50000"/>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3" name="テキスト ボックス 52"/>
            <p:cNvSpPr txBox="1"/>
            <p:nvPr/>
          </p:nvSpPr>
          <p:spPr>
            <a:xfrm>
              <a:off x="2062795" y="6875418"/>
              <a:ext cx="2236511" cy="400110"/>
            </a:xfrm>
            <a:prstGeom prst="rect">
              <a:avLst/>
            </a:prstGeom>
            <a:noFill/>
          </p:spPr>
          <p:txBody>
            <a:bodyPr wrap="none" rtlCol="0">
              <a:spAutoFit/>
            </a:bodyPr>
            <a:lstStyle/>
            <a:p>
              <a:pPr algn="ctr"/>
              <a:r>
                <a:rPr lang="ja-JP" altLang="en-US" sz="2000" dirty="0"/>
                <a:t>パイプとフィルタ</a:t>
              </a:r>
            </a:p>
          </p:txBody>
        </p:sp>
      </p:grpSp>
      <p:sp>
        <p:nvSpPr>
          <p:cNvPr id="6" name="フッター プレースホルダー 5"/>
          <p:cNvSpPr>
            <a:spLocks noGrp="1"/>
          </p:cNvSpPr>
          <p:nvPr>
            <p:ph type="ftr" sz="quarter" idx="11"/>
          </p:nvPr>
        </p:nvSpPr>
        <p:spPr/>
        <p:txBody>
          <a:bodyPr/>
          <a:lstStyle/>
          <a:p>
            <a:r>
              <a:rPr lang="ja-JP" altLang="en-US"/>
              <a:t>ソフトウェア設計</a:t>
            </a:r>
            <a:endParaRPr lang="en-US" dirty="0"/>
          </a:p>
        </p:txBody>
      </p:sp>
    </p:spTree>
    <p:custDataLst>
      <p:tags r:id="rId1"/>
    </p:custDataLst>
    <p:extLst>
      <p:ext uri="{BB962C8B-B14F-4D97-AF65-F5344CB8AC3E}">
        <p14:creationId xmlns:p14="http://schemas.microsoft.com/office/powerpoint/2010/main" val="3027533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dissolve">
                                      <p:cBhvr>
                                        <p:cTn id="7" dur="500"/>
                                        <p:tgtEl>
                                          <p:spTgt spid="29"/>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54"/>
                                        </p:tgtEl>
                                        <p:attrNameLst>
                                          <p:attrName>style.visibility</p:attrName>
                                        </p:attrNameLst>
                                      </p:cBhvr>
                                      <p:to>
                                        <p:strVal val="visible"/>
                                      </p:to>
                                    </p:set>
                                    <p:animEffect transition="in" filter="dissolve">
                                      <p:cBhvr>
                                        <p:cTn id="12"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sz="2700" dirty="0"/>
              <a:t>制御モデル</a:t>
            </a:r>
            <a:r>
              <a:rPr lang="en-US" altLang="ja-JP" sz="2700" dirty="0"/>
              <a:t>(2/2)</a:t>
            </a:r>
            <a:br>
              <a:rPr lang="en-US" altLang="ja-JP" sz="2700" dirty="0"/>
            </a:br>
            <a:r>
              <a:rPr kumimoji="1" lang="ja-JP" altLang="en-US" dirty="0"/>
              <a:t>コントロールモデル</a:t>
            </a:r>
          </a:p>
        </p:txBody>
      </p:sp>
      <p:sp>
        <p:nvSpPr>
          <p:cNvPr id="8" name="コンテンツ プレースホルダー 7"/>
          <p:cNvSpPr>
            <a:spLocks noGrp="1"/>
          </p:cNvSpPr>
          <p:nvPr>
            <p:ph idx="1"/>
          </p:nvPr>
        </p:nvSpPr>
        <p:spPr>
          <a:xfrm>
            <a:off x="838200" y="1825625"/>
            <a:ext cx="10515600" cy="2143477"/>
          </a:xfrm>
        </p:spPr>
        <p:txBody>
          <a:bodyPr>
            <a:normAutofit fontScale="92500"/>
          </a:bodyPr>
          <a:lstStyle/>
          <a:p>
            <a:r>
              <a:rPr kumimoji="1" lang="ja-JP" altLang="en-US" dirty="0"/>
              <a:t>サブシステムの制御方法に注目したモデル．</a:t>
            </a:r>
            <a:endParaRPr kumimoji="1" lang="en-US" altLang="ja-JP" dirty="0"/>
          </a:p>
          <a:p>
            <a:pPr lvl="1"/>
            <a:r>
              <a:rPr kumimoji="1" lang="ja-JP" altLang="en-US" dirty="0"/>
              <a:t>集中型コントロールモデル</a:t>
            </a:r>
            <a:endParaRPr kumimoji="1" lang="en-US" altLang="ja-JP" dirty="0"/>
          </a:p>
          <a:p>
            <a:pPr lvl="1"/>
            <a:r>
              <a:rPr lang="ja-JP" altLang="en-US" dirty="0"/>
              <a:t>イベント駆動型コントロールモデル</a:t>
            </a:r>
            <a:endParaRPr kumimoji="1" lang="en-US" altLang="ja-JP" dirty="0"/>
          </a:p>
          <a:p>
            <a:pPr lvl="1"/>
            <a:endParaRPr lang="en-US" altLang="ja-JP" dirty="0"/>
          </a:p>
          <a:p>
            <a:pPr lvl="1"/>
            <a:endParaRPr kumimoji="1" lang="en-US" altLang="ja-JP" dirty="0"/>
          </a:p>
          <a:p>
            <a:pPr lvl="1"/>
            <a:endParaRPr lang="en-US" altLang="ja-JP" dirty="0"/>
          </a:p>
          <a:p>
            <a:pPr lvl="1"/>
            <a:endParaRPr kumimoji="1" lang="ja-JP" altLang="en-US" dirty="0"/>
          </a:p>
        </p:txBody>
      </p:sp>
      <p:sp>
        <p:nvSpPr>
          <p:cNvPr id="3" name="フッター プレースホルダー 2"/>
          <p:cNvSpPr>
            <a:spLocks noGrp="1"/>
          </p:cNvSpPr>
          <p:nvPr>
            <p:ph type="ftr" sz="quarter" idx="11"/>
          </p:nvPr>
        </p:nvSpPr>
        <p:spPr/>
        <p:txBody>
          <a:bodyPr/>
          <a:lstStyle/>
          <a:p>
            <a:r>
              <a:rPr lang="ja-JP" altLang="en-US"/>
              <a:t>ソフトウェア設計</a:t>
            </a:r>
            <a:endParaRPr lang="en-US" dirty="0"/>
          </a:p>
        </p:txBody>
      </p:sp>
      <p:sp>
        <p:nvSpPr>
          <p:cNvPr id="5" name="スライド番号プレースホルダー 4"/>
          <p:cNvSpPr>
            <a:spLocks noGrp="1"/>
          </p:cNvSpPr>
          <p:nvPr>
            <p:ph type="sldNum" sz="quarter" idx="12"/>
          </p:nvPr>
        </p:nvSpPr>
        <p:spPr/>
        <p:txBody>
          <a:bodyPr/>
          <a:lstStyle/>
          <a:p>
            <a:fld id="{6D22F896-40B5-4ADD-8801-0D06FADFA095}" type="slidenum">
              <a:rPr lang="en-US" smtClean="0"/>
              <a:t>35</a:t>
            </a:fld>
            <a:endParaRPr lang="en-US" dirty="0"/>
          </a:p>
        </p:txBody>
      </p:sp>
      <p:grpSp>
        <p:nvGrpSpPr>
          <p:cNvPr id="120" name="図形グループ 119"/>
          <p:cNvGrpSpPr/>
          <p:nvPr/>
        </p:nvGrpSpPr>
        <p:grpSpPr>
          <a:xfrm>
            <a:off x="845973" y="4077936"/>
            <a:ext cx="4176910" cy="2070300"/>
            <a:chOff x="195837" y="3793417"/>
            <a:chExt cx="4176910" cy="2070300"/>
          </a:xfrm>
        </p:grpSpPr>
        <p:grpSp>
          <p:nvGrpSpPr>
            <p:cNvPr id="94" name="図形グループ 93"/>
            <p:cNvGrpSpPr/>
            <p:nvPr/>
          </p:nvGrpSpPr>
          <p:grpSpPr>
            <a:xfrm>
              <a:off x="248890" y="4101194"/>
              <a:ext cx="4123857" cy="1762523"/>
              <a:chOff x="5050594" y="3731294"/>
              <a:chExt cx="4123857" cy="1762523"/>
            </a:xfrm>
          </p:grpSpPr>
          <p:sp>
            <p:nvSpPr>
              <p:cNvPr id="55" name="正方形/長方形 54"/>
              <p:cNvSpPr/>
              <p:nvPr/>
            </p:nvSpPr>
            <p:spPr>
              <a:xfrm>
                <a:off x="5850407" y="3817569"/>
                <a:ext cx="1080000" cy="46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a:solidFill>
                      <a:srgbClr val="FFFFFF"/>
                    </a:solidFill>
                  </a:rPr>
                  <a:t>メイン</a:t>
                </a:r>
                <a:endParaRPr lang="en-US" altLang="ja-JP" sz="1400" dirty="0">
                  <a:solidFill>
                    <a:srgbClr val="FFFFFF"/>
                  </a:solidFill>
                </a:endParaRPr>
              </a:p>
              <a:p>
                <a:pPr algn="ctr"/>
                <a:r>
                  <a:rPr lang="ja-JP" altLang="en-US" sz="1400" dirty="0">
                    <a:solidFill>
                      <a:srgbClr val="FFFFFF"/>
                    </a:solidFill>
                  </a:rPr>
                  <a:t>プログラム</a:t>
                </a:r>
              </a:p>
            </p:txBody>
          </p:sp>
          <p:sp>
            <p:nvSpPr>
              <p:cNvPr id="56" name="正方形/長方形 55"/>
              <p:cNvSpPr/>
              <p:nvPr/>
            </p:nvSpPr>
            <p:spPr>
              <a:xfrm>
                <a:off x="5611645" y="4464831"/>
                <a:ext cx="432000" cy="252000"/>
              </a:xfrm>
              <a:prstGeom prst="rect">
                <a:avLst/>
              </a:prstGeom>
              <a:solidFill>
                <a:srgbClr val="FFFFFF"/>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400" dirty="0"/>
              </a:p>
            </p:txBody>
          </p:sp>
          <p:sp>
            <p:nvSpPr>
              <p:cNvPr id="57" name="正方形/長方形 56"/>
              <p:cNvSpPr/>
              <p:nvPr/>
            </p:nvSpPr>
            <p:spPr>
              <a:xfrm>
                <a:off x="6172696" y="4464831"/>
                <a:ext cx="432000" cy="252000"/>
              </a:xfrm>
              <a:prstGeom prst="rect">
                <a:avLst/>
              </a:prstGeom>
              <a:solidFill>
                <a:srgbClr val="FFFFFF"/>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400" dirty="0"/>
              </a:p>
            </p:txBody>
          </p:sp>
          <p:sp>
            <p:nvSpPr>
              <p:cNvPr id="58" name="正方形/長方形 57"/>
              <p:cNvSpPr/>
              <p:nvPr/>
            </p:nvSpPr>
            <p:spPr>
              <a:xfrm>
                <a:off x="6733747" y="4464831"/>
                <a:ext cx="432000" cy="252000"/>
              </a:xfrm>
              <a:prstGeom prst="rect">
                <a:avLst/>
              </a:prstGeom>
              <a:solidFill>
                <a:srgbClr val="FFFFFF"/>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400" dirty="0"/>
              </a:p>
            </p:txBody>
          </p:sp>
          <p:sp>
            <p:nvSpPr>
              <p:cNvPr id="59" name="正方形/長方形 58"/>
              <p:cNvSpPr/>
              <p:nvPr/>
            </p:nvSpPr>
            <p:spPr>
              <a:xfrm>
                <a:off x="5050594" y="4872667"/>
                <a:ext cx="432000" cy="252000"/>
              </a:xfrm>
              <a:prstGeom prst="rect">
                <a:avLst/>
              </a:prstGeom>
              <a:solidFill>
                <a:srgbClr val="FFFFFF"/>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400" dirty="0"/>
              </a:p>
            </p:txBody>
          </p:sp>
          <p:sp>
            <p:nvSpPr>
              <p:cNvPr id="60" name="正方形/長方形 59"/>
              <p:cNvSpPr/>
              <p:nvPr/>
            </p:nvSpPr>
            <p:spPr>
              <a:xfrm>
                <a:off x="5611645" y="4872667"/>
                <a:ext cx="432000" cy="252000"/>
              </a:xfrm>
              <a:prstGeom prst="rect">
                <a:avLst/>
              </a:prstGeom>
              <a:solidFill>
                <a:srgbClr val="FFFFFF"/>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400" dirty="0"/>
              </a:p>
            </p:txBody>
          </p:sp>
          <p:sp>
            <p:nvSpPr>
              <p:cNvPr id="61" name="正方形/長方形 60"/>
              <p:cNvSpPr/>
              <p:nvPr/>
            </p:nvSpPr>
            <p:spPr>
              <a:xfrm>
                <a:off x="6172696" y="4872667"/>
                <a:ext cx="432000" cy="252000"/>
              </a:xfrm>
              <a:prstGeom prst="rect">
                <a:avLst/>
              </a:prstGeom>
              <a:solidFill>
                <a:srgbClr val="FFFFFF"/>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400" dirty="0"/>
              </a:p>
            </p:txBody>
          </p:sp>
          <p:sp>
            <p:nvSpPr>
              <p:cNvPr id="62" name="正方形/長方形 61"/>
              <p:cNvSpPr/>
              <p:nvPr/>
            </p:nvSpPr>
            <p:spPr>
              <a:xfrm>
                <a:off x="6733747" y="4872667"/>
                <a:ext cx="432000" cy="252000"/>
              </a:xfrm>
              <a:prstGeom prst="rect">
                <a:avLst/>
              </a:prstGeom>
              <a:solidFill>
                <a:srgbClr val="FFFFFF"/>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400" dirty="0"/>
              </a:p>
            </p:txBody>
          </p:sp>
          <p:sp>
            <p:nvSpPr>
              <p:cNvPr id="63" name="正方形/長方形 62"/>
              <p:cNvSpPr/>
              <p:nvPr/>
            </p:nvSpPr>
            <p:spPr>
              <a:xfrm>
                <a:off x="7294797" y="4872667"/>
                <a:ext cx="432000" cy="252000"/>
              </a:xfrm>
              <a:prstGeom prst="rect">
                <a:avLst/>
              </a:prstGeom>
              <a:solidFill>
                <a:srgbClr val="FFFFFF"/>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400" dirty="0"/>
              </a:p>
            </p:txBody>
          </p:sp>
          <p:cxnSp>
            <p:nvCxnSpPr>
              <p:cNvPr id="64" name="直線矢印コネクタ 63"/>
              <p:cNvCxnSpPr>
                <a:stCxn id="55" idx="2"/>
                <a:endCxn id="56" idx="0"/>
              </p:cNvCxnSpPr>
              <p:nvPr/>
            </p:nvCxnSpPr>
            <p:spPr>
              <a:xfrm flipH="1">
                <a:off x="5827645" y="4285569"/>
                <a:ext cx="562762" cy="1792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7" name="直線矢印コネクタ 66"/>
              <p:cNvCxnSpPr>
                <a:stCxn id="56" idx="2"/>
                <a:endCxn id="59" idx="0"/>
              </p:cNvCxnSpPr>
              <p:nvPr/>
            </p:nvCxnSpPr>
            <p:spPr>
              <a:xfrm flipH="1">
                <a:off x="5266594" y="4716831"/>
                <a:ext cx="561051" cy="1558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0" name="直線矢印コネクタ 69"/>
              <p:cNvCxnSpPr>
                <a:stCxn id="55" idx="2"/>
                <a:endCxn id="57" idx="0"/>
              </p:cNvCxnSpPr>
              <p:nvPr/>
            </p:nvCxnSpPr>
            <p:spPr>
              <a:xfrm flipH="1">
                <a:off x="6388696" y="4285569"/>
                <a:ext cx="1711" cy="1792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5" name="直線矢印コネクタ 74"/>
              <p:cNvCxnSpPr>
                <a:stCxn id="55" idx="2"/>
                <a:endCxn id="58" idx="0"/>
              </p:cNvCxnSpPr>
              <p:nvPr/>
            </p:nvCxnSpPr>
            <p:spPr>
              <a:xfrm>
                <a:off x="6390407" y="4285569"/>
                <a:ext cx="559340" cy="1792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8" name="直線矢印コネクタ 77"/>
              <p:cNvCxnSpPr>
                <a:stCxn id="56" idx="2"/>
                <a:endCxn id="60" idx="0"/>
              </p:cNvCxnSpPr>
              <p:nvPr/>
            </p:nvCxnSpPr>
            <p:spPr>
              <a:xfrm>
                <a:off x="5827645" y="4716831"/>
                <a:ext cx="0" cy="1558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1" name="直線矢印コネクタ 80"/>
              <p:cNvCxnSpPr>
                <a:stCxn id="58" idx="2"/>
                <a:endCxn id="63" idx="0"/>
              </p:cNvCxnSpPr>
              <p:nvPr/>
            </p:nvCxnSpPr>
            <p:spPr>
              <a:xfrm>
                <a:off x="6949747" y="4716831"/>
                <a:ext cx="561050" cy="1558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4" name="直線矢印コネクタ 83"/>
              <p:cNvCxnSpPr>
                <a:stCxn id="57" idx="2"/>
                <a:endCxn id="61" idx="0"/>
              </p:cNvCxnSpPr>
              <p:nvPr/>
            </p:nvCxnSpPr>
            <p:spPr>
              <a:xfrm>
                <a:off x="6388696" y="4716831"/>
                <a:ext cx="0" cy="1558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7" name="直線矢印コネクタ 86"/>
              <p:cNvCxnSpPr>
                <a:stCxn id="58" idx="2"/>
                <a:endCxn id="62" idx="0"/>
              </p:cNvCxnSpPr>
              <p:nvPr/>
            </p:nvCxnSpPr>
            <p:spPr>
              <a:xfrm>
                <a:off x="6949747" y="4716831"/>
                <a:ext cx="0" cy="1558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0" name="テキスト ボックス 89"/>
              <p:cNvSpPr txBox="1"/>
              <p:nvPr/>
            </p:nvSpPr>
            <p:spPr>
              <a:xfrm>
                <a:off x="5398684" y="5186040"/>
                <a:ext cx="1980029" cy="307777"/>
              </a:xfrm>
              <a:prstGeom prst="rect">
                <a:avLst/>
              </a:prstGeom>
              <a:noFill/>
            </p:spPr>
            <p:txBody>
              <a:bodyPr wrap="none" rtlCol="0">
                <a:spAutoFit/>
              </a:bodyPr>
              <a:lstStyle/>
              <a:p>
                <a:pPr algn="ctr"/>
                <a:r>
                  <a:rPr lang="ja-JP" altLang="en-US" sz="1400" dirty="0"/>
                  <a:t>コールリターンモデル</a:t>
                </a:r>
              </a:p>
            </p:txBody>
          </p:sp>
          <p:sp>
            <p:nvSpPr>
              <p:cNvPr id="91" name="角丸四角形吹き出し 90"/>
              <p:cNvSpPr/>
              <p:nvPr/>
            </p:nvSpPr>
            <p:spPr>
              <a:xfrm>
                <a:off x="7491456" y="3731294"/>
                <a:ext cx="1682995" cy="1080000"/>
              </a:xfrm>
              <a:prstGeom prst="wedgeRoundRectCallout">
                <a:avLst>
                  <a:gd name="adj1" fmla="val -87067"/>
                  <a:gd name="adj2" fmla="val -33025"/>
                  <a:gd name="adj3" fmla="val 16667"/>
                </a:avLst>
              </a:prstGeom>
              <a:solidFill>
                <a:srgbClr val="FFFFFF"/>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92" name="テキスト ボックス 91"/>
              <p:cNvSpPr txBox="1"/>
              <p:nvPr/>
            </p:nvSpPr>
            <p:spPr>
              <a:xfrm>
                <a:off x="7535706" y="3800022"/>
                <a:ext cx="1607903" cy="954107"/>
              </a:xfrm>
              <a:prstGeom prst="rect">
                <a:avLst/>
              </a:prstGeom>
              <a:noFill/>
            </p:spPr>
            <p:txBody>
              <a:bodyPr wrap="square" rtlCol="0">
                <a:spAutoFit/>
              </a:bodyPr>
              <a:lstStyle/>
              <a:p>
                <a:r>
                  <a:rPr lang="ja-JP" altLang="en-US" sz="1400" dirty="0"/>
                  <a:t>メインプログラムが下位のモジュールの開始，停止などの制御を行う．</a:t>
                </a:r>
              </a:p>
            </p:txBody>
          </p:sp>
        </p:grpSp>
        <p:sp>
          <p:nvSpPr>
            <p:cNvPr id="95" name="テキスト ボックス 94"/>
            <p:cNvSpPr txBox="1"/>
            <p:nvPr/>
          </p:nvSpPr>
          <p:spPr>
            <a:xfrm>
              <a:off x="195837" y="3793417"/>
              <a:ext cx="2722363" cy="307777"/>
            </a:xfrm>
            <a:prstGeom prst="rect">
              <a:avLst/>
            </a:prstGeom>
            <a:noFill/>
          </p:spPr>
          <p:txBody>
            <a:bodyPr wrap="square" rtlCol="0">
              <a:spAutoFit/>
            </a:bodyPr>
            <a:lstStyle/>
            <a:p>
              <a:r>
                <a:rPr lang="ja-JP" altLang="en-US" sz="1400" dirty="0"/>
                <a:t>集中型コントロールモデル</a:t>
              </a:r>
            </a:p>
          </p:txBody>
        </p:sp>
      </p:grpSp>
      <p:grpSp>
        <p:nvGrpSpPr>
          <p:cNvPr id="121" name="図形グループ 120"/>
          <p:cNvGrpSpPr/>
          <p:nvPr/>
        </p:nvGrpSpPr>
        <p:grpSpPr>
          <a:xfrm>
            <a:off x="6733320" y="3654521"/>
            <a:ext cx="4619336" cy="2701829"/>
            <a:chOff x="4376809" y="3756657"/>
            <a:chExt cx="4619336" cy="2701829"/>
          </a:xfrm>
        </p:grpSpPr>
        <p:sp>
          <p:nvSpPr>
            <p:cNvPr id="112" name="角丸四角形 111"/>
            <p:cNvSpPr/>
            <p:nvPr/>
          </p:nvSpPr>
          <p:spPr>
            <a:xfrm>
              <a:off x="4759569" y="4624969"/>
              <a:ext cx="3993907" cy="1471682"/>
            </a:xfrm>
            <a:prstGeom prst="roundRect">
              <a:avLst>
                <a:gd name="adj" fmla="val 6150"/>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93" name="正方形/長方形 92"/>
            <p:cNvSpPr/>
            <p:nvPr/>
          </p:nvSpPr>
          <p:spPr>
            <a:xfrm>
              <a:off x="5712677" y="4226155"/>
              <a:ext cx="432000" cy="252000"/>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400" dirty="0"/>
            </a:p>
          </p:txBody>
        </p:sp>
        <p:sp>
          <p:nvSpPr>
            <p:cNvPr id="103" name="正方形/長方形 102"/>
            <p:cNvSpPr/>
            <p:nvPr/>
          </p:nvSpPr>
          <p:spPr>
            <a:xfrm>
              <a:off x="8191416" y="4221101"/>
              <a:ext cx="432000" cy="252000"/>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400" dirty="0"/>
            </a:p>
          </p:txBody>
        </p:sp>
        <p:sp>
          <p:nvSpPr>
            <p:cNvPr id="106" name="正方形/長方形 105"/>
            <p:cNvSpPr/>
            <p:nvPr/>
          </p:nvSpPr>
          <p:spPr>
            <a:xfrm>
              <a:off x="6968624" y="4223033"/>
              <a:ext cx="432000" cy="252000"/>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400" dirty="0"/>
            </a:p>
          </p:txBody>
        </p:sp>
        <p:sp>
          <p:nvSpPr>
            <p:cNvPr id="80" name="正方形/長方形 79"/>
            <p:cNvSpPr/>
            <p:nvPr/>
          </p:nvSpPr>
          <p:spPr>
            <a:xfrm>
              <a:off x="5716737" y="4954887"/>
              <a:ext cx="432000" cy="252000"/>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400" dirty="0"/>
            </a:p>
          </p:txBody>
        </p:sp>
        <p:sp>
          <p:nvSpPr>
            <p:cNvPr id="82" name="正方形/長方形 81"/>
            <p:cNvSpPr/>
            <p:nvPr/>
          </p:nvSpPr>
          <p:spPr>
            <a:xfrm>
              <a:off x="8195476" y="4949833"/>
              <a:ext cx="432000" cy="252000"/>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400" dirty="0"/>
            </a:p>
          </p:txBody>
        </p:sp>
        <p:sp>
          <p:nvSpPr>
            <p:cNvPr id="88" name="正方形/長方形 87"/>
            <p:cNvSpPr/>
            <p:nvPr/>
          </p:nvSpPr>
          <p:spPr>
            <a:xfrm>
              <a:off x="6972684" y="4951765"/>
              <a:ext cx="432000" cy="252000"/>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400" dirty="0"/>
            </a:p>
          </p:txBody>
        </p:sp>
        <p:cxnSp>
          <p:nvCxnSpPr>
            <p:cNvPr id="105" name="直線コネクタ 104"/>
            <p:cNvCxnSpPr>
              <a:stCxn id="97" idx="2"/>
            </p:cNvCxnSpPr>
            <p:nvPr/>
          </p:nvCxnSpPr>
          <p:spPr>
            <a:xfrm flipH="1">
              <a:off x="5728189" y="4474396"/>
              <a:ext cx="2488" cy="10800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8" name="直線コネクタ 107"/>
            <p:cNvCxnSpPr/>
            <p:nvPr/>
          </p:nvCxnSpPr>
          <p:spPr>
            <a:xfrm flipH="1">
              <a:off x="6967314" y="4474396"/>
              <a:ext cx="2488" cy="10800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9" name="直線コネクタ 108"/>
            <p:cNvCxnSpPr/>
            <p:nvPr/>
          </p:nvCxnSpPr>
          <p:spPr>
            <a:xfrm flipH="1">
              <a:off x="8213476" y="4474396"/>
              <a:ext cx="2488" cy="108000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96" name="テキスト ボックス 95"/>
            <p:cNvSpPr txBox="1"/>
            <p:nvPr/>
          </p:nvSpPr>
          <p:spPr>
            <a:xfrm>
              <a:off x="4568262" y="3756657"/>
              <a:ext cx="3321167" cy="307777"/>
            </a:xfrm>
            <a:prstGeom prst="rect">
              <a:avLst/>
            </a:prstGeom>
            <a:noFill/>
          </p:spPr>
          <p:txBody>
            <a:bodyPr wrap="square" rtlCol="0">
              <a:spAutoFit/>
            </a:bodyPr>
            <a:lstStyle/>
            <a:p>
              <a:r>
                <a:rPr lang="ja-JP" altLang="en-US" sz="1400" dirty="0"/>
                <a:t>イベント駆動型コントロールモデル</a:t>
              </a:r>
            </a:p>
          </p:txBody>
        </p:sp>
        <p:sp>
          <p:nvSpPr>
            <p:cNvPr id="97" name="正方形/長方形 96"/>
            <p:cNvSpPr/>
            <p:nvPr/>
          </p:nvSpPr>
          <p:spPr>
            <a:xfrm>
              <a:off x="5190677" y="4114397"/>
              <a:ext cx="1080000" cy="360000"/>
            </a:xfrm>
            <a:prstGeom prst="rect">
              <a:avLst/>
            </a:prstGeom>
            <a:solidFill>
              <a:srgbClr val="FFFFFF"/>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a:solidFill>
                    <a:schemeClr val="tx1"/>
                  </a:solidFill>
                </a:rPr>
                <a:t>モジュール</a:t>
              </a:r>
              <a:endParaRPr lang="ja-JP" altLang="en-US" sz="1400" dirty="0">
                <a:solidFill>
                  <a:schemeClr val="tx1"/>
                </a:solidFill>
              </a:endParaRPr>
            </a:p>
          </p:txBody>
        </p:sp>
        <p:sp>
          <p:nvSpPr>
            <p:cNvPr id="98" name="正方形/長方形 97"/>
            <p:cNvSpPr/>
            <p:nvPr/>
          </p:nvSpPr>
          <p:spPr>
            <a:xfrm>
              <a:off x="6432076" y="4114397"/>
              <a:ext cx="1080000" cy="360000"/>
            </a:xfrm>
            <a:prstGeom prst="rect">
              <a:avLst/>
            </a:prstGeom>
            <a:solidFill>
              <a:srgbClr val="FFFFFF"/>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a:solidFill>
                    <a:schemeClr val="tx1"/>
                  </a:solidFill>
                </a:rPr>
                <a:t>モジュール</a:t>
              </a:r>
              <a:endParaRPr lang="ja-JP" altLang="en-US" sz="1400" dirty="0">
                <a:solidFill>
                  <a:schemeClr val="tx1"/>
                </a:solidFill>
              </a:endParaRPr>
            </a:p>
          </p:txBody>
        </p:sp>
        <p:sp>
          <p:nvSpPr>
            <p:cNvPr id="99" name="正方形/長方形 98"/>
            <p:cNvSpPr/>
            <p:nvPr/>
          </p:nvSpPr>
          <p:spPr>
            <a:xfrm>
              <a:off x="7673476" y="4114397"/>
              <a:ext cx="1080000" cy="360000"/>
            </a:xfrm>
            <a:prstGeom prst="rect">
              <a:avLst/>
            </a:prstGeom>
            <a:solidFill>
              <a:srgbClr val="FFFFFF"/>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a:solidFill>
                    <a:schemeClr val="tx1"/>
                  </a:solidFill>
                </a:rPr>
                <a:t>モジュール</a:t>
              </a:r>
              <a:endParaRPr lang="ja-JP" altLang="en-US" sz="1400" dirty="0">
                <a:solidFill>
                  <a:schemeClr val="tx1"/>
                </a:solidFill>
              </a:endParaRPr>
            </a:p>
          </p:txBody>
        </p:sp>
        <p:sp>
          <p:nvSpPr>
            <p:cNvPr id="101" name="正方形/長方形 100"/>
            <p:cNvSpPr/>
            <p:nvPr/>
          </p:nvSpPr>
          <p:spPr>
            <a:xfrm>
              <a:off x="6576684" y="4849797"/>
              <a:ext cx="828000" cy="360000"/>
            </a:xfrm>
            <a:prstGeom prst="rect">
              <a:avLst/>
            </a:prstGeom>
            <a:solidFill>
              <a:srgbClr val="FFFFFF"/>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200" dirty="0">
                  <a:solidFill>
                    <a:sysClr val="windowText" lastClr="000000"/>
                  </a:solidFill>
                </a:rPr>
                <a:t>選択機構</a:t>
              </a:r>
            </a:p>
          </p:txBody>
        </p:sp>
        <p:cxnSp>
          <p:nvCxnSpPr>
            <p:cNvPr id="104" name="直線コネクタ 103"/>
            <p:cNvCxnSpPr/>
            <p:nvPr/>
          </p:nvCxnSpPr>
          <p:spPr>
            <a:xfrm>
              <a:off x="4568262" y="5554396"/>
              <a:ext cx="4427883"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カギ線コネクタ 19"/>
            <p:cNvCxnSpPr>
              <a:stCxn id="22" idx="3"/>
            </p:cNvCxnSpPr>
            <p:nvPr/>
          </p:nvCxnSpPr>
          <p:spPr>
            <a:xfrm>
              <a:off x="4547924" y="5639451"/>
              <a:ext cx="4448221" cy="12700"/>
            </a:xfrm>
            <a:prstGeom prst="bentConnector3">
              <a:avLst/>
            </a:prstGeom>
            <a:ln w="38100">
              <a:solidFill>
                <a:schemeClr val="accent4">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2" name="正方形/長方形 21"/>
            <p:cNvSpPr/>
            <p:nvPr/>
          </p:nvSpPr>
          <p:spPr>
            <a:xfrm>
              <a:off x="4376809" y="5182251"/>
              <a:ext cx="171115" cy="914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cxnSp>
          <p:nvCxnSpPr>
            <p:cNvPr id="77" name="カギ線コネクタ 76"/>
            <p:cNvCxnSpPr>
              <a:stCxn id="22" idx="3"/>
              <a:endCxn id="80" idx="2"/>
            </p:cNvCxnSpPr>
            <p:nvPr/>
          </p:nvCxnSpPr>
          <p:spPr>
            <a:xfrm flipV="1">
              <a:off x="4547924" y="5206887"/>
              <a:ext cx="1384813" cy="432564"/>
            </a:xfrm>
            <a:prstGeom prst="bentConnector2">
              <a:avLst/>
            </a:prstGeom>
            <a:ln w="38100">
              <a:solidFill>
                <a:schemeClr val="accent4">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3" name="カギ線コネクタ 82"/>
            <p:cNvCxnSpPr>
              <a:stCxn id="22" idx="3"/>
              <a:endCxn id="82" idx="2"/>
            </p:cNvCxnSpPr>
            <p:nvPr/>
          </p:nvCxnSpPr>
          <p:spPr>
            <a:xfrm flipV="1">
              <a:off x="4547924" y="5201833"/>
              <a:ext cx="3863552" cy="437618"/>
            </a:xfrm>
            <a:prstGeom prst="bentConnector2">
              <a:avLst/>
            </a:prstGeom>
            <a:ln w="38100">
              <a:solidFill>
                <a:schemeClr val="accent4">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9" name="カギ線コネクタ 88"/>
            <p:cNvCxnSpPr>
              <a:stCxn id="22" idx="3"/>
              <a:endCxn id="88" idx="2"/>
            </p:cNvCxnSpPr>
            <p:nvPr/>
          </p:nvCxnSpPr>
          <p:spPr>
            <a:xfrm flipV="1">
              <a:off x="4547924" y="5203765"/>
              <a:ext cx="2640760" cy="435686"/>
            </a:xfrm>
            <a:prstGeom prst="bentConnector2">
              <a:avLst/>
            </a:prstGeom>
            <a:ln w="38100">
              <a:solidFill>
                <a:schemeClr val="accent4">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07" name="カギ線コネクタ 106"/>
            <p:cNvCxnSpPr>
              <a:stCxn id="80" idx="0"/>
              <a:endCxn id="93" idx="2"/>
            </p:cNvCxnSpPr>
            <p:nvPr/>
          </p:nvCxnSpPr>
          <p:spPr>
            <a:xfrm rot="16200000" flipV="1">
              <a:off x="5692341" y="4714491"/>
              <a:ext cx="476732" cy="4060"/>
            </a:xfrm>
            <a:prstGeom prst="bentConnector3">
              <a:avLst>
                <a:gd name="adj1" fmla="val 50000"/>
              </a:avLst>
            </a:prstGeom>
            <a:ln w="38100">
              <a:solidFill>
                <a:schemeClr val="accent4">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1" name="カギ線コネクタ 110"/>
            <p:cNvCxnSpPr>
              <a:stCxn id="82" idx="0"/>
              <a:endCxn id="103" idx="2"/>
            </p:cNvCxnSpPr>
            <p:nvPr/>
          </p:nvCxnSpPr>
          <p:spPr>
            <a:xfrm rot="16200000" flipV="1">
              <a:off x="8171080" y="4709437"/>
              <a:ext cx="476732" cy="4060"/>
            </a:xfrm>
            <a:prstGeom prst="bentConnector3">
              <a:avLst>
                <a:gd name="adj1" fmla="val 50000"/>
              </a:avLst>
            </a:prstGeom>
            <a:ln w="38100">
              <a:solidFill>
                <a:schemeClr val="accent4">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00" name="正方形/長方形 99"/>
            <p:cNvSpPr/>
            <p:nvPr/>
          </p:nvSpPr>
          <p:spPr>
            <a:xfrm>
              <a:off x="5316677" y="4849797"/>
              <a:ext cx="828000" cy="360000"/>
            </a:xfrm>
            <a:prstGeom prst="rect">
              <a:avLst/>
            </a:prstGeom>
            <a:solidFill>
              <a:srgbClr val="FFFFFF"/>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200" dirty="0">
                  <a:solidFill>
                    <a:sysClr val="windowText" lastClr="000000"/>
                  </a:solidFill>
                </a:rPr>
                <a:t>選択機構</a:t>
              </a:r>
            </a:p>
          </p:txBody>
        </p:sp>
        <p:sp>
          <p:nvSpPr>
            <p:cNvPr id="102" name="正方形/長方形 101"/>
            <p:cNvSpPr/>
            <p:nvPr/>
          </p:nvSpPr>
          <p:spPr>
            <a:xfrm>
              <a:off x="7799476" y="4849797"/>
              <a:ext cx="828000" cy="360000"/>
            </a:xfrm>
            <a:prstGeom prst="rect">
              <a:avLst/>
            </a:prstGeom>
            <a:solidFill>
              <a:srgbClr val="FFFFFF"/>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200" dirty="0">
                  <a:solidFill>
                    <a:sysClr val="windowText" lastClr="000000"/>
                  </a:solidFill>
                </a:rPr>
                <a:t>選択機構</a:t>
              </a:r>
            </a:p>
          </p:txBody>
        </p:sp>
        <p:sp>
          <p:nvSpPr>
            <p:cNvPr id="117" name="テキスト ボックス 116"/>
            <p:cNvSpPr txBox="1"/>
            <p:nvPr/>
          </p:nvSpPr>
          <p:spPr>
            <a:xfrm>
              <a:off x="5497203" y="5774375"/>
              <a:ext cx="2518638" cy="307777"/>
            </a:xfrm>
            <a:prstGeom prst="rect">
              <a:avLst/>
            </a:prstGeom>
            <a:noFill/>
          </p:spPr>
          <p:txBody>
            <a:bodyPr wrap="none" rtlCol="0">
              <a:spAutoFit/>
            </a:bodyPr>
            <a:lstStyle/>
            <a:p>
              <a:r>
                <a:rPr lang="ja-JP" altLang="en-US" sz="1400" dirty="0"/>
                <a:t>イベントメッセージ処理機構</a:t>
              </a:r>
            </a:p>
          </p:txBody>
        </p:sp>
        <p:sp>
          <p:nvSpPr>
            <p:cNvPr id="119" name="テキスト ボックス 118"/>
            <p:cNvSpPr txBox="1"/>
            <p:nvPr/>
          </p:nvSpPr>
          <p:spPr>
            <a:xfrm>
              <a:off x="5702425" y="6150709"/>
              <a:ext cx="2159566" cy="307777"/>
            </a:xfrm>
            <a:prstGeom prst="rect">
              <a:avLst/>
            </a:prstGeom>
            <a:noFill/>
          </p:spPr>
          <p:txBody>
            <a:bodyPr wrap="none" rtlCol="0">
              <a:spAutoFit/>
            </a:bodyPr>
            <a:lstStyle/>
            <a:p>
              <a:pPr algn="ctr"/>
              <a:r>
                <a:rPr lang="ja-JP" altLang="en-US" sz="1400"/>
                <a:t>ブロードキャストモデル</a:t>
              </a:r>
              <a:endParaRPr lang="ja-JP" altLang="en-US" sz="1400" dirty="0"/>
            </a:p>
          </p:txBody>
        </p:sp>
      </p:grpSp>
    </p:spTree>
    <p:custDataLst>
      <p:tags r:id="rId1"/>
    </p:custDataLst>
    <p:extLst>
      <p:ext uri="{BB962C8B-B14F-4D97-AF65-F5344CB8AC3E}">
        <p14:creationId xmlns:p14="http://schemas.microsoft.com/office/powerpoint/2010/main" val="14560502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20"/>
                                        </p:tgtEl>
                                        <p:attrNameLst>
                                          <p:attrName>style.visibility</p:attrName>
                                        </p:attrNameLst>
                                      </p:cBhvr>
                                      <p:to>
                                        <p:strVal val="visible"/>
                                      </p:to>
                                    </p:set>
                                    <p:animEffect transition="in" filter="dissolve">
                                      <p:cBhvr>
                                        <p:cTn id="7" dur="500"/>
                                        <p:tgtEl>
                                          <p:spTgt spid="12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21"/>
                                        </p:tgtEl>
                                        <p:attrNameLst>
                                          <p:attrName>style.visibility</p:attrName>
                                        </p:attrNameLst>
                                      </p:cBhvr>
                                      <p:to>
                                        <p:strVal val="visible"/>
                                      </p:to>
                                    </p:set>
                                    <p:animEffect transition="in" filter="dissolve">
                                      <p:cBhvr>
                                        <p:cTn id="12" dur="500"/>
                                        <p:tgtEl>
                                          <p:spTgt spid="1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MVC</a:t>
            </a:r>
            <a:r>
              <a:rPr lang="en-US" altLang="ja-JP" baseline="30000" dirty="0"/>
              <a:t>[1]</a:t>
            </a:r>
            <a:r>
              <a:rPr lang="ja-JP" altLang="en-US" dirty="0"/>
              <a:t>とは</a:t>
            </a:r>
            <a:endParaRPr kumimoji="1" lang="ja-JP" altLang="en-US" dirty="0"/>
          </a:p>
        </p:txBody>
      </p:sp>
      <p:sp>
        <p:nvSpPr>
          <p:cNvPr id="3" name="コンテンツ プレースホルダー 2"/>
          <p:cNvSpPr>
            <a:spLocks noGrp="1"/>
          </p:cNvSpPr>
          <p:nvPr>
            <p:ph idx="1"/>
          </p:nvPr>
        </p:nvSpPr>
        <p:spPr>
          <a:xfrm>
            <a:off x="838200" y="1825625"/>
            <a:ext cx="10515600" cy="3778241"/>
          </a:xfrm>
        </p:spPr>
        <p:txBody>
          <a:bodyPr>
            <a:normAutofit fontScale="77500" lnSpcReduction="20000"/>
          </a:bodyPr>
          <a:lstStyle/>
          <a:p>
            <a:pPr>
              <a:lnSpc>
                <a:spcPct val="120000"/>
              </a:lnSpc>
            </a:pPr>
            <a:r>
              <a:rPr kumimoji="1" lang="ja-JP" altLang="en-US" dirty="0"/>
              <a:t>アーキテクチャモデルの一つ．</a:t>
            </a:r>
            <a:endParaRPr kumimoji="1" lang="en-US" altLang="ja-JP" dirty="0"/>
          </a:p>
          <a:p>
            <a:pPr lvl="1">
              <a:lnSpc>
                <a:spcPct val="120000"/>
              </a:lnSpc>
            </a:pPr>
            <a:r>
              <a:rPr kumimoji="1" lang="ja-JP" altLang="en-US" dirty="0"/>
              <a:t>ユーザインターフェースを持つアプリケーションを作成する時に利用する．</a:t>
            </a:r>
            <a:endParaRPr kumimoji="1" lang="en-US" altLang="ja-JP" dirty="0"/>
          </a:p>
          <a:p>
            <a:pPr lvl="1">
              <a:lnSpc>
                <a:spcPct val="120000"/>
              </a:lnSpc>
            </a:pPr>
            <a:r>
              <a:rPr lang="ja-JP" altLang="en-US" dirty="0"/>
              <a:t>アプリケーション固有の処理，ユーザに対する入出力処理を分離する．</a:t>
            </a:r>
            <a:endParaRPr lang="en-US" altLang="ja-JP" dirty="0"/>
          </a:p>
          <a:p>
            <a:pPr lvl="1">
              <a:lnSpc>
                <a:spcPct val="120000"/>
              </a:lnSpc>
            </a:pPr>
            <a:r>
              <a:rPr kumimoji="1" lang="en-US" altLang="ja-JP" dirty="0"/>
              <a:t>Model, View, Controller</a:t>
            </a:r>
            <a:r>
              <a:rPr kumimoji="1" lang="ja-JP" altLang="en-US" dirty="0"/>
              <a:t>の３つの役割分担で考える．</a:t>
            </a:r>
          </a:p>
        </p:txBody>
      </p:sp>
      <p:sp>
        <p:nvSpPr>
          <p:cNvPr id="7" name="フッター プレースホルダー 6"/>
          <p:cNvSpPr>
            <a:spLocks noGrp="1"/>
          </p:cNvSpPr>
          <p:nvPr>
            <p:ph type="ftr" sz="quarter" idx="11"/>
          </p:nvPr>
        </p:nvSpPr>
        <p:spPr/>
        <p:txBody>
          <a:bodyPr/>
          <a:lstStyle/>
          <a:p>
            <a:r>
              <a:rPr lang="ja-JP" altLang="en-US"/>
              <a:t>ソフトウェア設計</a:t>
            </a:r>
            <a:endParaRPr lang="en-US" dirty="0"/>
          </a:p>
        </p:txBody>
      </p:sp>
      <p:sp>
        <p:nvSpPr>
          <p:cNvPr id="5" name="スライド番号プレースホルダー 4"/>
          <p:cNvSpPr>
            <a:spLocks noGrp="1"/>
          </p:cNvSpPr>
          <p:nvPr>
            <p:ph type="sldNum" sz="quarter" idx="12"/>
          </p:nvPr>
        </p:nvSpPr>
        <p:spPr/>
        <p:txBody>
          <a:bodyPr/>
          <a:lstStyle/>
          <a:p>
            <a:fld id="{6D22F896-40B5-4ADD-8801-0D06FADFA095}" type="slidenum">
              <a:rPr lang="en-US" smtClean="0"/>
              <a:t>36</a:t>
            </a:fld>
            <a:endParaRPr lang="en-US" dirty="0"/>
          </a:p>
        </p:txBody>
      </p:sp>
      <p:sp>
        <p:nvSpPr>
          <p:cNvPr id="6" name="テキスト ボックス 5"/>
          <p:cNvSpPr txBox="1"/>
          <p:nvPr/>
        </p:nvSpPr>
        <p:spPr>
          <a:xfrm>
            <a:off x="838199" y="5603866"/>
            <a:ext cx="10515601" cy="584775"/>
          </a:xfrm>
          <a:prstGeom prst="rect">
            <a:avLst/>
          </a:prstGeom>
          <a:noFill/>
        </p:spPr>
        <p:txBody>
          <a:bodyPr wrap="square" rtlCol="0">
            <a:spAutoFit/>
          </a:bodyPr>
          <a:lstStyle/>
          <a:p>
            <a:pPr marL="314325" indent="-303213" algn="just"/>
            <a:r>
              <a:rPr lang="en-US" altLang="ja-JP" sz="1600" dirty="0">
                <a:latin typeface="Times New Roman" charset="0"/>
                <a:ea typeface="Times New Roman" charset="0"/>
                <a:cs typeface="Times New Roman" charset="0"/>
              </a:rPr>
              <a:t>[1]	Glenn E. Krasner, and Stephen T. Pope, ``A cookbook for using the model-view-controller user interface paradigm in Smalltalk-80,’’ Journal of object-oriented programming, volume 1, issue 3, pp.26—49, Aug./Sept. 1988.</a:t>
            </a:r>
            <a:endParaRPr lang="ja-JP" altLang="en-US" sz="1600" dirty="0">
              <a:latin typeface="Times New Roman" charset="0"/>
              <a:ea typeface="Times New Roman" charset="0"/>
              <a:cs typeface="Times New Roman" charset="0"/>
            </a:endParaRPr>
          </a:p>
        </p:txBody>
      </p:sp>
    </p:spTree>
    <p:extLst>
      <p:ext uri="{BB962C8B-B14F-4D97-AF65-F5344CB8AC3E}">
        <p14:creationId xmlns:p14="http://schemas.microsoft.com/office/powerpoint/2010/main" val="2191624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en-US" altLang="ja-JP" dirty="0"/>
              <a:t>MVC (Model, View, Controller)</a:t>
            </a:r>
            <a:endParaRPr kumimoji="1" lang="ja-JP" altLang="en-US" dirty="0"/>
          </a:p>
        </p:txBody>
      </p:sp>
      <p:sp>
        <p:nvSpPr>
          <p:cNvPr id="3" name="コンテンツ プレースホルダー 2"/>
          <p:cNvSpPr>
            <a:spLocks noGrp="1"/>
          </p:cNvSpPr>
          <p:nvPr>
            <p:ph idx="1"/>
          </p:nvPr>
        </p:nvSpPr>
        <p:spPr/>
        <p:txBody>
          <a:bodyPr>
            <a:normAutofit fontScale="62500" lnSpcReduction="20000"/>
          </a:bodyPr>
          <a:lstStyle/>
          <a:p>
            <a:pPr>
              <a:lnSpc>
                <a:spcPct val="120000"/>
              </a:lnSpc>
            </a:pPr>
            <a:r>
              <a:rPr kumimoji="1" lang="en-US" altLang="ja-JP" dirty="0"/>
              <a:t>Model</a:t>
            </a:r>
          </a:p>
          <a:p>
            <a:pPr lvl="1">
              <a:lnSpc>
                <a:spcPct val="120000"/>
              </a:lnSpc>
            </a:pPr>
            <a:r>
              <a:rPr lang="ja-JP" altLang="en-US" dirty="0"/>
              <a:t>ビジネスロジックを表す．</a:t>
            </a:r>
            <a:endParaRPr lang="en-US" altLang="ja-JP" dirty="0"/>
          </a:p>
          <a:p>
            <a:pPr lvl="2">
              <a:lnSpc>
                <a:spcPct val="120000"/>
              </a:lnSpc>
            </a:pPr>
            <a:r>
              <a:rPr lang="ja-JP" altLang="en-US" dirty="0"/>
              <a:t>アプリケーションの根幹的な</a:t>
            </a:r>
            <a:r>
              <a:rPr lang="ja-JP" altLang="en-US"/>
              <a:t>処理を表す</a:t>
            </a:r>
            <a:r>
              <a:rPr lang="ja-JP" altLang="en-US" dirty="0"/>
              <a:t>．</a:t>
            </a:r>
            <a:endParaRPr lang="en-US" altLang="ja-JP" dirty="0"/>
          </a:p>
          <a:p>
            <a:pPr lvl="1">
              <a:lnSpc>
                <a:spcPct val="120000"/>
              </a:lnSpc>
            </a:pPr>
            <a:r>
              <a:rPr lang="ja-JP" altLang="en-US" dirty="0"/>
              <a:t>ロジックの根幹的なデータを表す．</a:t>
            </a:r>
            <a:endParaRPr lang="en-US" altLang="ja-JP" dirty="0"/>
          </a:p>
          <a:p>
            <a:pPr lvl="1">
              <a:lnSpc>
                <a:spcPct val="120000"/>
              </a:lnSpc>
            </a:pPr>
            <a:r>
              <a:rPr lang="ja-JP" altLang="en-US" dirty="0"/>
              <a:t>変更を通知する（</a:t>
            </a:r>
            <a:r>
              <a:rPr lang="en-US" altLang="ja-JP" dirty="0"/>
              <a:t>Observer</a:t>
            </a:r>
            <a:r>
              <a:rPr lang="ja-JP" altLang="en-US" dirty="0"/>
              <a:t>パターン）．</a:t>
            </a:r>
            <a:endParaRPr lang="en-US" altLang="ja-JP" dirty="0"/>
          </a:p>
          <a:p>
            <a:pPr>
              <a:lnSpc>
                <a:spcPct val="120000"/>
              </a:lnSpc>
            </a:pPr>
            <a:r>
              <a:rPr kumimoji="1" lang="en-US" altLang="ja-JP" dirty="0"/>
              <a:t>Controller</a:t>
            </a:r>
          </a:p>
          <a:p>
            <a:pPr lvl="1">
              <a:lnSpc>
                <a:spcPct val="120000"/>
              </a:lnSpc>
            </a:pPr>
            <a:r>
              <a:rPr lang="en-US" altLang="ja-JP" dirty="0"/>
              <a:t>View</a:t>
            </a:r>
            <a:r>
              <a:rPr lang="ja-JP" altLang="en-US" dirty="0"/>
              <a:t>からのイベントを適切な</a:t>
            </a:r>
            <a:r>
              <a:rPr lang="en-US" altLang="ja-JP" dirty="0"/>
              <a:t>Model</a:t>
            </a:r>
            <a:r>
              <a:rPr lang="ja-JP" altLang="en-US" dirty="0"/>
              <a:t>に通知する．</a:t>
            </a:r>
            <a:endParaRPr kumimoji="1" lang="en-US" altLang="ja-JP" dirty="0"/>
          </a:p>
          <a:p>
            <a:pPr>
              <a:lnSpc>
                <a:spcPct val="120000"/>
              </a:lnSpc>
            </a:pPr>
            <a:r>
              <a:rPr lang="en-US" altLang="ja-JP" dirty="0"/>
              <a:t>View</a:t>
            </a:r>
          </a:p>
          <a:p>
            <a:pPr lvl="1">
              <a:lnSpc>
                <a:spcPct val="120000"/>
              </a:lnSpc>
            </a:pPr>
            <a:r>
              <a:rPr kumimoji="1" lang="ja-JP" altLang="en-US" dirty="0"/>
              <a:t>表示，ユーザからの入力に関するロジックを扱う．</a:t>
            </a:r>
          </a:p>
        </p:txBody>
      </p:sp>
      <p:sp>
        <p:nvSpPr>
          <p:cNvPr id="6" name="フッター プレースホルダー 5"/>
          <p:cNvSpPr>
            <a:spLocks noGrp="1"/>
          </p:cNvSpPr>
          <p:nvPr>
            <p:ph type="ftr" sz="quarter" idx="11"/>
          </p:nvPr>
        </p:nvSpPr>
        <p:spPr/>
        <p:txBody>
          <a:bodyPr/>
          <a:lstStyle/>
          <a:p>
            <a:r>
              <a:rPr lang="ja-JP" altLang="en-US"/>
              <a:t>ソフトウェア設計</a:t>
            </a:r>
            <a:endParaRPr lang="en-US" dirty="0"/>
          </a:p>
        </p:txBody>
      </p:sp>
      <p:sp>
        <p:nvSpPr>
          <p:cNvPr id="5" name="スライド番号プレースホルダー 4"/>
          <p:cNvSpPr>
            <a:spLocks noGrp="1"/>
          </p:cNvSpPr>
          <p:nvPr>
            <p:ph type="sldNum" sz="quarter" idx="12"/>
          </p:nvPr>
        </p:nvSpPr>
        <p:spPr/>
        <p:txBody>
          <a:bodyPr/>
          <a:lstStyle/>
          <a:p>
            <a:fld id="{6D22F896-40B5-4ADD-8801-0D06FADFA095}" type="slidenum">
              <a:rPr lang="en-US" smtClean="0"/>
              <a:t>37</a:t>
            </a:fld>
            <a:endParaRPr lang="en-US" dirty="0"/>
          </a:p>
        </p:txBody>
      </p:sp>
      <p:sp>
        <p:nvSpPr>
          <p:cNvPr id="56" name="円/楕円 55"/>
          <p:cNvSpPr/>
          <p:nvPr/>
        </p:nvSpPr>
        <p:spPr>
          <a:xfrm>
            <a:off x="10343544" y="1825625"/>
            <a:ext cx="914400" cy="9144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400" dirty="0"/>
          </a:p>
        </p:txBody>
      </p:sp>
      <p:sp>
        <p:nvSpPr>
          <p:cNvPr id="57" name="円/楕円 56"/>
          <p:cNvSpPr/>
          <p:nvPr/>
        </p:nvSpPr>
        <p:spPr>
          <a:xfrm>
            <a:off x="9501356" y="3238531"/>
            <a:ext cx="914400" cy="9144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solidFill>
                  <a:srgbClr val="FFFFFF"/>
                </a:solidFill>
              </a:rPr>
              <a:t>View</a:t>
            </a:r>
            <a:endParaRPr lang="ja-JP" altLang="en-US" dirty="0">
              <a:solidFill>
                <a:srgbClr val="FFFFFF"/>
              </a:solidFill>
            </a:endParaRPr>
          </a:p>
        </p:txBody>
      </p:sp>
      <p:sp>
        <p:nvSpPr>
          <p:cNvPr id="58" name="円/楕円 57"/>
          <p:cNvSpPr/>
          <p:nvPr/>
        </p:nvSpPr>
        <p:spPr>
          <a:xfrm>
            <a:off x="8659168" y="1825625"/>
            <a:ext cx="914400" cy="9144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solidFill>
                  <a:srgbClr val="FFFFFF"/>
                </a:solidFill>
              </a:rPr>
              <a:t>Controller</a:t>
            </a:r>
            <a:endParaRPr lang="ja-JP" altLang="en-US" sz="1400" dirty="0">
              <a:solidFill>
                <a:srgbClr val="FFFFFF"/>
              </a:solidFill>
            </a:endParaRPr>
          </a:p>
        </p:txBody>
      </p:sp>
      <p:cxnSp>
        <p:nvCxnSpPr>
          <p:cNvPr id="42" name="直線矢印コネクタ 41"/>
          <p:cNvCxnSpPr/>
          <p:nvPr/>
        </p:nvCxnSpPr>
        <p:spPr>
          <a:xfrm>
            <a:off x="9573568" y="2282825"/>
            <a:ext cx="76997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3" name="直線矢印コネクタ 42"/>
          <p:cNvCxnSpPr/>
          <p:nvPr/>
        </p:nvCxnSpPr>
        <p:spPr>
          <a:xfrm flipH="1">
            <a:off x="10281845" y="2606114"/>
            <a:ext cx="195610" cy="76632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4" name="直線矢印コネクタ 43"/>
          <p:cNvCxnSpPr/>
          <p:nvPr/>
        </p:nvCxnSpPr>
        <p:spPr>
          <a:xfrm flipV="1">
            <a:off x="10415756" y="2740025"/>
            <a:ext cx="384988" cy="95570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45" name="テキスト ボックス 44"/>
          <p:cNvSpPr txBox="1"/>
          <p:nvPr/>
        </p:nvSpPr>
        <p:spPr>
          <a:xfrm>
            <a:off x="9466509" y="2650372"/>
            <a:ext cx="1121415" cy="461665"/>
          </a:xfrm>
          <a:prstGeom prst="rect">
            <a:avLst/>
          </a:prstGeom>
          <a:noFill/>
        </p:spPr>
        <p:txBody>
          <a:bodyPr wrap="square" rtlCol="0">
            <a:spAutoFit/>
          </a:bodyPr>
          <a:lstStyle/>
          <a:p>
            <a:pPr algn="r"/>
            <a:r>
              <a:rPr lang="en-US" altLang="ja-JP" sz="1200" dirty="0"/>
              <a:t>3. </a:t>
            </a:r>
            <a:r>
              <a:rPr lang="ja-JP" altLang="en-US" sz="1200"/>
              <a:t>変更を通知</a:t>
            </a:r>
            <a:endParaRPr lang="en-US" altLang="ja-JP" sz="1200" dirty="0"/>
          </a:p>
          <a:p>
            <a:pPr algn="r"/>
            <a:r>
              <a:rPr lang="ja-JP" altLang="en-US" sz="1200"/>
              <a:t>する</a:t>
            </a:r>
            <a:endParaRPr lang="ja-JP" altLang="en-US" sz="1200" dirty="0"/>
          </a:p>
        </p:txBody>
      </p:sp>
      <p:sp>
        <p:nvSpPr>
          <p:cNvPr id="47" name="テキスト ボックス 46"/>
          <p:cNvSpPr txBox="1"/>
          <p:nvPr/>
        </p:nvSpPr>
        <p:spPr>
          <a:xfrm>
            <a:off x="9397848" y="1842157"/>
            <a:ext cx="1121416" cy="461665"/>
          </a:xfrm>
          <a:prstGeom prst="rect">
            <a:avLst/>
          </a:prstGeom>
          <a:noFill/>
        </p:spPr>
        <p:txBody>
          <a:bodyPr wrap="square" rtlCol="0">
            <a:spAutoFit/>
          </a:bodyPr>
          <a:lstStyle/>
          <a:p>
            <a:pPr algn="ctr"/>
            <a:r>
              <a:rPr lang="en-US" altLang="ja-JP" sz="1200" dirty="0"/>
              <a:t>2. </a:t>
            </a:r>
            <a:r>
              <a:rPr lang="ja-JP" altLang="en-US" sz="1200"/>
              <a:t>更新をリクエストする</a:t>
            </a:r>
            <a:endParaRPr lang="ja-JP" altLang="en-US" sz="1200" dirty="0"/>
          </a:p>
        </p:txBody>
      </p:sp>
      <p:sp>
        <p:nvSpPr>
          <p:cNvPr id="53" name="テキスト ボックス 52"/>
          <p:cNvSpPr txBox="1"/>
          <p:nvPr/>
        </p:nvSpPr>
        <p:spPr>
          <a:xfrm>
            <a:off x="8825318" y="2852751"/>
            <a:ext cx="1121416" cy="461665"/>
          </a:xfrm>
          <a:prstGeom prst="rect">
            <a:avLst/>
          </a:prstGeom>
          <a:noFill/>
        </p:spPr>
        <p:txBody>
          <a:bodyPr wrap="square" rtlCol="0">
            <a:spAutoFit/>
          </a:bodyPr>
          <a:lstStyle/>
          <a:p>
            <a:pPr algn="r"/>
            <a:r>
              <a:rPr lang="en-US" altLang="ja-JP" sz="1200" dirty="0"/>
              <a:t>1. </a:t>
            </a:r>
            <a:r>
              <a:rPr lang="ja-JP" altLang="en-US" sz="1200"/>
              <a:t>イベント</a:t>
            </a:r>
            <a:br>
              <a:rPr lang="en-US" altLang="ja-JP" sz="1200" dirty="0"/>
            </a:br>
            <a:r>
              <a:rPr lang="ja-JP" altLang="en-US" sz="1200"/>
              <a:t>を</a:t>
            </a:r>
            <a:r>
              <a:rPr lang="ja-JP" altLang="en-US" sz="1200" dirty="0"/>
              <a:t>送る</a:t>
            </a:r>
          </a:p>
        </p:txBody>
      </p:sp>
      <p:sp>
        <p:nvSpPr>
          <p:cNvPr id="54" name="テキスト ボックス 53"/>
          <p:cNvSpPr txBox="1"/>
          <p:nvPr/>
        </p:nvSpPr>
        <p:spPr>
          <a:xfrm>
            <a:off x="10515509" y="3272268"/>
            <a:ext cx="1199635" cy="461665"/>
          </a:xfrm>
          <a:prstGeom prst="rect">
            <a:avLst/>
          </a:prstGeom>
          <a:noFill/>
        </p:spPr>
        <p:txBody>
          <a:bodyPr wrap="square" rtlCol="0">
            <a:spAutoFit/>
          </a:bodyPr>
          <a:lstStyle/>
          <a:p>
            <a:r>
              <a:rPr lang="en-US" altLang="ja-JP" sz="1200" dirty="0"/>
              <a:t>4. </a:t>
            </a:r>
            <a:r>
              <a:rPr lang="ja-JP" altLang="en-US" sz="1200"/>
              <a:t>必要な情報を参照する</a:t>
            </a:r>
            <a:endParaRPr lang="ja-JP" altLang="en-US" sz="1200" dirty="0"/>
          </a:p>
        </p:txBody>
      </p:sp>
      <p:cxnSp>
        <p:nvCxnSpPr>
          <p:cNvPr id="55" name="直線矢印コネクタ 54"/>
          <p:cNvCxnSpPr/>
          <p:nvPr/>
        </p:nvCxnSpPr>
        <p:spPr>
          <a:xfrm flipH="1" flipV="1">
            <a:off x="9116368" y="2740025"/>
            <a:ext cx="384988" cy="95570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7" name="正方形/長方形 6">
            <a:extLst>
              <a:ext uri="{FF2B5EF4-FFF2-40B4-BE49-F238E27FC236}">
                <a16:creationId xmlns:a16="http://schemas.microsoft.com/office/drawing/2014/main" id="{07C59A47-3972-D948-8B9B-C638CCACCAFB}"/>
              </a:ext>
            </a:extLst>
          </p:cNvPr>
          <p:cNvSpPr/>
          <p:nvPr/>
        </p:nvSpPr>
        <p:spPr>
          <a:xfrm>
            <a:off x="10421893" y="2101653"/>
            <a:ext cx="793807" cy="369332"/>
          </a:xfrm>
          <a:prstGeom prst="rect">
            <a:avLst/>
          </a:prstGeom>
        </p:spPr>
        <p:txBody>
          <a:bodyPr wrap="none">
            <a:spAutoFit/>
          </a:bodyPr>
          <a:lstStyle/>
          <a:p>
            <a:pPr algn="ctr"/>
            <a:r>
              <a:rPr lang="en-US" altLang="ja-JP" dirty="0">
                <a:solidFill>
                  <a:srgbClr val="FFFFFF"/>
                </a:solidFill>
              </a:rPr>
              <a:t>Model</a:t>
            </a:r>
            <a:endParaRPr lang="ja-JP" altLang="en-US" dirty="0">
              <a:solidFill>
                <a:srgbClr val="FFFFFF"/>
              </a:solidFill>
            </a:endParaRPr>
          </a:p>
        </p:txBody>
      </p:sp>
    </p:spTree>
    <p:custDataLst>
      <p:tags r:id="rId1"/>
    </p:custDataLst>
    <p:extLst>
      <p:ext uri="{BB962C8B-B14F-4D97-AF65-F5344CB8AC3E}">
        <p14:creationId xmlns:p14="http://schemas.microsoft.com/office/powerpoint/2010/main" val="681274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dissolve">
                                      <p:cBhvr>
                                        <p:cTn id="7" dur="500"/>
                                        <p:tgtEl>
                                          <p:spTgt spid="57"/>
                                        </p:tgtEl>
                                      </p:cBhvr>
                                    </p:animEffect>
                                  </p:childTnLst>
                                </p:cTn>
                              </p:par>
                              <p:par>
                                <p:cTn id="8" presetID="9" presetClass="entr" presetSubtype="0" fill="hold" grpId="0" nodeType="withEffect">
                                  <p:stCondLst>
                                    <p:cond delay="0"/>
                                  </p:stCondLst>
                                  <p:childTnLst>
                                    <p:set>
                                      <p:cBhvr>
                                        <p:cTn id="9" dur="1" fill="hold">
                                          <p:stCondLst>
                                            <p:cond delay="0"/>
                                          </p:stCondLst>
                                        </p:cTn>
                                        <p:tgtEl>
                                          <p:spTgt spid="58"/>
                                        </p:tgtEl>
                                        <p:attrNameLst>
                                          <p:attrName>style.visibility</p:attrName>
                                        </p:attrNameLst>
                                      </p:cBhvr>
                                      <p:to>
                                        <p:strVal val="visible"/>
                                      </p:to>
                                    </p:set>
                                    <p:animEffect transition="in" filter="dissolve">
                                      <p:cBhvr>
                                        <p:cTn id="10" dur="500"/>
                                        <p:tgtEl>
                                          <p:spTgt spid="58"/>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dissolve">
                                      <p:cBhvr>
                                        <p:cTn id="13" dur="500"/>
                                        <p:tgtEl>
                                          <p:spTgt spid="7"/>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56"/>
                                        </p:tgtEl>
                                        <p:attrNameLst>
                                          <p:attrName>style.visibility</p:attrName>
                                        </p:attrNameLst>
                                      </p:cBhvr>
                                      <p:to>
                                        <p:strVal val="visible"/>
                                      </p:to>
                                    </p:set>
                                    <p:animEffect transition="in" filter="dissolve">
                                      <p:cBhvr>
                                        <p:cTn id="16" dur="500"/>
                                        <p:tgtEl>
                                          <p:spTgt spid="56"/>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53"/>
                                        </p:tgtEl>
                                        <p:attrNameLst>
                                          <p:attrName>style.visibility</p:attrName>
                                        </p:attrNameLst>
                                      </p:cBhvr>
                                      <p:to>
                                        <p:strVal val="visible"/>
                                      </p:to>
                                    </p:set>
                                    <p:animEffect transition="in" filter="dissolve">
                                      <p:cBhvr>
                                        <p:cTn id="21" dur="500"/>
                                        <p:tgtEl>
                                          <p:spTgt spid="53"/>
                                        </p:tgtEl>
                                      </p:cBhvr>
                                    </p:animEffect>
                                  </p:childTnLst>
                                </p:cTn>
                              </p:par>
                              <p:par>
                                <p:cTn id="22" presetID="9" presetClass="entr" presetSubtype="0" fill="hold" nodeType="withEffect">
                                  <p:stCondLst>
                                    <p:cond delay="0"/>
                                  </p:stCondLst>
                                  <p:childTnLst>
                                    <p:set>
                                      <p:cBhvr>
                                        <p:cTn id="23" dur="1" fill="hold">
                                          <p:stCondLst>
                                            <p:cond delay="0"/>
                                          </p:stCondLst>
                                        </p:cTn>
                                        <p:tgtEl>
                                          <p:spTgt spid="55"/>
                                        </p:tgtEl>
                                        <p:attrNameLst>
                                          <p:attrName>style.visibility</p:attrName>
                                        </p:attrNameLst>
                                      </p:cBhvr>
                                      <p:to>
                                        <p:strVal val="visible"/>
                                      </p:to>
                                    </p:set>
                                    <p:animEffect transition="in" filter="dissolve">
                                      <p:cBhvr>
                                        <p:cTn id="24" dur="500"/>
                                        <p:tgtEl>
                                          <p:spTgt spid="55"/>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nodeType="clickEffect">
                                  <p:stCondLst>
                                    <p:cond delay="0"/>
                                  </p:stCondLst>
                                  <p:childTnLst>
                                    <p:set>
                                      <p:cBhvr>
                                        <p:cTn id="28" dur="1" fill="hold">
                                          <p:stCondLst>
                                            <p:cond delay="0"/>
                                          </p:stCondLst>
                                        </p:cTn>
                                        <p:tgtEl>
                                          <p:spTgt spid="42"/>
                                        </p:tgtEl>
                                        <p:attrNameLst>
                                          <p:attrName>style.visibility</p:attrName>
                                        </p:attrNameLst>
                                      </p:cBhvr>
                                      <p:to>
                                        <p:strVal val="visible"/>
                                      </p:to>
                                    </p:set>
                                    <p:animEffect transition="in" filter="dissolve">
                                      <p:cBhvr>
                                        <p:cTn id="29" dur="500"/>
                                        <p:tgtEl>
                                          <p:spTgt spid="42"/>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47"/>
                                        </p:tgtEl>
                                        <p:attrNameLst>
                                          <p:attrName>style.visibility</p:attrName>
                                        </p:attrNameLst>
                                      </p:cBhvr>
                                      <p:to>
                                        <p:strVal val="visible"/>
                                      </p:to>
                                    </p:set>
                                    <p:animEffect transition="in" filter="dissolve">
                                      <p:cBhvr>
                                        <p:cTn id="32" dur="500"/>
                                        <p:tgtEl>
                                          <p:spTgt spid="47"/>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43"/>
                                        </p:tgtEl>
                                        <p:attrNameLst>
                                          <p:attrName>style.visibility</p:attrName>
                                        </p:attrNameLst>
                                      </p:cBhvr>
                                      <p:to>
                                        <p:strVal val="visible"/>
                                      </p:to>
                                    </p:set>
                                    <p:animEffect transition="in" filter="dissolve">
                                      <p:cBhvr>
                                        <p:cTn id="37" dur="500"/>
                                        <p:tgtEl>
                                          <p:spTgt spid="43"/>
                                        </p:tgtEl>
                                      </p:cBhvr>
                                    </p:animEffect>
                                  </p:childTnLst>
                                </p:cTn>
                              </p:par>
                              <p:par>
                                <p:cTn id="38" presetID="9" presetClass="entr" presetSubtype="0" fill="hold" grpId="0" nodeType="withEffect">
                                  <p:stCondLst>
                                    <p:cond delay="0"/>
                                  </p:stCondLst>
                                  <p:childTnLst>
                                    <p:set>
                                      <p:cBhvr>
                                        <p:cTn id="39" dur="1" fill="hold">
                                          <p:stCondLst>
                                            <p:cond delay="0"/>
                                          </p:stCondLst>
                                        </p:cTn>
                                        <p:tgtEl>
                                          <p:spTgt spid="45"/>
                                        </p:tgtEl>
                                        <p:attrNameLst>
                                          <p:attrName>style.visibility</p:attrName>
                                        </p:attrNameLst>
                                      </p:cBhvr>
                                      <p:to>
                                        <p:strVal val="visible"/>
                                      </p:to>
                                    </p:set>
                                    <p:animEffect transition="in" filter="dissolve">
                                      <p:cBhvr>
                                        <p:cTn id="40" dur="500"/>
                                        <p:tgtEl>
                                          <p:spTgt spid="45"/>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nodeType="clickEffect">
                                  <p:stCondLst>
                                    <p:cond delay="0"/>
                                  </p:stCondLst>
                                  <p:childTnLst>
                                    <p:set>
                                      <p:cBhvr>
                                        <p:cTn id="44" dur="1" fill="hold">
                                          <p:stCondLst>
                                            <p:cond delay="0"/>
                                          </p:stCondLst>
                                        </p:cTn>
                                        <p:tgtEl>
                                          <p:spTgt spid="44"/>
                                        </p:tgtEl>
                                        <p:attrNameLst>
                                          <p:attrName>style.visibility</p:attrName>
                                        </p:attrNameLst>
                                      </p:cBhvr>
                                      <p:to>
                                        <p:strVal val="visible"/>
                                      </p:to>
                                    </p:set>
                                    <p:animEffect transition="in" filter="dissolve">
                                      <p:cBhvr>
                                        <p:cTn id="45" dur="500"/>
                                        <p:tgtEl>
                                          <p:spTgt spid="44"/>
                                        </p:tgtEl>
                                      </p:cBhvr>
                                    </p:animEffect>
                                  </p:childTnLst>
                                </p:cTn>
                              </p:par>
                              <p:par>
                                <p:cTn id="46" presetID="9" presetClass="entr" presetSubtype="0" fill="hold" grpId="0" nodeType="withEffect">
                                  <p:stCondLst>
                                    <p:cond delay="0"/>
                                  </p:stCondLst>
                                  <p:childTnLst>
                                    <p:set>
                                      <p:cBhvr>
                                        <p:cTn id="47" dur="1" fill="hold">
                                          <p:stCondLst>
                                            <p:cond delay="0"/>
                                          </p:stCondLst>
                                        </p:cTn>
                                        <p:tgtEl>
                                          <p:spTgt spid="54"/>
                                        </p:tgtEl>
                                        <p:attrNameLst>
                                          <p:attrName>style.visibility</p:attrName>
                                        </p:attrNameLst>
                                      </p:cBhvr>
                                      <p:to>
                                        <p:strVal val="visible"/>
                                      </p:to>
                                    </p:set>
                                    <p:animEffect transition="in" filter="dissolve">
                                      <p:cBhvr>
                                        <p:cTn id="48"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57" grpId="0" animBg="1"/>
      <p:bldP spid="58" grpId="0" animBg="1"/>
      <p:bldP spid="45" grpId="0"/>
      <p:bldP spid="47" grpId="0"/>
      <p:bldP spid="53" grpId="0"/>
      <p:bldP spid="54" grpId="0"/>
      <p:bldP spid="7"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E79FDDF-1D6F-5241-95F9-D67D97086294}"/>
              </a:ext>
            </a:extLst>
          </p:cNvPr>
          <p:cNvSpPr>
            <a:spLocks noGrp="1"/>
          </p:cNvSpPr>
          <p:nvPr>
            <p:ph type="title"/>
          </p:nvPr>
        </p:nvSpPr>
        <p:spPr/>
        <p:txBody>
          <a:bodyPr/>
          <a:lstStyle/>
          <a:p>
            <a:r>
              <a:rPr kumimoji="1" lang="en-US" altLang="ja-JP" dirty="0"/>
              <a:t>MVC2 (Web</a:t>
            </a:r>
            <a:r>
              <a:rPr kumimoji="1" lang="ja-JP" altLang="en-US"/>
              <a:t>アプリ向け</a:t>
            </a:r>
            <a:r>
              <a:rPr lang="en-US" altLang="ja-JP" dirty="0"/>
              <a:t>MVC)</a:t>
            </a:r>
            <a:endParaRPr kumimoji="1" lang="ja-JP" altLang="en-US"/>
          </a:p>
        </p:txBody>
      </p:sp>
      <p:sp>
        <p:nvSpPr>
          <p:cNvPr id="3" name="コンテンツ プレースホルダー 2">
            <a:extLst>
              <a:ext uri="{FF2B5EF4-FFF2-40B4-BE49-F238E27FC236}">
                <a16:creationId xmlns:a16="http://schemas.microsoft.com/office/drawing/2014/main" id="{1C60095F-A1A3-AC49-9C52-1D1839CF9D5E}"/>
              </a:ext>
            </a:extLst>
          </p:cNvPr>
          <p:cNvSpPr>
            <a:spLocks noGrp="1"/>
          </p:cNvSpPr>
          <p:nvPr>
            <p:ph idx="1"/>
          </p:nvPr>
        </p:nvSpPr>
        <p:spPr>
          <a:xfrm>
            <a:off x="838200" y="1825625"/>
            <a:ext cx="7914906" cy="3805802"/>
          </a:xfrm>
        </p:spPr>
        <p:txBody>
          <a:bodyPr>
            <a:normAutofit fontScale="70000" lnSpcReduction="20000"/>
          </a:bodyPr>
          <a:lstStyle/>
          <a:p>
            <a:pPr>
              <a:lnSpc>
                <a:spcPct val="120000"/>
              </a:lnSpc>
            </a:pPr>
            <a:r>
              <a:rPr kumimoji="1" lang="en-US" altLang="ja-JP" dirty="0"/>
              <a:t>Model</a:t>
            </a:r>
            <a:r>
              <a:rPr kumimoji="1" lang="ja-JP" altLang="en-US"/>
              <a:t>から</a:t>
            </a:r>
            <a:r>
              <a:rPr kumimoji="1" lang="en-US" altLang="ja-JP" dirty="0"/>
              <a:t>View</a:t>
            </a:r>
            <a:r>
              <a:rPr kumimoji="1" lang="ja-JP" altLang="en-US"/>
              <a:t>に通知できない．</a:t>
            </a:r>
            <a:endParaRPr kumimoji="1" lang="en-US" altLang="ja-JP" dirty="0"/>
          </a:p>
          <a:p>
            <a:pPr lvl="1">
              <a:lnSpc>
                <a:spcPct val="120000"/>
              </a:lnSpc>
            </a:pPr>
            <a:r>
              <a:rPr lang="en-US" altLang="ja-JP" dirty="0"/>
              <a:t>Model</a:t>
            </a:r>
            <a:r>
              <a:rPr lang="ja-JP" altLang="en-US"/>
              <a:t>の状態変更は</a:t>
            </a:r>
            <a:r>
              <a:rPr lang="en-US" altLang="ja-JP" dirty="0"/>
              <a:t>Controller</a:t>
            </a:r>
            <a:r>
              <a:rPr lang="ja-JP" altLang="en-US"/>
              <a:t>経由で</a:t>
            </a:r>
            <a:r>
              <a:rPr lang="en-US" altLang="ja-JP" dirty="0"/>
              <a:t>View</a:t>
            </a:r>
            <a:r>
              <a:rPr lang="ja-JP" altLang="en-US"/>
              <a:t>に通知する．</a:t>
            </a:r>
            <a:endParaRPr lang="en-US" altLang="ja-JP" dirty="0"/>
          </a:p>
          <a:p>
            <a:pPr>
              <a:lnSpc>
                <a:spcPct val="120000"/>
              </a:lnSpc>
            </a:pPr>
            <a:r>
              <a:rPr kumimoji="1" lang="en-US" altLang="ja-JP" dirty="0"/>
              <a:t>Web</a:t>
            </a:r>
            <a:r>
              <a:rPr kumimoji="1" lang="ja-JP" altLang="en-US"/>
              <a:t>アプリでの</a:t>
            </a:r>
            <a:r>
              <a:rPr kumimoji="1" lang="en-US" altLang="ja-JP" dirty="0"/>
              <a:t>MVC</a:t>
            </a:r>
            <a:r>
              <a:rPr kumimoji="1" lang="ja-JP" altLang="en-US"/>
              <a:t>はこれを指す．</a:t>
            </a:r>
            <a:endParaRPr kumimoji="1" lang="en-US" altLang="ja-JP" dirty="0"/>
          </a:p>
          <a:p>
            <a:pPr>
              <a:lnSpc>
                <a:spcPct val="120000"/>
              </a:lnSpc>
            </a:pPr>
            <a:r>
              <a:rPr lang="ja-JP" altLang="en-US"/>
              <a:t>どちらも，</a:t>
            </a:r>
            <a:r>
              <a:rPr lang="en-US" altLang="ja-JP" dirty="0"/>
              <a:t>Model</a:t>
            </a:r>
            <a:r>
              <a:rPr lang="ja-JP" altLang="en-US"/>
              <a:t>と</a:t>
            </a:r>
            <a:r>
              <a:rPr lang="en-US" altLang="ja-JP" dirty="0"/>
              <a:t>View</a:t>
            </a:r>
            <a:r>
              <a:rPr lang="ja-JP" altLang="en-US"/>
              <a:t>を分離させる．</a:t>
            </a:r>
            <a:endParaRPr lang="en-US" altLang="ja-JP" dirty="0"/>
          </a:p>
          <a:p>
            <a:pPr lvl="1">
              <a:lnSpc>
                <a:spcPct val="120000"/>
              </a:lnSpc>
            </a:pPr>
            <a:r>
              <a:rPr lang="ja-JP" altLang="en-US"/>
              <a:t>アプリの本質部分と</a:t>
            </a:r>
            <a:r>
              <a:rPr lang="en-US" altLang="ja-JP" dirty="0"/>
              <a:t>UI</a:t>
            </a:r>
            <a:r>
              <a:rPr lang="ja-JP" altLang="en-US"/>
              <a:t>を</a:t>
            </a:r>
            <a:br>
              <a:rPr lang="en-US" altLang="ja-JP" dirty="0"/>
            </a:br>
            <a:r>
              <a:rPr lang="ja-JP" altLang="en-US"/>
              <a:t>切り離す．</a:t>
            </a:r>
            <a:endParaRPr lang="en-US" altLang="ja-JP" dirty="0"/>
          </a:p>
        </p:txBody>
      </p:sp>
      <p:sp>
        <p:nvSpPr>
          <p:cNvPr id="5" name="フッター プレースホルダー 4">
            <a:extLst>
              <a:ext uri="{FF2B5EF4-FFF2-40B4-BE49-F238E27FC236}">
                <a16:creationId xmlns:a16="http://schemas.microsoft.com/office/drawing/2014/main" id="{481C1393-FE0D-2A42-BF37-C6D319A24261}"/>
              </a:ext>
            </a:extLst>
          </p:cNvPr>
          <p:cNvSpPr>
            <a:spLocks noGrp="1"/>
          </p:cNvSpPr>
          <p:nvPr>
            <p:ph type="ftr" sz="quarter" idx="11"/>
          </p:nvPr>
        </p:nvSpPr>
        <p:spPr/>
        <p:txBody>
          <a:bodyPr/>
          <a:lstStyle/>
          <a:p>
            <a:r>
              <a:rPr kumimoji="1" lang="ja-JP" altLang="en-US"/>
              <a:t>ソフトウェア設計</a:t>
            </a:r>
          </a:p>
        </p:txBody>
      </p:sp>
      <p:sp>
        <p:nvSpPr>
          <p:cNvPr id="6" name="スライド番号プレースホルダー 5">
            <a:extLst>
              <a:ext uri="{FF2B5EF4-FFF2-40B4-BE49-F238E27FC236}">
                <a16:creationId xmlns:a16="http://schemas.microsoft.com/office/drawing/2014/main" id="{03077955-733F-C34D-94D3-EB4C797AE7DF}"/>
              </a:ext>
            </a:extLst>
          </p:cNvPr>
          <p:cNvSpPr>
            <a:spLocks noGrp="1"/>
          </p:cNvSpPr>
          <p:nvPr>
            <p:ph type="sldNum" sz="quarter" idx="12"/>
          </p:nvPr>
        </p:nvSpPr>
        <p:spPr/>
        <p:txBody>
          <a:bodyPr/>
          <a:lstStyle/>
          <a:p>
            <a:fld id="{24785B65-FD71-8B41-B484-67B8C90169D7}" type="slidenum">
              <a:rPr kumimoji="1" lang="ja-JP" altLang="en-US" smtClean="0"/>
              <a:t>38</a:t>
            </a:fld>
            <a:endParaRPr kumimoji="1" lang="ja-JP" altLang="en-US"/>
          </a:p>
        </p:txBody>
      </p:sp>
      <p:sp>
        <p:nvSpPr>
          <p:cNvPr id="33" name="円/楕円 32">
            <a:extLst>
              <a:ext uri="{FF2B5EF4-FFF2-40B4-BE49-F238E27FC236}">
                <a16:creationId xmlns:a16="http://schemas.microsoft.com/office/drawing/2014/main" id="{9B737BE6-BAB2-8648-BD49-0EA74EB6B9B1}"/>
              </a:ext>
            </a:extLst>
          </p:cNvPr>
          <p:cNvSpPr/>
          <p:nvPr/>
        </p:nvSpPr>
        <p:spPr>
          <a:xfrm>
            <a:off x="10344250" y="4369231"/>
            <a:ext cx="914400" cy="9144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400" dirty="0"/>
          </a:p>
        </p:txBody>
      </p:sp>
      <p:sp>
        <p:nvSpPr>
          <p:cNvPr id="34" name="円/楕円 33">
            <a:extLst>
              <a:ext uri="{FF2B5EF4-FFF2-40B4-BE49-F238E27FC236}">
                <a16:creationId xmlns:a16="http://schemas.microsoft.com/office/drawing/2014/main" id="{E1319697-9BF6-9A40-BE39-D47A05C1B4E0}"/>
              </a:ext>
            </a:extLst>
          </p:cNvPr>
          <p:cNvSpPr/>
          <p:nvPr/>
        </p:nvSpPr>
        <p:spPr>
          <a:xfrm>
            <a:off x="9502062" y="5782137"/>
            <a:ext cx="914400" cy="9144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solidFill>
                  <a:srgbClr val="FFFFFF"/>
                </a:solidFill>
              </a:rPr>
              <a:t>View</a:t>
            </a:r>
            <a:endParaRPr lang="ja-JP" altLang="en-US" dirty="0">
              <a:solidFill>
                <a:srgbClr val="FFFFFF"/>
              </a:solidFill>
            </a:endParaRPr>
          </a:p>
        </p:txBody>
      </p:sp>
      <p:sp>
        <p:nvSpPr>
          <p:cNvPr id="35" name="円/楕円 34">
            <a:extLst>
              <a:ext uri="{FF2B5EF4-FFF2-40B4-BE49-F238E27FC236}">
                <a16:creationId xmlns:a16="http://schemas.microsoft.com/office/drawing/2014/main" id="{98781CE6-C663-E747-ADD8-68827AF2758A}"/>
              </a:ext>
            </a:extLst>
          </p:cNvPr>
          <p:cNvSpPr/>
          <p:nvPr/>
        </p:nvSpPr>
        <p:spPr>
          <a:xfrm>
            <a:off x="8659874" y="4369231"/>
            <a:ext cx="914400" cy="9144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solidFill>
                  <a:srgbClr val="FFFFFF"/>
                </a:solidFill>
              </a:rPr>
              <a:t>Controller</a:t>
            </a:r>
            <a:endParaRPr lang="ja-JP" altLang="en-US" sz="1400" dirty="0">
              <a:solidFill>
                <a:srgbClr val="FFFFFF"/>
              </a:solidFill>
            </a:endParaRPr>
          </a:p>
        </p:txBody>
      </p:sp>
      <p:cxnSp>
        <p:nvCxnSpPr>
          <p:cNvPr id="24" name="直線矢印コネクタ 23">
            <a:extLst>
              <a:ext uri="{FF2B5EF4-FFF2-40B4-BE49-F238E27FC236}">
                <a16:creationId xmlns:a16="http://schemas.microsoft.com/office/drawing/2014/main" id="{19A45663-703B-B44E-80A7-969BB344CD96}"/>
              </a:ext>
            </a:extLst>
          </p:cNvPr>
          <p:cNvCxnSpPr/>
          <p:nvPr/>
        </p:nvCxnSpPr>
        <p:spPr>
          <a:xfrm>
            <a:off x="9574274" y="4695805"/>
            <a:ext cx="76997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6" name="直線矢印コネクタ 25">
            <a:extLst>
              <a:ext uri="{FF2B5EF4-FFF2-40B4-BE49-F238E27FC236}">
                <a16:creationId xmlns:a16="http://schemas.microsoft.com/office/drawing/2014/main" id="{0763D3C5-667D-D044-8B81-2B1F41BB24BD}"/>
              </a:ext>
            </a:extLst>
          </p:cNvPr>
          <p:cNvCxnSpPr>
            <a:cxnSpLocks/>
            <a:stCxn id="34" idx="7"/>
            <a:endCxn id="33" idx="4"/>
          </p:cNvCxnSpPr>
          <p:nvPr/>
        </p:nvCxnSpPr>
        <p:spPr>
          <a:xfrm flipV="1">
            <a:off x="10282551" y="5283631"/>
            <a:ext cx="518899" cy="632417"/>
          </a:xfrm>
          <a:prstGeom prst="straightConnector1">
            <a:avLst/>
          </a:prstGeom>
          <a:ln w="38100">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8" name="テキスト ボックス 27">
            <a:extLst>
              <a:ext uri="{FF2B5EF4-FFF2-40B4-BE49-F238E27FC236}">
                <a16:creationId xmlns:a16="http://schemas.microsoft.com/office/drawing/2014/main" id="{7564340E-8D45-844B-BE3F-89938CD9F97C}"/>
              </a:ext>
            </a:extLst>
          </p:cNvPr>
          <p:cNvSpPr txBox="1"/>
          <p:nvPr/>
        </p:nvSpPr>
        <p:spPr>
          <a:xfrm>
            <a:off x="9308862" y="4270377"/>
            <a:ext cx="1333858" cy="461665"/>
          </a:xfrm>
          <a:prstGeom prst="rect">
            <a:avLst/>
          </a:prstGeom>
          <a:noFill/>
        </p:spPr>
        <p:txBody>
          <a:bodyPr wrap="square" rtlCol="0">
            <a:spAutoFit/>
          </a:bodyPr>
          <a:lstStyle/>
          <a:p>
            <a:pPr algn="ctr"/>
            <a:r>
              <a:rPr lang="en-US" altLang="ja-JP" sz="1200" dirty="0"/>
              <a:t>2. </a:t>
            </a:r>
            <a:r>
              <a:rPr lang="ja-JP" altLang="en-US" sz="1200"/>
              <a:t>リクエストを通知する</a:t>
            </a:r>
            <a:endParaRPr lang="ja-JP" altLang="en-US" sz="1200" dirty="0"/>
          </a:p>
        </p:txBody>
      </p:sp>
      <p:cxnSp>
        <p:nvCxnSpPr>
          <p:cNvPr id="31" name="直線矢印コネクタ 30">
            <a:extLst>
              <a:ext uri="{FF2B5EF4-FFF2-40B4-BE49-F238E27FC236}">
                <a16:creationId xmlns:a16="http://schemas.microsoft.com/office/drawing/2014/main" id="{BF4A5F5F-D1D0-0140-BFDD-11D9C7CC3705}"/>
              </a:ext>
            </a:extLst>
          </p:cNvPr>
          <p:cNvCxnSpPr>
            <a:cxnSpLocks/>
            <a:stCxn id="35" idx="4"/>
            <a:endCxn id="34" idx="1"/>
          </p:cNvCxnSpPr>
          <p:nvPr/>
        </p:nvCxnSpPr>
        <p:spPr>
          <a:xfrm>
            <a:off x="9117074" y="5283631"/>
            <a:ext cx="518899" cy="63241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2" name="正方形/長方形 31">
            <a:extLst>
              <a:ext uri="{FF2B5EF4-FFF2-40B4-BE49-F238E27FC236}">
                <a16:creationId xmlns:a16="http://schemas.microsoft.com/office/drawing/2014/main" id="{CCCD0282-F349-3E41-88B2-42C9BF9D8310}"/>
              </a:ext>
            </a:extLst>
          </p:cNvPr>
          <p:cNvSpPr/>
          <p:nvPr/>
        </p:nvSpPr>
        <p:spPr>
          <a:xfrm>
            <a:off x="10422599" y="4645259"/>
            <a:ext cx="793807" cy="369332"/>
          </a:xfrm>
          <a:prstGeom prst="rect">
            <a:avLst/>
          </a:prstGeom>
        </p:spPr>
        <p:txBody>
          <a:bodyPr wrap="none">
            <a:spAutoFit/>
          </a:bodyPr>
          <a:lstStyle/>
          <a:p>
            <a:pPr algn="ctr"/>
            <a:r>
              <a:rPr lang="en-US" altLang="ja-JP" dirty="0">
                <a:solidFill>
                  <a:srgbClr val="FFFFFF"/>
                </a:solidFill>
              </a:rPr>
              <a:t>Model</a:t>
            </a:r>
            <a:endParaRPr lang="ja-JP" altLang="en-US" dirty="0">
              <a:solidFill>
                <a:srgbClr val="FFFFFF"/>
              </a:solidFill>
            </a:endParaRPr>
          </a:p>
        </p:txBody>
      </p:sp>
      <p:cxnSp>
        <p:nvCxnSpPr>
          <p:cNvPr id="36" name="直線矢印コネクタ 35">
            <a:extLst>
              <a:ext uri="{FF2B5EF4-FFF2-40B4-BE49-F238E27FC236}">
                <a16:creationId xmlns:a16="http://schemas.microsoft.com/office/drawing/2014/main" id="{525DE5BD-7856-6E47-B17F-2FF614AEA6DB}"/>
              </a:ext>
            </a:extLst>
          </p:cNvPr>
          <p:cNvCxnSpPr>
            <a:cxnSpLocks/>
          </p:cNvCxnSpPr>
          <p:nvPr/>
        </p:nvCxnSpPr>
        <p:spPr>
          <a:xfrm flipH="1">
            <a:off x="9561746" y="4837716"/>
            <a:ext cx="76997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7" name="テキスト ボックス 36">
            <a:extLst>
              <a:ext uri="{FF2B5EF4-FFF2-40B4-BE49-F238E27FC236}">
                <a16:creationId xmlns:a16="http://schemas.microsoft.com/office/drawing/2014/main" id="{97CF610B-66D6-A546-A55E-8F5F9253C6A1}"/>
              </a:ext>
            </a:extLst>
          </p:cNvPr>
          <p:cNvSpPr txBox="1"/>
          <p:nvPr/>
        </p:nvSpPr>
        <p:spPr>
          <a:xfrm>
            <a:off x="9343246" y="4914034"/>
            <a:ext cx="1219504" cy="276999"/>
          </a:xfrm>
          <a:prstGeom prst="rect">
            <a:avLst/>
          </a:prstGeom>
          <a:noFill/>
        </p:spPr>
        <p:txBody>
          <a:bodyPr wrap="square" rtlCol="0">
            <a:spAutoFit/>
          </a:bodyPr>
          <a:lstStyle/>
          <a:p>
            <a:pPr algn="ctr"/>
            <a:r>
              <a:rPr lang="en-US" altLang="ja-JP" sz="1200" dirty="0"/>
              <a:t>3. </a:t>
            </a:r>
            <a:r>
              <a:rPr lang="ja-JP" altLang="en-US" sz="1200"/>
              <a:t>結果を返す</a:t>
            </a:r>
            <a:endParaRPr lang="ja-JP" altLang="en-US" sz="1200" dirty="0"/>
          </a:p>
        </p:txBody>
      </p:sp>
      <p:pic>
        <p:nvPicPr>
          <p:cNvPr id="38" name="図 37">
            <a:extLst>
              <a:ext uri="{FF2B5EF4-FFF2-40B4-BE49-F238E27FC236}">
                <a16:creationId xmlns:a16="http://schemas.microsoft.com/office/drawing/2014/main" id="{3FAE5ECE-3733-3440-9884-F0F667D03628}"/>
              </a:ext>
            </a:extLst>
          </p:cNvPr>
          <p:cNvPicPr>
            <a:picLocks noChangeAspect="1"/>
          </p:cNvPicPr>
          <p:nvPr/>
        </p:nvPicPr>
        <p:blipFill>
          <a:blip r:embed="rId4"/>
          <a:stretch>
            <a:fillRect/>
          </a:stretch>
        </p:blipFill>
        <p:spPr>
          <a:xfrm>
            <a:off x="7225736" y="4461736"/>
            <a:ext cx="720000" cy="720000"/>
          </a:xfrm>
          <a:prstGeom prst="rect">
            <a:avLst/>
          </a:prstGeom>
        </p:spPr>
      </p:pic>
      <p:grpSp>
        <p:nvGrpSpPr>
          <p:cNvPr id="51" name="グループ化 50">
            <a:extLst>
              <a:ext uri="{FF2B5EF4-FFF2-40B4-BE49-F238E27FC236}">
                <a16:creationId xmlns:a16="http://schemas.microsoft.com/office/drawing/2014/main" id="{2F0DD5C2-9E3E-2846-9005-530A167D5473}"/>
              </a:ext>
            </a:extLst>
          </p:cNvPr>
          <p:cNvGrpSpPr/>
          <p:nvPr/>
        </p:nvGrpSpPr>
        <p:grpSpPr>
          <a:xfrm>
            <a:off x="8659168" y="1825625"/>
            <a:ext cx="3055976" cy="2327306"/>
            <a:chOff x="8659168" y="1825625"/>
            <a:chExt cx="3055976" cy="2327306"/>
          </a:xfrm>
        </p:grpSpPr>
        <p:sp>
          <p:nvSpPr>
            <p:cNvPr id="39" name="円/楕円 38">
              <a:extLst>
                <a:ext uri="{FF2B5EF4-FFF2-40B4-BE49-F238E27FC236}">
                  <a16:creationId xmlns:a16="http://schemas.microsoft.com/office/drawing/2014/main" id="{32A49CDF-FDC0-AF45-8022-097FEC3F162B}"/>
                </a:ext>
              </a:extLst>
            </p:cNvPr>
            <p:cNvSpPr/>
            <p:nvPr/>
          </p:nvSpPr>
          <p:spPr>
            <a:xfrm>
              <a:off x="10343544" y="1825625"/>
              <a:ext cx="914400" cy="9144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400" dirty="0"/>
            </a:p>
          </p:txBody>
        </p:sp>
        <p:sp>
          <p:nvSpPr>
            <p:cNvPr id="40" name="円/楕円 39">
              <a:extLst>
                <a:ext uri="{FF2B5EF4-FFF2-40B4-BE49-F238E27FC236}">
                  <a16:creationId xmlns:a16="http://schemas.microsoft.com/office/drawing/2014/main" id="{07F9F379-D4DB-0843-A7E2-9E6D9E3B7151}"/>
                </a:ext>
              </a:extLst>
            </p:cNvPr>
            <p:cNvSpPr/>
            <p:nvPr/>
          </p:nvSpPr>
          <p:spPr>
            <a:xfrm>
              <a:off x="9501356" y="3238531"/>
              <a:ext cx="914400" cy="9144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solidFill>
                    <a:srgbClr val="FFFFFF"/>
                  </a:solidFill>
                </a:rPr>
                <a:t>View</a:t>
              </a:r>
              <a:endParaRPr lang="ja-JP" altLang="en-US" dirty="0">
                <a:solidFill>
                  <a:srgbClr val="FFFFFF"/>
                </a:solidFill>
              </a:endParaRPr>
            </a:p>
          </p:txBody>
        </p:sp>
        <p:sp>
          <p:nvSpPr>
            <p:cNvPr id="41" name="円/楕円 40">
              <a:extLst>
                <a:ext uri="{FF2B5EF4-FFF2-40B4-BE49-F238E27FC236}">
                  <a16:creationId xmlns:a16="http://schemas.microsoft.com/office/drawing/2014/main" id="{E3C7E4DF-34C8-894C-B544-DF3E699B14FB}"/>
                </a:ext>
              </a:extLst>
            </p:cNvPr>
            <p:cNvSpPr/>
            <p:nvPr/>
          </p:nvSpPr>
          <p:spPr>
            <a:xfrm>
              <a:off x="8659168" y="1825625"/>
              <a:ext cx="914400" cy="9144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solidFill>
                    <a:srgbClr val="FFFFFF"/>
                  </a:solidFill>
                </a:rPr>
                <a:t>Controller</a:t>
              </a:r>
              <a:endParaRPr lang="ja-JP" altLang="en-US" sz="1400" dirty="0">
                <a:solidFill>
                  <a:srgbClr val="FFFFFF"/>
                </a:solidFill>
              </a:endParaRPr>
            </a:p>
          </p:txBody>
        </p:sp>
        <p:cxnSp>
          <p:nvCxnSpPr>
            <p:cNvPr id="42" name="直線矢印コネクタ 41">
              <a:extLst>
                <a:ext uri="{FF2B5EF4-FFF2-40B4-BE49-F238E27FC236}">
                  <a16:creationId xmlns:a16="http://schemas.microsoft.com/office/drawing/2014/main" id="{373B29A1-B6D4-DA48-AA5A-C708DB09354D}"/>
                </a:ext>
              </a:extLst>
            </p:cNvPr>
            <p:cNvCxnSpPr/>
            <p:nvPr/>
          </p:nvCxnSpPr>
          <p:spPr>
            <a:xfrm>
              <a:off x="9573568" y="2282825"/>
              <a:ext cx="76997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3" name="直線矢印コネクタ 42">
              <a:extLst>
                <a:ext uri="{FF2B5EF4-FFF2-40B4-BE49-F238E27FC236}">
                  <a16:creationId xmlns:a16="http://schemas.microsoft.com/office/drawing/2014/main" id="{07F65940-BD2B-BF48-A616-1A1DAD79C631}"/>
                </a:ext>
              </a:extLst>
            </p:cNvPr>
            <p:cNvCxnSpPr/>
            <p:nvPr/>
          </p:nvCxnSpPr>
          <p:spPr>
            <a:xfrm flipH="1">
              <a:off x="10281845" y="2606114"/>
              <a:ext cx="195610" cy="76632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4" name="直線矢印コネクタ 43">
              <a:extLst>
                <a:ext uri="{FF2B5EF4-FFF2-40B4-BE49-F238E27FC236}">
                  <a16:creationId xmlns:a16="http://schemas.microsoft.com/office/drawing/2014/main" id="{14208E7C-BB05-7A42-B926-0DE6E4070C01}"/>
                </a:ext>
              </a:extLst>
            </p:cNvPr>
            <p:cNvCxnSpPr/>
            <p:nvPr/>
          </p:nvCxnSpPr>
          <p:spPr>
            <a:xfrm flipV="1">
              <a:off x="10415756" y="2740025"/>
              <a:ext cx="384988" cy="95570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45" name="テキスト ボックス 44">
              <a:extLst>
                <a:ext uri="{FF2B5EF4-FFF2-40B4-BE49-F238E27FC236}">
                  <a16:creationId xmlns:a16="http://schemas.microsoft.com/office/drawing/2014/main" id="{CA1A3643-A038-7749-B5FC-0765C1AC2981}"/>
                </a:ext>
              </a:extLst>
            </p:cNvPr>
            <p:cNvSpPr txBox="1"/>
            <p:nvPr/>
          </p:nvSpPr>
          <p:spPr>
            <a:xfrm>
              <a:off x="9350438" y="2570597"/>
              <a:ext cx="1121415" cy="461665"/>
            </a:xfrm>
            <a:prstGeom prst="rect">
              <a:avLst/>
            </a:prstGeom>
            <a:noFill/>
          </p:spPr>
          <p:txBody>
            <a:bodyPr wrap="square" rtlCol="0">
              <a:spAutoFit/>
            </a:bodyPr>
            <a:lstStyle/>
            <a:p>
              <a:pPr algn="r"/>
              <a:r>
                <a:rPr lang="en-US" altLang="ja-JP" sz="1200" dirty="0"/>
                <a:t>3. </a:t>
              </a:r>
              <a:r>
                <a:rPr lang="ja-JP" altLang="en-US" sz="1200"/>
                <a:t>変更を通知</a:t>
              </a:r>
              <a:endParaRPr lang="en-US" altLang="ja-JP" sz="1200" dirty="0"/>
            </a:p>
            <a:p>
              <a:pPr algn="r"/>
              <a:r>
                <a:rPr lang="ja-JP" altLang="en-US" sz="1200"/>
                <a:t>する</a:t>
              </a:r>
              <a:endParaRPr lang="ja-JP" altLang="en-US" sz="1200" dirty="0"/>
            </a:p>
          </p:txBody>
        </p:sp>
        <p:sp>
          <p:nvSpPr>
            <p:cNvPr id="46" name="テキスト ボックス 45">
              <a:extLst>
                <a:ext uri="{FF2B5EF4-FFF2-40B4-BE49-F238E27FC236}">
                  <a16:creationId xmlns:a16="http://schemas.microsoft.com/office/drawing/2014/main" id="{3296C9B2-1484-A940-ADDC-B609BAD2E465}"/>
                </a:ext>
              </a:extLst>
            </p:cNvPr>
            <p:cNvSpPr txBox="1"/>
            <p:nvPr/>
          </p:nvSpPr>
          <p:spPr>
            <a:xfrm>
              <a:off x="9397848" y="1830727"/>
              <a:ext cx="1121416" cy="461665"/>
            </a:xfrm>
            <a:prstGeom prst="rect">
              <a:avLst/>
            </a:prstGeom>
            <a:noFill/>
          </p:spPr>
          <p:txBody>
            <a:bodyPr wrap="square" rtlCol="0">
              <a:spAutoFit/>
            </a:bodyPr>
            <a:lstStyle/>
            <a:p>
              <a:pPr algn="ctr"/>
              <a:r>
                <a:rPr lang="en-US" altLang="ja-JP" sz="1200" dirty="0"/>
                <a:t>2. </a:t>
              </a:r>
              <a:r>
                <a:rPr lang="ja-JP" altLang="en-US" sz="1200"/>
                <a:t>更新をリクエストする</a:t>
              </a:r>
              <a:endParaRPr lang="ja-JP" altLang="en-US" sz="1200" dirty="0"/>
            </a:p>
          </p:txBody>
        </p:sp>
        <p:sp>
          <p:nvSpPr>
            <p:cNvPr id="47" name="テキスト ボックス 46">
              <a:extLst>
                <a:ext uri="{FF2B5EF4-FFF2-40B4-BE49-F238E27FC236}">
                  <a16:creationId xmlns:a16="http://schemas.microsoft.com/office/drawing/2014/main" id="{2903CEF3-0325-2E42-B795-12D442A2C135}"/>
                </a:ext>
              </a:extLst>
            </p:cNvPr>
            <p:cNvSpPr txBox="1"/>
            <p:nvPr/>
          </p:nvSpPr>
          <p:spPr>
            <a:xfrm>
              <a:off x="8825318" y="2852751"/>
              <a:ext cx="1121416" cy="461665"/>
            </a:xfrm>
            <a:prstGeom prst="rect">
              <a:avLst/>
            </a:prstGeom>
            <a:noFill/>
          </p:spPr>
          <p:txBody>
            <a:bodyPr wrap="square" rtlCol="0">
              <a:spAutoFit/>
            </a:bodyPr>
            <a:lstStyle/>
            <a:p>
              <a:pPr algn="r"/>
              <a:r>
                <a:rPr lang="en-US" altLang="ja-JP" sz="1200" dirty="0"/>
                <a:t>1. </a:t>
              </a:r>
              <a:r>
                <a:rPr lang="ja-JP" altLang="en-US" sz="1200"/>
                <a:t>イベント</a:t>
              </a:r>
              <a:br>
                <a:rPr lang="en-US" altLang="ja-JP" sz="1200" dirty="0"/>
              </a:br>
              <a:r>
                <a:rPr lang="ja-JP" altLang="en-US" sz="1200"/>
                <a:t>を</a:t>
              </a:r>
              <a:r>
                <a:rPr lang="ja-JP" altLang="en-US" sz="1200" dirty="0"/>
                <a:t>送る</a:t>
              </a:r>
            </a:p>
          </p:txBody>
        </p:sp>
        <p:sp>
          <p:nvSpPr>
            <p:cNvPr id="48" name="テキスト ボックス 47">
              <a:extLst>
                <a:ext uri="{FF2B5EF4-FFF2-40B4-BE49-F238E27FC236}">
                  <a16:creationId xmlns:a16="http://schemas.microsoft.com/office/drawing/2014/main" id="{24D76937-8F3B-3C41-8F05-FBCF4D9DB4E5}"/>
                </a:ext>
              </a:extLst>
            </p:cNvPr>
            <p:cNvSpPr txBox="1"/>
            <p:nvPr/>
          </p:nvSpPr>
          <p:spPr>
            <a:xfrm>
              <a:off x="10515509" y="3272268"/>
              <a:ext cx="1199635" cy="461665"/>
            </a:xfrm>
            <a:prstGeom prst="rect">
              <a:avLst/>
            </a:prstGeom>
            <a:noFill/>
          </p:spPr>
          <p:txBody>
            <a:bodyPr wrap="square" rtlCol="0">
              <a:spAutoFit/>
            </a:bodyPr>
            <a:lstStyle/>
            <a:p>
              <a:r>
                <a:rPr lang="en-US" altLang="ja-JP" sz="1200" dirty="0"/>
                <a:t>4. </a:t>
              </a:r>
              <a:r>
                <a:rPr lang="ja-JP" altLang="en-US" sz="1200"/>
                <a:t>必要な情報を参照する</a:t>
              </a:r>
              <a:endParaRPr lang="ja-JP" altLang="en-US" sz="1200" dirty="0"/>
            </a:p>
          </p:txBody>
        </p:sp>
        <p:cxnSp>
          <p:nvCxnSpPr>
            <p:cNvPr id="49" name="直線矢印コネクタ 48">
              <a:extLst>
                <a:ext uri="{FF2B5EF4-FFF2-40B4-BE49-F238E27FC236}">
                  <a16:creationId xmlns:a16="http://schemas.microsoft.com/office/drawing/2014/main" id="{8525FD8E-420A-5249-9B4F-C3D222C62030}"/>
                </a:ext>
              </a:extLst>
            </p:cNvPr>
            <p:cNvCxnSpPr/>
            <p:nvPr/>
          </p:nvCxnSpPr>
          <p:spPr>
            <a:xfrm flipH="1" flipV="1">
              <a:off x="9116368" y="2740025"/>
              <a:ext cx="384988" cy="95570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50" name="正方形/長方形 49">
              <a:extLst>
                <a:ext uri="{FF2B5EF4-FFF2-40B4-BE49-F238E27FC236}">
                  <a16:creationId xmlns:a16="http://schemas.microsoft.com/office/drawing/2014/main" id="{11D8939C-AA1E-DF4A-B3B7-BF2F7A42470D}"/>
                </a:ext>
              </a:extLst>
            </p:cNvPr>
            <p:cNvSpPr/>
            <p:nvPr/>
          </p:nvSpPr>
          <p:spPr>
            <a:xfrm>
              <a:off x="10421893" y="2101653"/>
              <a:ext cx="793807" cy="369332"/>
            </a:xfrm>
            <a:prstGeom prst="rect">
              <a:avLst/>
            </a:prstGeom>
          </p:spPr>
          <p:txBody>
            <a:bodyPr wrap="none">
              <a:spAutoFit/>
            </a:bodyPr>
            <a:lstStyle/>
            <a:p>
              <a:pPr algn="ctr"/>
              <a:r>
                <a:rPr lang="en-US" altLang="ja-JP" dirty="0">
                  <a:solidFill>
                    <a:srgbClr val="FFFFFF"/>
                  </a:solidFill>
                </a:rPr>
                <a:t>Model</a:t>
              </a:r>
              <a:endParaRPr lang="ja-JP" altLang="en-US" dirty="0">
                <a:solidFill>
                  <a:srgbClr val="FFFFFF"/>
                </a:solidFill>
              </a:endParaRPr>
            </a:p>
          </p:txBody>
        </p:sp>
      </p:grpSp>
      <p:cxnSp>
        <p:nvCxnSpPr>
          <p:cNvPr id="52" name="直線矢印コネクタ 51">
            <a:extLst>
              <a:ext uri="{FF2B5EF4-FFF2-40B4-BE49-F238E27FC236}">
                <a16:creationId xmlns:a16="http://schemas.microsoft.com/office/drawing/2014/main" id="{FD585293-BFD5-AB49-88AA-EAF9EC5CD349}"/>
              </a:ext>
            </a:extLst>
          </p:cNvPr>
          <p:cNvCxnSpPr>
            <a:cxnSpLocks/>
            <a:stCxn id="38" idx="3"/>
            <a:endCxn id="35" idx="2"/>
          </p:cNvCxnSpPr>
          <p:nvPr/>
        </p:nvCxnSpPr>
        <p:spPr>
          <a:xfrm>
            <a:off x="7945736" y="4821736"/>
            <a:ext cx="714138" cy="469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56" name="テキスト ボックス 55">
            <a:extLst>
              <a:ext uri="{FF2B5EF4-FFF2-40B4-BE49-F238E27FC236}">
                <a16:creationId xmlns:a16="http://schemas.microsoft.com/office/drawing/2014/main" id="{EBEB5BCA-B4AB-9D4A-B8CD-E7037191F07E}"/>
              </a:ext>
            </a:extLst>
          </p:cNvPr>
          <p:cNvSpPr txBox="1"/>
          <p:nvPr/>
        </p:nvSpPr>
        <p:spPr>
          <a:xfrm>
            <a:off x="7650244" y="4455043"/>
            <a:ext cx="1305122" cy="276999"/>
          </a:xfrm>
          <a:prstGeom prst="rect">
            <a:avLst/>
          </a:prstGeom>
          <a:noFill/>
        </p:spPr>
        <p:txBody>
          <a:bodyPr wrap="square" rtlCol="0">
            <a:spAutoFit/>
          </a:bodyPr>
          <a:lstStyle/>
          <a:p>
            <a:pPr algn="ctr"/>
            <a:r>
              <a:rPr lang="en-US" altLang="ja-JP" sz="1200" dirty="0"/>
              <a:t>1. </a:t>
            </a:r>
            <a:r>
              <a:rPr lang="ja-JP" altLang="en-US" sz="1200"/>
              <a:t>リクエスト</a:t>
            </a:r>
            <a:endParaRPr lang="ja-JP" altLang="en-US" sz="1200" dirty="0"/>
          </a:p>
        </p:txBody>
      </p:sp>
      <p:sp>
        <p:nvSpPr>
          <p:cNvPr id="60" name="テキスト ボックス 59">
            <a:extLst>
              <a:ext uri="{FF2B5EF4-FFF2-40B4-BE49-F238E27FC236}">
                <a16:creationId xmlns:a16="http://schemas.microsoft.com/office/drawing/2014/main" id="{99DE7E00-D0B9-F142-9473-AE99A8AEF583}"/>
              </a:ext>
            </a:extLst>
          </p:cNvPr>
          <p:cNvSpPr txBox="1"/>
          <p:nvPr/>
        </p:nvSpPr>
        <p:spPr>
          <a:xfrm>
            <a:off x="8733494" y="5408608"/>
            <a:ext cx="1164069" cy="461665"/>
          </a:xfrm>
          <a:prstGeom prst="rect">
            <a:avLst/>
          </a:prstGeom>
          <a:noFill/>
        </p:spPr>
        <p:txBody>
          <a:bodyPr wrap="square" rtlCol="0">
            <a:spAutoFit/>
          </a:bodyPr>
          <a:lstStyle/>
          <a:p>
            <a:pPr algn="r"/>
            <a:r>
              <a:rPr lang="en-US" altLang="ja-JP" sz="1200" dirty="0"/>
              <a:t>4. </a:t>
            </a:r>
            <a:r>
              <a:rPr lang="ja-JP" altLang="en-US" sz="1200"/>
              <a:t>結果を反映させる</a:t>
            </a:r>
            <a:endParaRPr lang="en-US" altLang="ja-JP" sz="1200" dirty="0"/>
          </a:p>
        </p:txBody>
      </p:sp>
      <p:sp>
        <p:nvSpPr>
          <p:cNvPr id="63" name="テキスト ボックス 62">
            <a:extLst>
              <a:ext uri="{FF2B5EF4-FFF2-40B4-BE49-F238E27FC236}">
                <a16:creationId xmlns:a16="http://schemas.microsoft.com/office/drawing/2014/main" id="{2698F155-30EE-A840-BEE4-449CA19C4F08}"/>
              </a:ext>
            </a:extLst>
          </p:cNvPr>
          <p:cNvSpPr txBox="1"/>
          <p:nvPr/>
        </p:nvSpPr>
        <p:spPr>
          <a:xfrm>
            <a:off x="10576754" y="5503621"/>
            <a:ext cx="1310446" cy="461665"/>
          </a:xfrm>
          <a:prstGeom prst="rect">
            <a:avLst/>
          </a:prstGeom>
          <a:noFill/>
        </p:spPr>
        <p:txBody>
          <a:bodyPr wrap="square" rtlCol="0">
            <a:spAutoFit/>
          </a:bodyPr>
          <a:lstStyle/>
          <a:p>
            <a:pPr algn="r"/>
            <a:r>
              <a:rPr lang="en-US" altLang="ja-JP" sz="1200" dirty="0"/>
              <a:t>Model</a:t>
            </a:r>
            <a:r>
              <a:rPr lang="ja-JP" altLang="en-US" sz="1200"/>
              <a:t>と</a:t>
            </a:r>
            <a:r>
              <a:rPr lang="en-US" altLang="ja-JP" sz="1200" dirty="0"/>
              <a:t>View</a:t>
            </a:r>
            <a:r>
              <a:rPr lang="ja-JP" altLang="en-US" sz="1200"/>
              <a:t>は関係を持たない</a:t>
            </a:r>
            <a:endParaRPr lang="en-US" altLang="ja-JP" sz="1200" dirty="0"/>
          </a:p>
        </p:txBody>
      </p:sp>
      <p:sp>
        <p:nvSpPr>
          <p:cNvPr id="64" name="乗算記号 63">
            <a:extLst>
              <a:ext uri="{FF2B5EF4-FFF2-40B4-BE49-F238E27FC236}">
                <a16:creationId xmlns:a16="http://schemas.microsoft.com/office/drawing/2014/main" id="{62973D00-E80E-8B47-BF47-DB07D19FD5F5}"/>
              </a:ext>
            </a:extLst>
          </p:cNvPr>
          <p:cNvSpPr/>
          <p:nvPr/>
        </p:nvSpPr>
        <p:spPr>
          <a:xfrm>
            <a:off x="10245509" y="5391532"/>
            <a:ext cx="540000" cy="540000"/>
          </a:xfrm>
          <a:prstGeom prst="mathMultiply">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5" name="直線矢印コネクタ 64">
            <a:extLst>
              <a:ext uri="{FF2B5EF4-FFF2-40B4-BE49-F238E27FC236}">
                <a16:creationId xmlns:a16="http://schemas.microsoft.com/office/drawing/2014/main" id="{9AFE326D-5B2B-6D45-8065-DAEEC0F1832C}"/>
              </a:ext>
            </a:extLst>
          </p:cNvPr>
          <p:cNvCxnSpPr>
            <a:cxnSpLocks/>
            <a:stCxn id="34" idx="2"/>
            <a:endCxn id="38" idx="2"/>
          </p:cNvCxnSpPr>
          <p:nvPr/>
        </p:nvCxnSpPr>
        <p:spPr>
          <a:xfrm flipH="1" flipV="1">
            <a:off x="7585736" y="5181736"/>
            <a:ext cx="1916326" cy="105760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8" name="テキスト ボックス 67">
            <a:extLst>
              <a:ext uri="{FF2B5EF4-FFF2-40B4-BE49-F238E27FC236}">
                <a16:creationId xmlns:a16="http://schemas.microsoft.com/office/drawing/2014/main" id="{4A1E7B76-6398-484A-8281-1FB39ED16437}"/>
              </a:ext>
            </a:extLst>
          </p:cNvPr>
          <p:cNvSpPr txBox="1"/>
          <p:nvPr/>
        </p:nvSpPr>
        <p:spPr>
          <a:xfrm>
            <a:off x="7263206" y="5631430"/>
            <a:ext cx="1164069" cy="461665"/>
          </a:xfrm>
          <a:prstGeom prst="rect">
            <a:avLst/>
          </a:prstGeom>
          <a:noFill/>
        </p:spPr>
        <p:txBody>
          <a:bodyPr wrap="square" rtlCol="0">
            <a:spAutoFit/>
          </a:bodyPr>
          <a:lstStyle/>
          <a:p>
            <a:pPr algn="r"/>
            <a:r>
              <a:rPr lang="en-US" altLang="ja-JP" sz="1200" dirty="0"/>
              <a:t>5. </a:t>
            </a:r>
            <a:r>
              <a:rPr lang="ja-JP" altLang="en-US" sz="1200"/>
              <a:t>レスポンスする</a:t>
            </a:r>
            <a:endParaRPr lang="en-US" altLang="ja-JP" sz="1200" dirty="0"/>
          </a:p>
        </p:txBody>
      </p:sp>
      <p:sp>
        <p:nvSpPr>
          <p:cNvPr id="21" name="禁止 20">
            <a:extLst>
              <a:ext uri="{FF2B5EF4-FFF2-40B4-BE49-F238E27FC236}">
                <a16:creationId xmlns:a16="http://schemas.microsoft.com/office/drawing/2014/main" id="{738BD320-860C-8549-A53A-2ACB3BAB3AAC}"/>
              </a:ext>
            </a:extLst>
          </p:cNvPr>
          <p:cNvSpPr/>
          <p:nvPr/>
        </p:nvSpPr>
        <p:spPr>
          <a:xfrm>
            <a:off x="10168801" y="2934842"/>
            <a:ext cx="360000" cy="360000"/>
          </a:xfrm>
          <a:prstGeom prst="noSmoking">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Tree>
    <p:custDataLst>
      <p:tags r:id="rId1"/>
    </p:custDataLst>
    <p:extLst>
      <p:ext uri="{BB962C8B-B14F-4D97-AF65-F5344CB8AC3E}">
        <p14:creationId xmlns:p14="http://schemas.microsoft.com/office/powerpoint/2010/main" val="1300445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dissolv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5"/>
                                        </p:tgtEl>
                                        <p:attrNameLst>
                                          <p:attrName>style.visibility</p:attrName>
                                        </p:attrNameLst>
                                      </p:cBhvr>
                                      <p:to>
                                        <p:strVal val="visible"/>
                                      </p:to>
                                    </p:set>
                                    <p:animEffect transition="in" filter="dissolve">
                                      <p:cBhvr>
                                        <p:cTn id="12" dur="500"/>
                                        <p:tgtEl>
                                          <p:spTgt spid="35"/>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32"/>
                                        </p:tgtEl>
                                        <p:attrNameLst>
                                          <p:attrName>style.visibility</p:attrName>
                                        </p:attrNameLst>
                                      </p:cBhvr>
                                      <p:to>
                                        <p:strVal val="visible"/>
                                      </p:to>
                                    </p:set>
                                    <p:animEffect transition="in" filter="dissolve">
                                      <p:cBhvr>
                                        <p:cTn id="15" dur="500"/>
                                        <p:tgtEl>
                                          <p:spTgt spid="32"/>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3"/>
                                        </p:tgtEl>
                                        <p:attrNameLst>
                                          <p:attrName>style.visibility</p:attrName>
                                        </p:attrNameLst>
                                      </p:cBhvr>
                                      <p:to>
                                        <p:strVal val="visible"/>
                                      </p:to>
                                    </p:set>
                                    <p:animEffect transition="in" filter="dissolve">
                                      <p:cBhvr>
                                        <p:cTn id="18" dur="500"/>
                                        <p:tgtEl>
                                          <p:spTgt spid="33"/>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4"/>
                                        </p:tgtEl>
                                        <p:attrNameLst>
                                          <p:attrName>style.visibility</p:attrName>
                                        </p:attrNameLst>
                                      </p:cBhvr>
                                      <p:to>
                                        <p:strVal val="visible"/>
                                      </p:to>
                                    </p:set>
                                    <p:animEffect transition="in" filter="dissolve">
                                      <p:cBhvr>
                                        <p:cTn id="21" dur="500"/>
                                        <p:tgtEl>
                                          <p:spTgt spid="34"/>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nodeType="clickEffect">
                                  <p:stCondLst>
                                    <p:cond delay="0"/>
                                  </p:stCondLst>
                                  <p:childTnLst>
                                    <p:set>
                                      <p:cBhvr>
                                        <p:cTn id="25" dur="1" fill="hold">
                                          <p:stCondLst>
                                            <p:cond delay="0"/>
                                          </p:stCondLst>
                                        </p:cTn>
                                        <p:tgtEl>
                                          <p:spTgt spid="38"/>
                                        </p:tgtEl>
                                        <p:attrNameLst>
                                          <p:attrName>style.visibility</p:attrName>
                                        </p:attrNameLst>
                                      </p:cBhvr>
                                      <p:to>
                                        <p:strVal val="visible"/>
                                      </p:to>
                                    </p:set>
                                    <p:animEffect transition="in" filter="dissolve">
                                      <p:cBhvr>
                                        <p:cTn id="26" dur="500"/>
                                        <p:tgtEl>
                                          <p:spTgt spid="38"/>
                                        </p:tgtEl>
                                      </p:cBhvr>
                                    </p:animEffect>
                                  </p:childTnLst>
                                </p:cTn>
                              </p:par>
                            </p:childTnLst>
                          </p:cTn>
                        </p:par>
                        <p:par>
                          <p:cTn id="27" fill="hold">
                            <p:stCondLst>
                              <p:cond delay="500"/>
                            </p:stCondLst>
                            <p:childTnLst>
                              <p:par>
                                <p:cTn id="28" presetID="9" presetClass="entr" presetSubtype="0" fill="hold" grpId="0" nodeType="afterEffect">
                                  <p:stCondLst>
                                    <p:cond delay="0"/>
                                  </p:stCondLst>
                                  <p:childTnLst>
                                    <p:set>
                                      <p:cBhvr>
                                        <p:cTn id="29" dur="1" fill="hold">
                                          <p:stCondLst>
                                            <p:cond delay="0"/>
                                          </p:stCondLst>
                                        </p:cTn>
                                        <p:tgtEl>
                                          <p:spTgt spid="56"/>
                                        </p:tgtEl>
                                        <p:attrNameLst>
                                          <p:attrName>style.visibility</p:attrName>
                                        </p:attrNameLst>
                                      </p:cBhvr>
                                      <p:to>
                                        <p:strVal val="visible"/>
                                      </p:to>
                                    </p:set>
                                    <p:animEffect transition="in" filter="dissolve">
                                      <p:cBhvr>
                                        <p:cTn id="30" dur="500"/>
                                        <p:tgtEl>
                                          <p:spTgt spid="56"/>
                                        </p:tgtEl>
                                      </p:cBhvr>
                                    </p:animEffect>
                                  </p:childTnLst>
                                </p:cTn>
                              </p:par>
                              <p:par>
                                <p:cTn id="31" presetID="9" presetClass="entr" presetSubtype="0" fill="hold" nodeType="withEffect">
                                  <p:stCondLst>
                                    <p:cond delay="0"/>
                                  </p:stCondLst>
                                  <p:childTnLst>
                                    <p:set>
                                      <p:cBhvr>
                                        <p:cTn id="32" dur="1" fill="hold">
                                          <p:stCondLst>
                                            <p:cond delay="0"/>
                                          </p:stCondLst>
                                        </p:cTn>
                                        <p:tgtEl>
                                          <p:spTgt spid="52"/>
                                        </p:tgtEl>
                                        <p:attrNameLst>
                                          <p:attrName>style.visibility</p:attrName>
                                        </p:attrNameLst>
                                      </p:cBhvr>
                                      <p:to>
                                        <p:strVal val="visible"/>
                                      </p:to>
                                    </p:set>
                                    <p:animEffect transition="in" filter="dissolve">
                                      <p:cBhvr>
                                        <p:cTn id="33" dur="500"/>
                                        <p:tgtEl>
                                          <p:spTgt spid="52"/>
                                        </p:tgtEl>
                                      </p:cBhvr>
                                    </p:animEffect>
                                  </p:childTnLst>
                                </p:cTn>
                              </p:par>
                            </p:childTnLst>
                          </p:cTn>
                        </p:par>
                      </p:childTnLst>
                    </p:cTn>
                  </p:par>
                  <p:par>
                    <p:cTn id="34" fill="hold">
                      <p:stCondLst>
                        <p:cond delay="indefinite"/>
                      </p:stCondLst>
                      <p:childTnLst>
                        <p:par>
                          <p:cTn id="35" fill="hold">
                            <p:stCondLst>
                              <p:cond delay="0"/>
                            </p:stCondLst>
                            <p:childTnLst>
                              <p:par>
                                <p:cTn id="36" presetID="9" presetClass="entr" presetSubtype="0" fill="hold" nodeType="clickEffect">
                                  <p:stCondLst>
                                    <p:cond delay="0"/>
                                  </p:stCondLst>
                                  <p:childTnLst>
                                    <p:set>
                                      <p:cBhvr>
                                        <p:cTn id="37" dur="1" fill="hold">
                                          <p:stCondLst>
                                            <p:cond delay="0"/>
                                          </p:stCondLst>
                                        </p:cTn>
                                        <p:tgtEl>
                                          <p:spTgt spid="24"/>
                                        </p:tgtEl>
                                        <p:attrNameLst>
                                          <p:attrName>style.visibility</p:attrName>
                                        </p:attrNameLst>
                                      </p:cBhvr>
                                      <p:to>
                                        <p:strVal val="visible"/>
                                      </p:to>
                                    </p:set>
                                    <p:animEffect transition="in" filter="dissolve">
                                      <p:cBhvr>
                                        <p:cTn id="38" dur="500"/>
                                        <p:tgtEl>
                                          <p:spTgt spid="24"/>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28"/>
                                        </p:tgtEl>
                                        <p:attrNameLst>
                                          <p:attrName>style.visibility</p:attrName>
                                        </p:attrNameLst>
                                      </p:cBhvr>
                                      <p:to>
                                        <p:strVal val="visible"/>
                                      </p:to>
                                    </p:set>
                                    <p:animEffect transition="in" filter="dissolve">
                                      <p:cBhvr>
                                        <p:cTn id="41" dur="500"/>
                                        <p:tgtEl>
                                          <p:spTgt spid="28"/>
                                        </p:tgtEl>
                                      </p:cBhvr>
                                    </p:animEffect>
                                  </p:childTnLst>
                                </p:cTn>
                              </p:par>
                            </p:childTnLst>
                          </p:cTn>
                        </p:par>
                      </p:childTnLst>
                    </p:cTn>
                  </p:par>
                  <p:par>
                    <p:cTn id="42" fill="hold">
                      <p:stCondLst>
                        <p:cond delay="indefinite"/>
                      </p:stCondLst>
                      <p:childTnLst>
                        <p:par>
                          <p:cTn id="43" fill="hold">
                            <p:stCondLst>
                              <p:cond delay="0"/>
                            </p:stCondLst>
                            <p:childTnLst>
                              <p:par>
                                <p:cTn id="44" presetID="9" presetClass="entr" presetSubtype="0" fill="hold" nodeType="clickEffect">
                                  <p:stCondLst>
                                    <p:cond delay="0"/>
                                  </p:stCondLst>
                                  <p:childTnLst>
                                    <p:set>
                                      <p:cBhvr>
                                        <p:cTn id="45" dur="1" fill="hold">
                                          <p:stCondLst>
                                            <p:cond delay="0"/>
                                          </p:stCondLst>
                                        </p:cTn>
                                        <p:tgtEl>
                                          <p:spTgt spid="36"/>
                                        </p:tgtEl>
                                        <p:attrNameLst>
                                          <p:attrName>style.visibility</p:attrName>
                                        </p:attrNameLst>
                                      </p:cBhvr>
                                      <p:to>
                                        <p:strVal val="visible"/>
                                      </p:to>
                                    </p:set>
                                    <p:animEffect transition="in" filter="dissolve">
                                      <p:cBhvr>
                                        <p:cTn id="46" dur="500"/>
                                        <p:tgtEl>
                                          <p:spTgt spid="36"/>
                                        </p:tgtEl>
                                      </p:cBhvr>
                                    </p:animEffect>
                                  </p:childTnLst>
                                </p:cTn>
                              </p:par>
                              <p:par>
                                <p:cTn id="47" presetID="9" presetClass="entr" presetSubtype="0" fill="hold" grpId="0" nodeType="withEffect">
                                  <p:stCondLst>
                                    <p:cond delay="0"/>
                                  </p:stCondLst>
                                  <p:childTnLst>
                                    <p:set>
                                      <p:cBhvr>
                                        <p:cTn id="48" dur="1" fill="hold">
                                          <p:stCondLst>
                                            <p:cond delay="0"/>
                                          </p:stCondLst>
                                        </p:cTn>
                                        <p:tgtEl>
                                          <p:spTgt spid="37"/>
                                        </p:tgtEl>
                                        <p:attrNameLst>
                                          <p:attrName>style.visibility</p:attrName>
                                        </p:attrNameLst>
                                      </p:cBhvr>
                                      <p:to>
                                        <p:strVal val="visible"/>
                                      </p:to>
                                    </p:set>
                                    <p:animEffect transition="in" filter="dissolve">
                                      <p:cBhvr>
                                        <p:cTn id="49" dur="500"/>
                                        <p:tgtEl>
                                          <p:spTgt spid="37"/>
                                        </p:tgtEl>
                                      </p:cBhvr>
                                    </p:animEffect>
                                  </p:childTnLst>
                                </p:cTn>
                              </p:par>
                            </p:childTnLst>
                          </p:cTn>
                        </p:par>
                      </p:childTnLst>
                    </p:cTn>
                  </p:par>
                  <p:par>
                    <p:cTn id="50" fill="hold">
                      <p:stCondLst>
                        <p:cond delay="indefinite"/>
                      </p:stCondLst>
                      <p:childTnLst>
                        <p:par>
                          <p:cTn id="51" fill="hold">
                            <p:stCondLst>
                              <p:cond delay="0"/>
                            </p:stCondLst>
                            <p:childTnLst>
                              <p:par>
                                <p:cTn id="52" presetID="9" presetClass="entr" presetSubtype="0" fill="hold" nodeType="clickEffect">
                                  <p:stCondLst>
                                    <p:cond delay="0"/>
                                  </p:stCondLst>
                                  <p:childTnLst>
                                    <p:set>
                                      <p:cBhvr>
                                        <p:cTn id="53" dur="1" fill="hold">
                                          <p:stCondLst>
                                            <p:cond delay="0"/>
                                          </p:stCondLst>
                                        </p:cTn>
                                        <p:tgtEl>
                                          <p:spTgt spid="31"/>
                                        </p:tgtEl>
                                        <p:attrNameLst>
                                          <p:attrName>style.visibility</p:attrName>
                                        </p:attrNameLst>
                                      </p:cBhvr>
                                      <p:to>
                                        <p:strVal val="visible"/>
                                      </p:to>
                                    </p:set>
                                    <p:animEffect transition="in" filter="dissolve">
                                      <p:cBhvr>
                                        <p:cTn id="54" dur="500"/>
                                        <p:tgtEl>
                                          <p:spTgt spid="31"/>
                                        </p:tgtEl>
                                      </p:cBhvr>
                                    </p:animEffect>
                                  </p:childTnLst>
                                </p:cTn>
                              </p:par>
                              <p:par>
                                <p:cTn id="55" presetID="9" presetClass="entr" presetSubtype="0" fill="hold" grpId="0" nodeType="withEffect">
                                  <p:stCondLst>
                                    <p:cond delay="0"/>
                                  </p:stCondLst>
                                  <p:childTnLst>
                                    <p:set>
                                      <p:cBhvr>
                                        <p:cTn id="56" dur="1" fill="hold">
                                          <p:stCondLst>
                                            <p:cond delay="0"/>
                                          </p:stCondLst>
                                        </p:cTn>
                                        <p:tgtEl>
                                          <p:spTgt spid="60"/>
                                        </p:tgtEl>
                                        <p:attrNameLst>
                                          <p:attrName>style.visibility</p:attrName>
                                        </p:attrNameLst>
                                      </p:cBhvr>
                                      <p:to>
                                        <p:strVal val="visible"/>
                                      </p:to>
                                    </p:set>
                                    <p:animEffect transition="in" filter="dissolve">
                                      <p:cBhvr>
                                        <p:cTn id="57" dur="500"/>
                                        <p:tgtEl>
                                          <p:spTgt spid="60"/>
                                        </p:tgtEl>
                                      </p:cBhvr>
                                    </p:animEffect>
                                  </p:childTnLst>
                                </p:cTn>
                              </p:par>
                            </p:childTnLst>
                          </p:cTn>
                        </p:par>
                      </p:childTnLst>
                    </p:cTn>
                  </p:par>
                  <p:par>
                    <p:cTn id="58" fill="hold">
                      <p:stCondLst>
                        <p:cond delay="indefinite"/>
                      </p:stCondLst>
                      <p:childTnLst>
                        <p:par>
                          <p:cTn id="59" fill="hold">
                            <p:stCondLst>
                              <p:cond delay="0"/>
                            </p:stCondLst>
                            <p:childTnLst>
                              <p:par>
                                <p:cTn id="60" presetID="9" presetClass="entr" presetSubtype="0" fill="hold" nodeType="clickEffect">
                                  <p:stCondLst>
                                    <p:cond delay="0"/>
                                  </p:stCondLst>
                                  <p:childTnLst>
                                    <p:set>
                                      <p:cBhvr>
                                        <p:cTn id="61" dur="1" fill="hold">
                                          <p:stCondLst>
                                            <p:cond delay="0"/>
                                          </p:stCondLst>
                                        </p:cTn>
                                        <p:tgtEl>
                                          <p:spTgt spid="65"/>
                                        </p:tgtEl>
                                        <p:attrNameLst>
                                          <p:attrName>style.visibility</p:attrName>
                                        </p:attrNameLst>
                                      </p:cBhvr>
                                      <p:to>
                                        <p:strVal val="visible"/>
                                      </p:to>
                                    </p:set>
                                    <p:animEffect transition="in" filter="dissolve">
                                      <p:cBhvr>
                                        <p:cTn id="62" dur="500"/>
                                        <p:tgtEl>
                                          <p:spTgt spid="65"/>
                                        </p:tgtEl>
                                      </p:cBhvr>
                                    </p:animEffect>
                                  </p:childTnLst>
                                </p:cTn>
                              </p:par>
                              <p:par>
                                <p:cTn id="63" presetID="9" presetClass="entr" presetSubtype="0" fill="hold" grpId="0" nodeType="withEffect">
                                  <p:stCondLst>
                                    <p:cond delay="0"/>
                                  </p:stCondLst>
                                  <p:childTnLst>
                                    <p:set>
                                      <p:cBhvr>
                                        <p:cTn id="64" dur="1" fill="hold">
                                          <p:stCondLst>
                                            <p:cond delay="0"/>
                                          </p:stCondLst>
                                        </p:cTn>
                                        <p:tgtEl>
                                          <p:spTgt spid="68"/>
                                        </p:tgtEl>
                                        <p:attrNameLst>
                                          <p:attrName>style.visibility</p:attrName>
                                        </p:attrNameLst>
                                      </p:cBhvr>
                                      <p:to>
                                        <p:strVal val="visible"/>
                                      </p:to>
                                    </p:set>
                                    <p:animEffect transition="in" filter="dissolve">
                                      <p:cBhvr>
                                        <p:cTn id="65" dur="500"/>
                                        <p:tgtEl>
                                          <p:spTgt spid="68"/>
                                        </p:tgtEl>
                                      </p:cBhvr>
                                    </p:animEffect>
                                  </p:childTnLst>
                                </p:cTn>
                              </p:par>
                            </p:childTnLst>
                          </p:cTn>
                        </p:par>
                      </p:childTnLst>
                    </p:cTn>
                  </p:par>
                  <p:par>
                    <p:cTn id="66" fill="hold">
                      <p:stCondLst>
                        <p:cond delay="indefinite"/>
                      </p:stCondLst>
                      <p:childTnLst>
                        <p:par>
                          <p:cTn id="67" fill="hold">
                            <p:stCondLst>
                              <p:cond delay="0"/>
                            </p:stCondLst>
                            <p:childTnLst>
                              <p:par>
                                <p:cTn id="68" presetID="9" presetClass="entr" presetSubtype="0" fill="hold" nodeType="clickEffect">
                                  <p:stCondLst>
                                    <p:cond delay="0"/>
                                  </p:stCondLst>
                                  <p:childTnLst>
                                    <p:set>
                                      <p:cBhvr>
                                        <p:cTn id="69" dur="1" fill="hold">
                                          <p:stCondLst>
                                            <p:cond delay="0"/>
                                          </p:stCondLst>
                                        </p:cTn>
                                        <p:tgtEl>
                                          <p:spTgt spid="26"/>
                                        </p:tgtEl>
                                        <p:attrNameLst>
                                          <p:attrName>style.visibility</p:attrName>
                                        </p:attrNameLst>
                                      </p:cBhvr>
                                      <p:to>
                                        <p:strVal val="visible"/>
                                      </p:to>
                                    </p:set>
                                    <p:animEffect transition="in" filter="dissolve">
                                      <p:cBhvr>
                                        <p:cTn id="70" dur="500"/>
                                        <p:tgtEl>
                                          <p:spTgt spid="26"/>
                                        </p:tgtEl>
                                      </p:cBhvr>
                                    </p:animEffect>
                                  </p:childTnLst>
                                </p:cTn>
                              </p:par>
                              <p:par>
                                <p:cTn id="71" presetID="9" presetClass="entr" presetSubtype="0" fill="hold" grpId="0" nodeType="withEffect">
                                  <p:stCondLst>
                                    <p:cond delay="0"/>
                                  </p:stCondLst>
                                  <p:childTnLst>
                                    <p:set>
                                      <p:cBhvr>
                                        <p:cTn id="72" dur="1" fill="hold">
                                          <p:stCondLst>
                                            <p:cond delay="0"/>
                                          </p:stCondLst>
                                        </p:cTn>
                                        <p:tgtEl>
                                          <p:spTgt spid="63"/>
                                        </p:tgtEl>
                                        <p:attrNameLst>
                                          <p:attrName>style.visibility</p:attrName>
                                        </p:attrNameLst>
                                      </p:cBhvr>
                                      <p:to>
                                        <p:strVal val="visible"/>
                                      </p:to>
                                    </p:set>
                                    <p:animEffect transition="in" filter="dissolve">
                                      <p:cBhvr>
                                        <p:cTn id="73" dur="500"/>
                                        <p:tgtEl>
                                          <p:spTgt spid="63"/>
                                        </p:tgtEl>
                                      </p:cBhvr>
                                    </p:animEffect>
                                  </p:childTnLst>
                                </p:cTn>
                              </p:par>
                              <p:par>
                                <p:cTn id="74" presetID="9" presetClass="entr" presetSubtype="0" fill="hold" grpId="0" nodeType="withEffect">
                                  <p:stCondLst>
                                    <p:cond delay="0"/>
                                  </p:stCondLst>
                                  <p:childTnLst>
                                    <p:set>
                                      <p:cBhvr>
                                        <p:cTn id="75" dur="1" fill="hold">
                                          <p:stCondLst>
                                            <p:cond delay="0"/>
                                          </p:stCondLst>
                                        </p:cTn>
                                        <p:tgtEl>
                                          <p:spTgt spid="64"/>
                                        </p:tgtEl>
                                        <p:attrNameLst>
                                          <p:attrName>style.visibility</p:attrName>
                                        </p:attrNameLst>
                                      </p:cBhvr>
                                      <p:to>
                                        <p:strVal val="visible"/>
                                      </p:to>
                                    </p:set>
                                    <p:animEffect transition="in" filter="dissolve">
                                      <p:cBhvr>
                                        <p:cTn id="76"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4" grpId="0" animBg="1"/>
      <p:bldP spid="35" grpId="0" animBg="1"/>
      <p:bldP spid="28" grpId="0"/>
      <p:bldP spid="32" grpId="0"/>
      <p:bldP spid="37" grpId="0"/>
      <p:bldP spid="56" grpId="0"/>
      <p:bldP spid="60" grpId="0"/>
      <p:bldP spid="63" grpId="0"/>
      <p:bldP spid="64" grpId="0" animBg="1"/>
      <p:bldP spid="68" grpId="0"/>
      <p:bldP spid="21"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8DBCDC4-AD02-9045-A607-0FF2B48A4571}"/>
              </a:ext>
            </a:extLst>
          </p:cNvPr>
          <p:cNvSpPr>
            <a:spLocks noGrp="1"/>
          </p:cNvSpPr>
          <p:nvPr>
            <p:ph type="title"/>
          </p:nvPr>
        </p:nvSpPr>
        <p:spPr/>
        <p:txBody>
          <a:bodyPr/>
          <a:lstStyle/>
          <a:p>
            <a:r>
              <a:rPr kumimoji="1" lang="en-US" altLang="ja-JP" dirty="0"/>
              <a:t>MVC</a:t>
            </a:r>
            <a:r>
              <a:rPr kumimoji="1" lang="ja-JP" altLang="en-US"/>
              <a:t>モデルの実例</a:t>
            </a:r>
          </a:p>
        </p:txBody>
      </p:sp>
      <p:sp>
        <p:nvSpPr>
          <p:cNvPr id="3" name="コンテンツ プレースホルダー 2">
            <a:extLst>
              <a:ext uri="{FF2B5EF4-FFF2-40B4-BE49-F238E27FC236}">
                <a16:creationId xmlns:a16="http://schemas.microsoft.com/office/drawing/2014/main" id="{33BCF421-86B1-5B46-9A1C-E8D148C94754}"/>
              </a:ext>
            </a:extLst>
          </p:cNvPr>
          <p:cNvSpPr>
            <a:spLocks noGrp="1"/>
          </p:cNvSpPr>
          <p:nvPr>
            <p:ph idx="1"/>
          </p:nvPr>
        </p:nvSpPr>
        <p:spPr>
          <a:xfrm>
            <a:off x="838200" y="1825625"/>
            <a:ext cx="10515600" cy="3279967"/>
          </a:xfrm>
        </p:spPr>
        <p:txBody>
          <a:bodyPr>
            <a:normAutofit fontScale="70000" lnSpcReduction="20000"/>
          </a:bodyPr>
          <a:lstStyle/>
          <a:p>
            <a:pPr>
              <a:lnSpc>
                <a:spcPct val="120000"/>
              </a:lnSpc>
            </a:pPr>
            <a:r>
              <a:rPr kumimoji="1" lang="ja-JP" altLang="en-US"/>
              <a:t>アプリケーションを多くのプラットフォームでリリースしたい．</a:t>
            </a:r>
            <a:endParaRPr kumimoji="1" lang="en-US" altLang="ja-JP" dirty="0"/>
          </a:p>
          <a:p>
            <a:pPr lvl="1">
              <a:lnSpc>
                <a:spcPct val="120000"/>
              </a:lnSpc>
            </a:pPr>
            <a:r>
              <a:rPr lang="ja-JP" altLang="en-US"/>
              <a:t>モバイルデバイスとデスクトップで異なる</a:t>
            </a:r>
            <a:r>
              <a:rPr lang="en-US" altLang="ja-JP" dirty="0"/>
              <a:t>GUI</a:t>
            </a:r>
            <a:r>
              <a:rPr lang="ja-JP" altLang="en-US"/>
              <a:t>にしたい．</a:t>
            </a:r>
            <a:endParaRPr lang="en-US" altLang="ja-JP" dirty="0"/>
          </a:p>
          <a:p>
            <a:pPr lvl="1">
              <a:lnSpc>
                <a:spcPct val="120000"/>
              </a:lnSpc>
            </a:pPr>
            <a:r>
              <a:rPr kumimoji="1" lang="en-US" altLang="ja-JP" dirty="0"/>
              <a:t>Web</a:t>
            </a:r>
            <a:r>
              <a:rPr kumimoji="1" lang="ja-JP" altLang="en-US"/>
              <a:t>アプリとしてもリリースしたい．</a:t>
            </a:r>
            <a:endParaRPr kumimoji="1" lang="en-US" altLang="ja-JP" dirty="0"/>
          </a:p>
          <a:p>
            <a:pPr>
              <a:lnSpc>
                <a:spcPct val="120000"/>
              </a:lnSpc>
            </a:pPr>
            <a:r>
              <a:rPr lang="ja-JP" altLang="en-US"/>
              <a:t>処理内容は全く同じ．</a:t>
            </a:r>
            <a:endParaRPr lang="en-US" altLang="ja-JP" dirty="0"/>
          </a:p>
          <a:p>
            <a:pPr lvl="1">
              <a:lnSpc>
                <a:spcPct val="120000"/>
              </a:lnSpc>
            </a:pPr>
            <a:r>
              <a:rPr lang="ja-JP" altLang="en-US"/>
              <a:t>見た目（</a:t>
            </a:r>
            <a:r>
              <a:rPr lang="en-US" altLang="ja-JP" dirty="0"/>
              <a:t>View</a:t>
            </a:r>
            <a:r>
              <a:rPr lang="ja-JP" altLang="en-US"/>
              <a:t>）だけ変更すれば良い．</a:t>
            </a:r>
            <a:endParaRPr kumimoji="1" lang="en-US" altLang="ja-JP" dirty="0"/>
          </a:p>
        </p:txBody>
      </p:sp>
      <p:sp>
        <p:nvSpPr>
          <p:cNvPr id="5" name="フッター プレースホルダー 4">
            <a:extLst>
              <a:ext uri="{FF2B5EF4-FFF2-40B4-BE49-F238E27FC236}">
                <a16:creationId xmlns:a16="http://schemas.microsoft.com/office/drawing/2014/main" id="{85D6C81C-F86C-D14E-84A6-DF2AB05125EC}"/>
              </a:ext>
            </a:extLst>
          </p:cNvPr>
          <p:cNvSpPr>
            <a:spLocks noGrp="1"/>
          </p:cNvSpPr>
          <p:nvPr>
            <p:ph type="ftr" sz="quarter" idx="11"/>
          </p:nvPr>
        </p:nvSpPr>
        <p:spPr/>
        <p:txBody>
          <a:bodyPr/>
          <a:lstStyle/>
          <a:p>
            <a:r>
              <a:rPr kumimoji="1" lang="ja-JP" altLang="en-US"/>
              <a:t>ソフトウェア設計</a:t>
            </a:r>
          </a:p>
        </p:txBody>
      </p:sp>
      <p:sp>
        <p:nvSpPr>
          <p:cNvPr id="6" name="スライド番号プレースホルダー 5">
            <a:extLst>
              <a:ext uri="{FF2B5EF4-FFF2-40B4-BE49-F238E27FC236}">
                <a16:creationId xmlns:a16="http://schemas.microsoft.com/office/drawing/2014/main" id="{3CFD981F-AE79-7F49-8799-1D2CF6AF01F4}"/>
              </a:ext>
            </a:extLst>
          </p:cNvPr>
          <p:cNvSpPr>
            <a:spLocks noGrp="1"/>
          </p:cNvSpPr>
          <p:nvPr>
            <p:ph type="sldNum" sz="quarter" idx="12"/>
          </p:nvPr>
        </p:nvSpPr>
        <p:spPr/>
        <p:txBody>
          <a:bodyPr/>
          <a:lstStyle/>
          <a:p>
            <a:fld id="{24785B65-FD71-8B41-B484-67B8C90169D7}" type="slidenum">
              <a:rPr kumimoji="1" lang="ja-JP" altLang="en-US" smtClean="0"/>
              <a:t>39</a:t>
            </a:fld>
            <a:endParaRPr kumimoji="1" lang="ja-JP" altLang="en-US"/>
          </a:p>
        </p:txBody>
      </p:sp>
      <p:grpSp>
        <p:nvGrpSpPr>
          <p:cNvPr id="24" name="グループ化 23">
            <a:extLst>
              <a:ext uri="{FF2B5EF4-FFF2-40B4-BE49-F238E27FC236}">
                <a16:creationId xmlns:a16="http://schemas.microsoft.com/office/drawing/2014/main" id="{F5C8F408-CCCB-7442-BA51-DD74CCA7D7B3}"/>
              </a:ext>
            </a:extLst>
          </p:cNvPr>
          <p:cNvGrpSpPr/>
          <p:nvPr/>
        </p:nvGrpSpPr>
        <p:grpSpPr>
          <a:xfrm>
            <a:off x="838200" y="5185511"/>
            <a:ext cx="2050649" cy="1090920"/>
            <a:chOff x="1262479" y="5082959"/>
            <a:chExt cx="2050649" cy="1090920"/>
          </a:xfrm>
        </p:grpSpPr>
        <p:grpSp>
          <p:nvGrpSpPr>
            <p:cNvPr id="21" name="グループ化 20">
              <a:extLst>
                <a:ext uri="{FF2B5EF4-FFF2-40B4-BE49-F238E27FC236}">
                  <a16:creationId xmlns:a16="http://schemas.microsoft.com/office/drawing/2014/main" id="{38EDE856-D1F5-9A4D-8358-E5823D0898D2}"/>
                </a:ext>
              </a:extLst>
            </p:cNvPr>
            <p:cNvGrpSpPr/>
            <p:nvPr/>
          </p:nvGrpSpPr>
          <p:grpSpPr>
            <a:xfrm>
              <a:off x="1262479" y="5082959"/>
              <a:ext cx="1060162" cy="1090920"/>
              <a:chOff x="6588859" y="4076417"/>
              <a:chExt cx="1060162" cy="1090920"/>
            </a:xfrm>
          </p:grpSpPr>
          <p:pic>
            <p:nvPicPr>
              <p:cNvPr id="14" name="グラフィックス 13">
                <a:extLst>
                  <a:ext uri="{FF2B5EF4-FFF2-40B4-BE49-F238E27FC236}">
                    <a16:creationId xmlns:a16="http://schemas.microsoft.com/office/drawing/2014/main" id="{56A8A9B2-CEB4-7D4F-B129-0948EA2D4A2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758940" y="4076417"/>
                <a:ext cx="720000" cy="720000"/>
              </a:xfrm>
              <a:prstGeom prst="rect">
                <a:avLst/>
              </a:prstGeom>
            </p:spPr>
          </p:pic>
          <p:sp>
            <p:nvSpPr>
              <p:cNvPr id="15" name="テキスト ボックス 14">
                <a:extLst>
                  <a:ext uri="{FF2B5EF4-FFF2-40B4-BE49-F238E27FC236}">
                    <a16:creationId xmlns:a16="http://schemas.microsoft.com/office/drawing/2014/main" id="{7D8226D6-521A-F146-A0BD-A107E086FE67}"/>
                  </a:ext>
                </a:extLst>
              </p:cNvPr>
              <p:cNvSpPr txBox="1"/>
              <p:nvPr/>
            </p:nvSpPr>
            <p:spPr>
              <a:xfrm>
                <a:off x="6588859" y="4798005"/>
                <a:ext cx="1060162" cy="369332"/>
              </a:xfrm>
              <a:prstGeom prst="rect">
                <a:avLst/>
              </a:prstGeom>
              <a:noFill/>
            </p:spPr>
            <p:txBody>
              <a:bodyPr wrap="none" rtlCol="0">
                <a:spAutoFit/>
              </a:bodyPr>
              <a:lstStyle/>
              <a:p>
                <a:r>
                  <a:rPr kumimoji="1" lang="en-US" altLang="ja-JP" dirty="0"/>
                  <a:t>Windows</a:t>
                </a:r>
              </a:p>
            </p:txBody>
          </p:sp>
        </p:grpSp>
        <p:grpSp>
          <p:nvGrpSpPr>
            <p:cNvPr id="20" name="グループ化 19">
              <a:extLst>
                <a:ext uri="{FF2B5EF4-FFF2-40B4-BE49-F238E27FC236}">
                  <a16:creationId xmlns:a16="http://schemas.microsoft.com/office/drawing/2014/main" id="{CE708B60-285F-6E45-BECD-E97204E308C2}"/>
                </a:ext>
              </a:extLst>
            </p:cNvPr>
            <p:cNvGrpSpPr/>
            <p:nvPr/>
          </p:nvGrpSpPr>
          <p:grpSpPr>
            <a:xfrm>
              <a:off x="2593128" y="5087631"/>
              <a:ext cx="720000" cy="1086248"/>
              <a:chOff x="6758940" y="5456963"/>
              <a:chExt cx="720000" cy="1086248"/>
            </a:xfrm>
          </p:grpSpPr>
          <p:pic>
            <p:nvPicPr>
              <p:cNvPr id="12" name="グラフィックス 11">
                <a:extLst>
                  <a:ext uri="{FF2B5EF4-FFF2-40B4-BE49-F238E27FC236}">
                    <a16:creationId xmlns:a16="http://schemas.microsoft.com/office/drawing/2014/main" id="{61816CFB-D24D-4C45-BA7D-8D1A6A74071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758940" y="5456963"/>
                <a:ext cx="720000" cy="720000"/>
              </a:xfrm>
              <a:prstGeom prst="rect">
                <a:avLst/>
              </a:prstGeom>
            </p:spPr>
          </p:pic>
          <p:sp>
            <p:nvSpPr>
              <p:cNvPr id="16" name="テキスト ボックス 15">
                <a:extLst>
                  <a:ext uri="{FF2B5EF4-FFF2-40B4-BE49-F238E27FC236}">
                    <a16:creationId xmlns:a16="http://schemas.microsoft.com/office/drawing/2014/main" id="{8F2AD046-ADB2-304E-8DFF-C81B2ADE7EED}"/>
                  </a:ext>
                </a:extLst>
              </p:cNvPr>
              <p:cNvSpPr txBox="1"/>
              <p:nvPr/>
            </p:nvSpPr>
            <p:spPr>
              <a:xfrm>
                <a:off x="6779745" y="6173879"/>
                <a:ext cx="678392" cy="369332"/>
              </a:xfrm>
              <a:prstGeom prst="rect">
                <a:avLst/>
              </a:prstGeom>
              <a:noFill/>
            </p:spPr>
            <p:txBody>
              <a:bodyPr wrap="none" rtlCol="0">
                <a:spAutoFit/>
              </a:bodyPr>
              <a:lstStyle/>
              <a:p>
                <a:pPr algn="ctr"/>
                <a:r>
                  <a:rPr kumimoji="1" lang="en-US" altLang="ja-JP" dirty="0"/>
                  <a:t>Linux</a:t>
                </a:r>
              </a:p>
            </p:txBody>
          </p:sp>
        </p:grpSp>
      </p:grpSp>
      <p:grpSp>
        <p:nvGrpSpPr>
          <p:cNvPr id="25" name="グループ化 24">
            <a:extLst>
              <a:ext uri="{FF2B5EF4-FFF2-40B4-BE49-F238E27FC236}">
                <a16:creationId xmlns:a16="http://schemas.microsoft.com/office/drawing/2014/main" id="{859A0519-E17F-EC41-A30E-AD844C336F57}"/>
              </a:ext>
            </a:extLst>
          </p:cNvPr>
          <p:cNvGrpSpPr/>
          <p:nvPr/>
        </p:nvGrpSpPr>
        <p:grpSpPr>
          <a:xfrm>
            <a:off x="5464770" y="5190183"/>
            <a:ext cx="2001981" cy="1096199"/>
            <a:chOff x="4194447" y="5190183"/>
            <a:chExt cx="2001981" cy="1096199"/>
          </a:xfrm>
        </p:grpSpPr>
        <p:grpSp>
          <p:nvGrpSpPr>
            <p:cNvPr id="22" name="グループ化 21">
              <a:extLst>
                <a:ext uri="{FF2B5EF4-FFF2-40B4-BE49-F238E27FC236}">
                  <a16:creationId xmlns:a16="http://schemas.microsoft.com/office/drawing/2014/main" id="{8199F768-9EBC-A94B-ADC8-BD713B9CBBF2}"/>
                </a:ext>
              </a:extLst>
            </p:cNvPr>
            <p:cNvGrpSpPr/>
            <p:nvPr/>
          </p:nvGrpSpPr>
          <p:grpSpPr>
            <a:xfrm>
              <a:off x="5262070" y="5190183"/>
              <a:ext cx="934358" cy="1096199"/>
              <a:chOff x="4308611" y="4071138"/>
              <a:chExt cx="934358" cy="1096199"/>
            </a:xfrm>
          </p:grpSpPr>
          <p:pic>
            <p:nvPicPr>
              <p:cNvPr id="8" name="グラフィックス 7">
                <a:extLst>
                  <a:ext uri="{FF2B5EF4-FFF2-40B4-BE49-F238E27FC236}">
                    <a16:creationId xmlns:a16="http://schemas.microsoft.com/office/drawing/2014/main" id="{F8423120-E324-E24F-BD48-70B9FD1365B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415790" y="4071138"/>
                <a:ext cx="720000" cy="720000"/>
              </a:xfrm>
              <a:prstGeom prst="rect">
                <a:avLst/>
              </a:prstGeom>
            </p:spPr>
          </p:pic>
          <p:sp>
            <p:nvSpPr>
              <p:cNvPr id="17" name="テキスト ボックス 16">
                <a:extLst>
                  <a:ext uri="{FF2B5EF4-FFF2-40B4-BE49-F238E27FC236}">
                    <a16:creationId xmlns:a16="http://schemas.microsoft.com/office/drawing/2014/main" id="{55472441-C963-F049-AE00-8C668468E1A3}"/>
                  </a:ext>
                </a:extLst>
              </p:cNvPr>
              <p:cNvSpPr txBox="1"/>
              <p:nvPr/>
            </p:nvSpPr>
            <p:spPr>
              <a:xfrm>
                <a:off x="4308611" y="4798005"/>
                <a:ext cx="934358" cy="369332"/>
              </a:xfrm>
              <a:prstGeom prst="rect">
                <a:avLst/>
              </a:prstGeom>
              <a:noFill/>
            </p:spPr>
            <p:txBody>
              <a:bodyPr wrap="none" rtlCol="0">
                <a:spAutoFit/>
              </a:bodyPr>
              <a:lstStyle/>
              <a:p>
                <a:pPr algn="ctr"/>
                <a:r>
                  <a:rPr kumimoji="1" lang="en-US" altLang="ja-JP" dirty="0"/>
                  <a:t>Android</a:t>
                </a:r>
              </a:p>
            </p:txBody>
          </p:sp>
        </p:grpSp>
        <p:grpSp>
          <p:nvGrpSpPr>
            <p:cNvPr id="19" name="グループ化 18">
              <a:extLst>
                <a:ext uri="{FF2B5EF4-FFF2-40B4-BE49-F238E27FC236}">
                  <a16:creationId xmlns:a16="http://schemas.microsoft.com/office/drawing/2014/main" id="{692CCBA1-2957-784F-BC23-043782CD01B9}"/>
                </a:ext>
              </a:extLst>
            </p:cNvPr>
            <p:cNvGrpSpPr/>
            <p:nvPr/>
          </p:nvGrpSpPr>
          <p:grpSpPr>
            <a:xfrm>
              <a:off x="4194447" y="5190183"/>
              <a:ext cx="720000" cy="1086248"/>
              <a:chOff x="4415790" y="5456963"/>
              <a:chExt cx="720000" cy="1086248"/>
            </a:xfrm>
          </p:grpSpPr>
          <p:pic>
            <p:nvPicPr>
              <p:cNvPr id="10" name="グラフィックス 9">
                <a:extLst>
                  <a:ext uri="{FF2B5EF4-FFF2-40B4-BE49-F238E27FC236}">
                    <a16:creationId xmlns:a16="http://schemas.microsoft.com/office/drawing/2014/main" id="{B22CD3F6-98CB-234A-A44E-161A3502045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415790" y="5456963"/>
                <a:ext cx="720000" cy="720000"/>
              </a:xfrm>
              <a:prstGeom prst="rect">
                <a:avLst/>
              </a:prstGeom>
            </p:spPr>
          </p:pic>
          <p:sp>
            <p:nvSpPr>
              <p:cNvPr id="18" name="テキスト ボックス 17">
                <a:extLst>
                  <a:ext uri="{FF2B5EF4-FFF2-40B4-BE49-F238E27FC236}">
                    <a16:creationId xmlns:a16="http://schemas.microsoft.com/office/drawing/2014/main" id="{975C9733-4856-7645-B3EB-E2323DEDF2D2}"/>
                  </a:ext>
                </a:extLst>
              </p:cNvPr>
              <p:cNvSpPr txBox="1"/>
              <p:nvPr/>
            </p:nvSpPr>
            <p:spPr>
              <a:xfrm>
                <a:off x="4527966" y="6173879"/>
                <a:ext cx="495649" cy="369332"/>
              </a:xfrm>
              <a:prstGeom prst="rect">
                <a:avLst/>
              </a:prstGeom>
              <a:noFill/>
            </p:spPr>
            <p:txBody>
              <a:bodyPr wrap="none" rtlCol="0">
                <a:spAutoFit/>
              </a:bodyPr>
              <a:lstStyle/>
              <a:p>
                <a:pPr algn="ctr"/>
                <a:r>
                  <a:rPr kumimoji="1" lang="en-US" altLang="ja-JP" dirty="0"/>
                  <a:t>iOS</a:t>
                </a:r>
              </a:p>
            </p:txBody>
          </p:sp>
        </p:grpSp>
      </p:grpSp>
      <p:grpSp>
        <p:nvGrpSpPr>
          <p:cNvPr id="29" name="グループ化 28">
            <a:extLst>
              <a:ext uri="{FF2B5EF4-FFF2-40B4-BE49-F238E27FC236}">
                <a16:creationId xmlns:a16="http://schemas.microsoft.com/office/drawing/2014/main" id="{F35C9D0B-F50E-4744-8B12-BF2CB22EA66B}"/>
              </a:ext>
            </a:extLst>
          </p:cNvPr>
          <p:cNvGrpSpPr/>
          <p:nvPr/>
        </p:nvGrpSpPr>
        <p:grpSpPr>
          <a:xfrm>
            <a:off x="10042672" y="5185511"/>
            <a:ext cx="1311128" cy="1090920"/>
            <a:chOff x="7075473" y="4004104"/>
            <a:chExt cx="1311128" cy="1090920"/>
          </a:xfrm>
        </p:grpSpPr>
        <p:pic>
          <p:nvPicPr>
            <p:cNvPr id="27" name="グラフィックス 26">
              <a:extLst>
                <a:ext uri="{FF2B5EF4-FFF2-40B4-BE49-F238E27FC236}">
                  <a16:creationId xmlns:a16="http://schemas.microsoft.com/office/drawing/2014/main" id="{316F412A-EBCB-6344-98B4-22B9B2DAA4E5}"/>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371037" y="4004104"/>
              <a:ext cx="720000" cy="720000"/>
            </a:xfrm>
            <a:prstGeom prst="rect">
              <a:avLst/>
            </a:prstGeom>
          </p:spPr>
        </p:pic>
        <p:sp>
          <p:nvSpPr>
            <p:cNvPr id="28" name="テキスト ボックス 27">
              <a:extLst>
                <a:ext uri="{FF2B5EF4-FFF2-40B4-BE49-F238E27FC236}">
                  <a16:creationId xmlns:a16="http://schemas.microsoft.com/office/drawing/2014/main" id="{F1683F50-6DD0-F040-9117-5A59A38BA200}"/>
                </a:ext>
              </a:extLst>
            </p:cNvPr>
            <p:cNvSpPr txBox="1"/>
            <p:nvPr/>
          </p:nvSpPr>
          <p:spPr>
            <a:xfrm>
              <a:off x="7075473" y="4725692"/>
              <a:ext cx="1311128" cy="369332"/>
            </a:xfrm>
            <a:prstGeom prst="rect">
              <a:avLst/>
            </a:prstGeom>
            <a:noFill/>
          </p:spPr>
          <p:txBody>
            <a:bodyPr wrap="none" rtlCol="0">
              <a:spAutoFit/>
            </a:bodyPr>
            <a:lstStyle/>
            <a:p>
              <a:pPr algn="ctr"/>
              <a:r>
                <a:rPr kumimoji="1" lang="en-US" altLang="ja-JP" dirty="0"/>
                <a:t>Web</a:t>
              </a:r>
              <a:r>
                <a:rPr kumimoji="1" lang="ja-JP" altLang="en-US"/>
                <a:t>アプリ</a:t>
              </a:r>
              <a:endParaRPr kumimoji="1" lang="en-US" altLang="ja-JP" dirty="0"/>
            </a:p>
          </p:txBody>
        </p:sp>
      </p:grpSp>
    </p:spTree>
    <p:custDataLst>
      <p:tags r:id="rId1"/>
    </p:custDataLst>
    <p:extLst>
      <p:ext uri="{BB962C8B-B14F-4D97-AF65-F5344CB8AC3E}">
        <p14:creationId xmlns:p14="http://schemas.microsoft.com/office/powerpoint/2010/main" val="2044460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dissolve">
                                      <p:cBhvr>
                                        <p:cTn id="7" dur="500"/>
                                        <p:tgtEl>
                                          <p:spTgt spid="3">
                                            <p:txEl>
                                              <p:pRg st="1" end="1"/>
                                            </p:txEl>
                                          </p:spTgt>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24"/>
                                        </p:tgtEl>
                                        <p:attrNameLst>
                                          <p:attrName>style.visibility</p:attrName>
                                        </p:attrNameLst>
                                      </p:cBhvr>
                                      <p:to>
                                        <p:strVal val="visible"/>
                                      </p:to>
                                    </p:set>
                                    <p:animEffect transition="in" filter="dissolve">
                                      <p:cBhvr>
                                        <p:cTn id="11" dur="500"/>
                                        <p:tgtEl>
                                          <p:spTgt spid="24"/>
                                        </p:tgtEl>
                                      </p:cBhvr>
                                    </p:animEffect>
                                  </p:childTnLst>
                                </p:cTn>
                              </p:par>
                              <p:par>
                                <p:cTn id="12" presetID="9" presetClass="entr" presetSubtype="0" fill="hold" nodeType="withEffect">
                                  <p:stCondLst>
                                    <p:cond delay="0"/>
                                  </p:stCondLst>
                                  <p:childTnLst>
                                    <p:set>
                                      <p:cBhvr>
                                        <p:cTn id="13" dur="1" fill="hold">
                                          <p:stCondLst>
                                            <p:cond delay="0"/>
                                          </p:stCondLst>
                                        </p:cTn>
                                        <p:tgtEl>
                                          <p:spTgt spid="25"/>
                                        </p:tgtEl>
                                        <p:attrNameLst>
                                          <p:attrName>style.visibility</p:attrName>
                                        </p:attrNameLst>
                                      </p:cBhvr>
                                      <p:to>
                                        <p:strVal val="visible"/>
                                      </p:to>
                                    </p:set>
                                    <p:animEffect transition="in" filter="dissolve">
                                      <p:cBhvr>
                                        <p:cTn id="14" dur="500"/>
                                        <p:tgtEl>
                                          <p:spTgt spid="25"/>
                                        </p:tgtEl>
                                      </p:cBhvr>
                                    </p:animEffect>
                                  </p:childTnLst>
                                </p:cTn>
                              </p:par>
                            </p:childTnLst>
                          </p:cTn>
                        </p:par>
                      </p:childTnLst>
                    </p:cTn>
                  </p:par>
                  <p:par>
                    <p:cTn id="15" fill="hold">
                      <p:stCondLst>
                        <p:cond delay="indefinite"/>
                      </p:stCondLst>
                      <p:childTnLst>
                        <p:par>
                          <p:cTn id="16" fill="hold">
                            <p:stCondLst>
                              <p:cond delay="0"/>
                            </p:stCondLst>
                            <p:childTnLst>
                              <p:par>
                                <p:cTn id="17" presetID="9"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dissolve">
                                      <p:cBhvr>
                                        <p:cTn id="19" dur="500"/>
                                        <p:tgtEl>
                                          <p:spTgt spid="3">
                                            <p:txEl>
                                              <p:pRg st="2" end="2"/>
                                            </p:txEl>
                                          </p:spTgt>
                                        </p:tgtEl>
                                      </p:cBhvr>
                                    </p:animEffect>
                                  </p:childTnLst>
                                </p:cTn>
                              </p:par>
                            </p:childTnLst>
                          </p:cTn>
                        </p:par>
                        <p:par>
                          <p:cTn id="20" fill="hold">
                            <p:stCondLst>
                              <p:cond delay="500"/>
                            </p:stCondLst>
                            <p:childTnLst>
                              <p:par>
                                <p:cTn id="21" presetID="9" presetClass="entr" presetSubtype="0" fill="hold" nodeType="afterEffect">
                                  <p:stCondLst>
                                    <p:cond delay="0"/>
                                  </p:stCondLst>
                                  <p:childTnLst>
                                    <p:set>
                                      <p:cBhvr>
                                        <p:cTn id="22" dur="1" fill="hold">
                                          <p:stCondLst>
                                            <p:cond delay="0"/>
                                          </p:stCondLst>
                                        </p:cTn>
                                        <p:tgtEl>
                                          <p:spTgt spid="29"/>
                                        </p:tgtEl>
                                        <p:attrNameLst>
                                          <p:attrName>style.visibility</p:attrName>
                                        </p:attrNameLst>
                                      </p:cBhvr>
                                      <p:to>
                                        <p:strVal val="visible"/>
                                      </p:to>
                                    </p:set>
                                    <p:animEffect transition="in" filter="dissolve">
                                      <p:cBhvr>
                                        <p:cTn id="23" dur="500"/>
                                        <p:tgtEl>
                                          <p:spTgt spid="29"/>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dissolve">
                                      <p:cBhvr>
                                        <p:cTn id="28" dur="500"/>
                                        <p:tgtEl>
                                          <p:spTgt spid="3">
                                            <p:txEl>
                                              <p:pRg st="3" end="3"/>
                                            </p:txEl>
                                          </p:spTgt>
                                        </p:tgtEl>
                                      </p:cBhvr>
                                    </p:animEffect>
                                  </p:childTnLst>
                                </p:cTn>
                              </p:par>
                            </p:childTnLst>
                          </p:cTn>
                        </p:par>
                        <p:par>
                          <p:cTn id="29" fill="hold">
                            <p:stCondLst>
                              <p:cond delay="500"/>
                            </p:stCondLst>
                            <p:childTnLst>
                              <p:par>
                                <p:cTn id="30" presetID="9" presetClass="entr" presetSubtype="0" fill="hold" nodeType="after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dissolve">
                                      <p:cBhvr>
                                        <p:cTn id="3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本日</a:t>
            </a:r>
            <a:r>
              <a:rPr kumimoji="1" lang="ja-JP" altLang="en-US" dirty="0"/>
              <a:t>の内容</a:t>
            </a:r>
          </a:p>
        </p:txBody>
      </p:sp>
      <p:sp>
        <p:nvSpPr>
          <p:cNvPr id="3" name="コンテンツ プレースホルダー 2"/>
          <p:cNvSpPr>
            <a:spLocks noGrp="1"/>
          </p:cNvSpPr>
          <p:nvPr>
            <p:ph idx="1"/>
          </p:nvPr>
        </p:nvSpPr>
        <p:spPr/>
        <p:txBody>
          <a:bodyPr/>
          <a:lstStyle/>
          <a:p>
            <a:r>
              <a:rPr kumimoji="1" lang="ja-JP" altLang="en-US" dirty="0"/>
              <a:t>前回の復習</a:t>
            </a:r>
            <a:endParaRPr kumimoji="1" lang="en-US" altLang="ja-JP" dirty="0"/>
          </a:p>
          <a:p>
            <a:r>
              <a:rPr kumimoji="1" lang="ja-JP" altLang="en-US" dirty="0"/>
              <a:t>オブジェクト指向設計</a:t>
            </a:r>
            <a:r>
              <a:rPr kumimoji="1" lang="en-US" altLang="ja-JP" dirty="0"/>
              <a:t>3</a:t>
            </a:r>
          </a:p>
          <a:p>
            <a:pPr lvl="1"/>
            <a:r>
              <a:rPr lang="ja-JP" altLang="en-US" dirty="0"/>
              <a:t>シーケンス図</a:t>
            </a:r>
            <a:endParaRPr kumimoji="1" lang="en-US" altLang="ja-JP" dirty="0"/>
          </a:p>
          <a:p>
            <a:r>
              <a:rPr kumimoji="1" lang="ja-JP" altLang="en-US" dirty="0"/>
              <a:t>アーキテクチャパターン</a:t>
            </a:r>
            <a:endParaRPr kumimoji="1" lang="en-US" altLang="ja-JP" dirty="0"/>
          </a:p>
          <a:p>
            <a:pPr lvl="1"/>
            <a:r>
              <a:rPr lang="ja-JP" altLang="en-US" dirty="0"/>
              <a:t>代表的なアーキテクチャパターン</a:t>
            </a:r>
            <a:endParaRPr kumimoji="1" lang="en-US" altLang="ja-JP" dirty="0"/>
          </a:p>
        </p:txBody>
      </p:sp>
      <p:sp>
        <p:nvSpPr>
          <p:cNvPr id="5" name="フッター プレースホルダー 4"/>
          <p:cNvSpPr>
            <a:spLocks noGrp="1"/>
          </p:cNvSpPr>
          <p:nvPr>
            <p:ph type="ftr" sz="quarter" idx="11"/>
          </p:nvPr>
        </p:nvSpPr>
        <p:spPr/>
        <p:txBody>
          <a:bodyPr/>
          <a:lstStyle/>
          <a:p>
            <a:r>
              <a:rPr lang="ja-JP" altLang="en-US"/>
              <a:t>ソフトウェア設計</a:t>
            </a:r>
            <a:endParaRPr lang="en-US" dirty="0"/>
          </a:p>
        </p:txBody>
      </p:sp>
      <p:sp>
        <p:nvSpPr>
          <p:cNvPr id="6" name="スライド番号プレースホルダー 5"/>
          <p:cNvSpPr>
            <a:spLocks noGrp="1"/>
          </p:cNvSpPr>
          <p:nvPr>
            <p:ph type="sldNum" sz="quarter" idx="12"/>
          </p:nvPr>
        </p:nvSpPr>
        <p:spPr/>
        <p:txBody>
          <a:bodyPr/>
          <a:lstStyle/>
          <a:p>
            <a:fld id="{6D22F896-40B5-4ADD-8801-0D06FADFA095}" type="slidenum">
              <a:rPr lang="en-US" smtClean="0"/>
              <a:t>4</a:t>
            </a:fld>
            <a:endParaRPr lang="en-US" dirty="0"/>
          </a:p>
        </p:txBody>
      </p:sp>
      <p:sp>
        <p:nvSpPr>
          <p:cNvPr id="7" name="正方形/長方形 6">
            <a:extLst>
              <a:ext uri="{FF2B5EF4-FFF2-40B4-BE49-F238E27FC236}">
                <a16:creationId xmlns:a16="http://schemas.microsoft.com/office/drawing/2014/main" id="{4E51B83D-DB51-D71D-8B61-83230F39D5A4}"/>
              </a:ext>
            </a:extLst>
          </p:cNvPr>
          <p:cNvSpPr/>
          <p:nvPr/>
        </p:nvSpPr>
        <p:spPr>
          <a:xfrm>
            <a:off x="500742" y="2481942"/>
            <a:ext cx="9100457" cy="2906486"/>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491821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DCBE733-B3EA-534B-BDDC-6E4D9FC00807}"/>
              </a:ext>
            </a:extLst>
          </p:cNvPr>
          <p:cNvSpPr>
            <a:spLocks noGrp="1"/>
          </p:cNvSpPr>
          <p:nvPr>
            <p:ph type="title"/>
          </p:nvPr>
        </p:nvSpPr>
        <p:spPr/>
        <p:txBody>
          <a:bodyPr>
            <a:normAutofit/>
          </a:bodyPr>
          <a:lstStyle/>
          <a:p>
            <a:r>
              <a:rPr kumimoji="1" lang="en-US" altLang="ja-JP" dirty="0"/>
              <a:t>MVVM</a:t>
            </a:r>
            <a:r>
              <a:rPr lang="en-US" altLang="ja-JP" sz="4400" dirty="0"/>
              <a:t> (Model, View, </a:t>
            </a:r>
            <a:r>
              <a:rPr lang="en-US" altLang="ja-JP" sz="4400" dirty="0" err="1"/>
              <a:t>ViewModel</a:t>
            </a:r>
            <a:r>
              <a:rPr lang="en-US" altLang="ja-JP" sz="4400" dirty="0"/>
              <a:t>)</a:t>
            </a:r>
            <a:endParaRPr kumimoji="1" lang="ja-JP" altLang="en-US" sz="4400"/>
          </a:p>
        </p:txBody>
      </p:sp>
      <p:sp>
        <p:nvSpPr>
          <p:cNvPr id="3" name="コンテンツ プレースホルダー 2">
            <a:extLst>
              <a:ext uri="{FF2B5EF4-FFF2-40B4-BE49-F238E27FC236}">
                <a16:creationId xmlns:a16="http://schemas.microsoft.com/office/drawing/2014/main" id="{58B1BA3E-4DB8-D74D-AFF6-DAA505AF7033}"/>
              </a:ext>
            </a:extLst>
          </p:cNvPr>
          <p:cNvSpPr>
            <a:spLocks noGrp="1"/>
          </p:cNvSpPr>
          <p:nvPr>
            <p:ph idx="1"/>
          </p:nvPr>
        </p:nvSpPr>
        <p:spPr>
          <a:xfrm>
            <a:off x="838199" y="1825625"/>
            <a:ext cx="10628087" cy="4351338"/>
          </a:xfrm>
        </p:spPr>
        <p:txBody>
          <a:bodyPr>
            <a:normAutofit fontScale="85000" lnSpcReduction="10000"/>
          </a:bodyPr>
          <a:lstStyle/>
          <a:p>
            <a:pPr>
              <a:lnSpc>
                <a:spcPct val="110000"/>
              </a:lnSpc>
            </a:pPr>
            <a:r>
              <a:rPr lang="en-US" altLang="ja-JP" dirty="0"/>
              <a:t>UI</a:t>
            </a:r>
            <a:r>
              <a:rPr lang="ja-JP" altLang="en-US"/>
              <a:t>周りの構成についてのアーキテクチャモデル．</a:t>
            </a:r>
            <a:endParaRPr lang="en-US" altLang="ja-JP" dirty="0"/>
          </a:p>
          <a:p>
            <a:pPr>
              <a:lnSpc>
                <a:spcPct val="110000"/>
              </a:lnSpc>
            </a:pPr>
            <a:r>
              <a:rPr lang="en-US" altLang="ja-JP" dirty="0" err="1"/>
              <a:t>ViewModel</a:t>
            </a:r>
            <a:r>
              <a:rPr lang="ja-JP" altLang="en-US"/>
              <a:t>は</a:t>
            </a:r>
            <a:r>
              <a:rPr lang="en-US" altLang="ja-JP" dirty="0"/>
              <a:t>View</a:t>
            </a:r>
            <a:r>
              <a:rPr lang="ja-JP" altLang="en-US"/>
              <a:t>と</a:t>
            </a:r>
            <a:r>
              <a:rPr lang="en-US" altLang="ja-JP" dirty="0"/>
              <a:t>Model</a:t>
            </a:r>
            <a:r>
              <a:rPr lang="ja-JP" altLang="en-US"/>
              <a:t>を紐付ける．</a:t>
            </a:r>
            <a:endParaRPr lang="en-US" altLang="ja-JP" dirty="0"/>
          </a:p>
          <a:p>
            <a:pPr lvl="1">
              <a:lnSpc>
                <a:spcPct val="110000"/>
              </a:lnSpc>
            </a:pPr>
            <a:r>
              <a:rPr lang="en-US" altLang="ja-JP" dirty="0"/>
              <a:t>View</a:t>
            </a:r>
            <a:r>
              <a:rPr lang="ja-JP" altLang="en-US"/>
              <a:t>と</a:t>
            </a:r>
            <a:r>
              <a:rPr lang="en-US" altLang="ja-JP" dirty="0" err="1"/>
              <a:t>ViewModel</a:t>
            </a:r>
            <a:r>
              <a:rPr lang="ja-JP" altLang="en-US"/>
              <a:t>はデータ</a:t>
            </a:r>
            <a:br>
              <a:rPr lang="en-US" altLang="ja-JP" dirty="0"/>
            </a:br>
            <a:r>
              <a:rPr lang="ja-JP" altLang="en-US"/>
              <a:t>バインディングされる．</a:t>
            </a:r>
            <a:endParaRPr lang="en-US" altLang="ja-JP" dirty="0"/>
          </a:p>
          <a:p>
            <a:pPr lvl="2">
              <a:lnSpc>
                <a:spcPct val="110000"/>
              </a:lnSpc>
            </a:pPr>
            <a:r>
              <a:rPr lang="ja-JP" altLang="en-US"/>
              <a:t>どちらかの値が変更されると</a:t>
            </a:r>
            <a:br>
              <a:rPr lang="en-US" altLang="ja-JP" dirty="0"/>
            </a:br>
            <a:r>
              <a:rPr lang="ja-JP" altLang="en-US"/>
              <a:t>もう一方の値も自動的に</a:t>
            </a:r>
            <a:br>
              <a:rPr lang="en-US" altLang="ja-JP" dirty="0"/>
            </a:br>
            <a:r>
              <a:rPr lang="ja-JP" altLang="en-US"/>
              <a:t>変更される．</a:t>
            </a:r>
            <a:endParaRPr lang="en-US" altLang="ja-JP" dirty="0"/>
          </a:p>
        </p:txBody>
      </p:sp>
      <p:sp>
        <p:nvSpPr>
          <p:cNvPr id="5" name="フッター プレースホルダー 4">
            <a:extLst>
              <a:ext uri="{FF2B5EF4-FFF2-40B4-BE49-F238E27FC236}">
                <a16:creationId xmlns:a16="http://schemas.microsoft.com/office/drawing/2014/main" id="{0B1EEEF1-CBCD-B540-A2E2-84B5DB4B83B2}"/>
              </a:ext>
            </a:extLst>
          </p:cNvPr>
          <p:cNvSpPr>
            <a:spLocks noGrp="1"/>
          </p:cNvSpPr>
          <p:nvPr>
            <p:ph type="ftr" sz="quarter" idx="11"/>
          </p:nvPr>
        </p:nvSpPr>
        <p:spPr/>
        <p:txBody>
          <a:bodyPr/>
          <a:lstStyle/>
          <a:p>
            <a:r>
              <a:rPr kumimoji="1" lang="ja-JP" altLang="en-US"/>
              <a:t>ソフトウェア設計</a:t>
            </a:r>
          </a:p>
        </p:txBody>
      </p:sp>
      <p:sp>
        <p:nvSpPr>
          <p:cNvPr id="6" name="スライド番号プレースホルダー 5">
            <a:extLst>
              <a:ext uri="{FF2B5EF4-FFF2-40B4-BE49-F238E27FC236}">
                <a16:creationId xmlns:a16="http://schemas.microsoft.com/office/drawing/2014/main" id="{D662F854-79D1-D94B-8EAD-85F526CA68C2}"/>
              </a:ext>
            </a:extLst>
          </p:cNvPr>
          <p:cNvSpPr>
            <a:spLocks noGrp="1"/>
          </p:cNvSpPr>
          <p:nvPr>
            <p:ph type="sldNum" sz="quarter" idx="12"/>
          </p:nvPr>
        </p:nvSpPr>
        <p:spPr/>
        <p:txBody>
          <a:bodyPr/>
          <a:lstStyle/>
          <a:p>
            <a:fld id="{24785B65-FD71-8B41-B484-67B8C90169D7}" type="slidenum">
              <a:rPr kumimoji="1" lang="ja-JP" altLang="en-US" smtClean="0"/>
              <a:t>40</a:t>
            </a:fld>
            <a:endParaRPr kumimoji="1" lang="ja-JP" altLang="en-US"/>
          </a:p>
        </p:txBody>
      </p:sp>
      <p:pic>
        <p:nvPicPr>
          <p:cNvPr id="7" name="図 6">
            <a:extLst>
              <a:ext uri="{FF2B5EF4-FFF2-40B4-BE49-F238E27FC236}">
                <a16:creationId xmlns:a16="http://schemas.microsoft.com/office/drawing/2014/main" id="{1F3A8AB6-F482-9D4C-A4F7-BF0A220B675A}"/>
              </a:ext>
            </a:extLst>
          </p:cNvPr>
          <p:cNvPicPr>
            <a:picLocks noChangeAspect="1"/>
          </p:cNvPicPr>
          <p:nvPr/>
        </p:nvPicPr>
        <p:blipFill>
          <a:blip r:embed="rId4"/>
          <a:stretch>
            <a:fillRect/>
          </a:stretch>
        </p:blipFill>
        <p:spPr>
          <a:xfrm>
            <a:off x="7556276" y="4989897"/>
            <a:ext cx="720000" cy="720000"/>
          </a:xfrm>
          <a:prstGeom prst="rect">
            <a:avLst/>
          </a:prstGeom>
        </p:spPr>
      </p:pic>
      <p:sp>
        <p:nvSpPr>
          <p:cNvPr id="8" name="円/楕円 7">
            <a:extLst>
              <a:ext uri="{FF2B5EF4-FFF2-40B4-BE49-F238E27FC236}">
                <a16:creationId xmlns:a16="http://schemas.microsoft.com/office/drawing/2014/main" id="{B448D8EB-54B2-F849-B1DF-F1B88467BE66}"/>
              </a:ext>
            </a:extLst>
          </p:cNvPr>
          <p:cNvSpPr/>
          <p:nvPr/>
        </p:nvSpPr>
        <p:spPr>
          <a:xfrm>
            <a:off x="9128097" y="4895057"/>
            <a:ext cx="914400" cy="9144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solidFill>
                  <a:srgbClr val="FFFFFF"/>
                </a:solidFill>
              </a:rPr>
              <a:t>View</a:t>
            </a:r>
            <a:endParaRPr lang="ja-JP" altLang="en-US" dirty="0">
              <a:solidFill>
                <a:srgbClr val="FFFFFF"/>
              </a:solidFill>
            </a:endParaRPr>
          </a:p>
        </p:txBody>
      </p:sp>
      <p:grpSp>
        <p:nvGrpSpPr>
          <p:cNvPr id="12" name="グループ化 11">
            <a:extLst>
              <a:ext uri="{FF2B5EF4-FFF2-40B4-BE49-F238E27FC236}">
                <a16:creationId xmlns:a16="http://schemas.microsoft.com/office/drawing/2014/main" id="{03F0C54E-41C0-2348-8DB2-BC04876F6C45}"/>
              </a:ext>
            </a:extLst>
          </p:cNvPr>
          <p:cNvGrpSpPr/>
          <p:nvPr/>
        </p:nvGrpSpPr>
        <p:grpSpPr>
          <a:xfrm>
            <a:off x="9130731" y="3286552"/>
            <a:ext cx="914400" cy="914400"/>
            <a:chOff x="8876516" y="4895057"/>
            <a:chExt cx="914400" cy="914400"/>
          </a:xfrm>
        </p:grpSpPr>
        <p:sp>
          <p:nvSpPr>
            <p:cNvPr id="9" name="円/楕円 8">
              <a:extLst>
                <a:ext uri="{FF2B5EF4-FFF2-40B4-BE49-F238E27FC236}">
                  <a16:creationId xmlns:a16="http://schemas.microsoft.com/office/drawing/2014/main" id="{C7B87DB8-7F39-B340-B49E-2ACAB5268DFB}"/>
                </a:ext>
              </a:extLst>
            </p:cNvPr>
            <p:cNvSpPr/>
            <p:nvPr/>
          </p:nvSpPr>
          <p:spPr>
            <a:xfrm>
              <a:off x="8876516" y="4895057"/>
              <a:ext cx="914400" cy="9144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dirty="0">
                <a:solidFill>
                  <a:srgbClr val="FFFFFF"/>
                </a:solidFill>
              </a:endParaRPr>
            </a:p>
          </p:txBody>
        </p:sp>
        <p:sp>
          <p:nvSpPr>
            <p:cNvPr id="11" name="テキスト ボックス 10">
              <a:extLst>
                <a:ext uri="{FF2B5EF4-FFF2-40B4-BE49-F238E27FC236}">
                  <a16:creationId xmlns:a16="http://schemas.microsoft.com/office/drawing/2014/main" id="{F61F9AF3-EF57-314A-A26F-B123A1DEE90C}"/>
                </a:ext>
              </a:extLst>
            </p:cNvPr>
            <p:cNvSpPr txBox="1"/>
            <p:nvPr/>
          </p:nvSpPr>
          <p:spPr>
            <a:xfrm>
              <a:off x="8936813" y="5029092"/>
              <a:ext cx="793807" cy="646331"/>
            </a:xfrm>
            <a:prstGeom prst="rect">
              <a:avLst/>
            </a:prstGeom>
            <a:noFill/>
          </p:spPr>
          <p:txBody>
            <a:bodyPr wrap="none" rtlCol="0">
              <a:spAutoFit/>
            </a:bodyPr>
            <a:lstStyle/>
            <a:p>
              <a:pPr algn="ctr"/>
              <a:r>
                <a:rPr kumimoji="1" lang="en-US" altLang="ja-JP" dirty="0">
                  <a:solidFill>
                    <a:srgbClr val="FFFFFF"/>
                  </a:solidFill>
                </a:rPr>
                <a:t>View</a:t>
              </a:r>
            </a:p>
            <a:p>
              <a:pPr algn="ctr"/>
              <a:r>
                <a:rPr kumimoji="1" lang="en-US" altLang="ja-JP" dirty="0">
                  <a:solidFill>
                    <a:srgbClr val="FFFFFF"/>
                  </a:solidFill>
                </a:rPr>
                <a:t>Model</a:t>
              </a:r>
              <a:endParaRPr kumimoji="1" lang="ja-JP" altLang="en-US">
                <a:solidFill>
                  <a:srgbClr val="FFFFFF"/>
                </a:solidFill>
              </a:endParaRPr>
            </a:p>
          </p:txBody>
        </p:sp>
      </p:grpSp>
      <p:grpSp>
        <p:nvGrpSpPr>
          <p:cNvPr id="13" name="グループ化 12">
            <a:extLst>
              <a:ext uri="{FF2B5EF4-FFF2-40B4-BE49-F238E27FC236}">
                <a16:creationId xmlns:a16="http://schemas.microsoft.com/office/drawing/2014/main" id="{996B8F37-EDBE-0841-ACC9-04EA0B53DA56}"/>
              </a:ext>
            </a:extLst>
          </p:cNvPr>
          <p:cNvGrpSpPr/>
          <p:nvPr/>
        </p:nvGrpSpPr>
        <p:grpSpPr>
          <a:xfrm>
            <a:off x="10896600" y="4895057"/>
            <a:ext cx="914400" cy="914400"/>
            <a:chOff x="8876516" y="4895057"/>
            <a:chExt cx="914400" cy="914400"/>
          </a:xfrm>
        </p:grpSpPr>
        <p:sp>
          <p:nvSpPr>
            <p:cNvPr id="14" name="円/楕円 13">
              <a:extLst>
                <a:ext uri="{FF2B5EF4-FFF2-40B4-BE49-F238E27FC236}">
                  <a16:creationId xmlns:a16="http://schemas.microsoft.com/office/drawing/2014/main" id="{AE39CFA2-BA7C-8D4A-83F1-44EC5E1BE4E0}"/>
                </a:ext>
              </a:extLst>
            </p:cNvPr>
            <p:cNvSpPr/>
            <p:nvPr/>
          </p:nvSpPr>
          <p:spPr>
            <a:xfrm>
              <a:off x="8876516" y="4895057"/>
              <a:ext cx="914400" cy="9144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dirty="0">
                <a:solidFill>
                  <a:srgbClr val="FFFFFF"/>
                </a:solidFill>
              </a:endParaRPr>
            </a:p>
          </p:txBody>
        </p:sp>
        <p:sp>
          <p:nvSpPr>
            <p:cNvPr id="15" name="テキスト ボックス 14">
              <a:extLst>
                <a:ext uri="{FF2B5EF4-FFF2-40B4-BE49-F238E27FC236}">
                  <a16:creationId xmlns:a16="http://schemas.microsoft.com/office/drawing/2014/main" id="{C74A4A65-AE9E-AB46-AD86-C369C27D1292}"/>
                </a:ext>
              </a:extLst>
            </p:cNvPr>
            <p:cNvSpPr txBox="1"/>
            <p:nvPr/>
          </p:nvSpPr>
          <p:spPr>
            <a:xfrm>
              <a:off x="8940613" y="5165231"/>
              <a:ext cx="793807" cy="369332"/>
            </a:xfrm>
            <a:prstGeom prst="rect">
              <a:avLst/>
            </a:prstGeom>
            <a:noFill/>
          </p:spPr>
          <p:txBody>
            <a:bodyPr wrap="none" rtlCol="0">
              <a:spAutoFit/>
            </a:bodyPr>
            <a:lstStyle/>
            <a:p>
              <a:pPr algn="ctr"/>
              <a:r>
                <a:rPr kumimoji="1" lang="en-US" altLang="ja-JP" dirty="0">
                  <a:solidFill>
                    <a:srgbClr val="FFFFFF"/>
                  </a:solidFill>
                </a:rPr>
                <a:t>Model</a:t>
              </a:r>
              <a:endParaRPr kumimoji="1" lang="ja-JP" altLang="en-US">
                <a:solidFill>
                  <a:srgbClr val="FFFFFF"/>
                </a:solidFill>
              </a:endParaRPr>
            </a:p>
          </p:txBody>
        </p:sp>
      </p:grpSp>
      <p:cxnSp>
        <p:nvCxnSpPr>
          <p:cNvPr id="16" name="直線矢印コネクタ 15">
            <a:extLst>
              <a:ext uri="{FF2B5EF4-FFF2-40B4-BE49-F238E27FC236}">
                <a16:creationId xmlns:a16="http://schemas.microsoft.com/office/drawing/2014/main" id="{45847D02-336A-EF4F-8BD1-9AF4901E2C2C}"/>
              </a:ext>
            </a:extLst>
          </p:cNvPr>
          <p:cNvCxnSpPr>
            <a:cxnSpLocks/>
            <a:stCxn id="7" idx="3"/>
            <a:endCxn id="8" idx="2"/>
          </p:cNvCxnSpPr>
          <p:nvPr/>
        </p:nvCxnSpPr>
        <p:spPr>
          <a:xfrm>
            <a:off x="8276276" y="5349897"/>
            <a:ext cx="851821" cy="236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9" name="テキスト ボックス 18">
            <a:extLst>
              <a:ext uri="{FF2B5EF4-FFF2-40B4-BE49-F238E27FC236}">
                <a16:creationId xmlns:a16="http://schemas.microsoft.com/office/drawing/2014/main" id="{010DA061-5B71-384F-9BB3-29A866799B4F}"/>
              </a:ext>
            </a:extLst>
          </p:cNvPr>
          <p:cNvSpPr txBox="1"/>
          <p:nvPr/>
        </p:nvSpPr>
        <p:spPr>
          <a:xfrm>
            <a:off x="8049625" y="5050458"/>
            <a:ext cx="1305122" cy="276999"/>
          </a:xfrm>
          <a:prstGeom prst="rect">
            <a:avLst/>
          </a:prstGeom>
          <a:noFill/>
        </p:spPr>
        <p:txBody>
          <a:bodyPr wrap="square" rtlCol="0">
            <a:spAutoFit/>
          </a:bodyPr>
          <a:lstStyle/>
          <a:p>
            <a:pPr algn="ctr"/>
            <a:r>
              <a:rPr lang="en-US" altLang="ja-JP" sz="1200" dirty="0"/>
              <a:t>1. </a:t>
            </a:r>
            <a:r>
              <a:rPr lang="ja-JP" altLang="en-US" sz="1200"/>
              <a:t>操作する</a:t>
            </a:r>
            <a:endParaRPr lang="ja-JP" altLang="en-US" sz="1200" dirty="0"/>
          </a:p>
        </p:txBody>
      </p:sp>
      <p:cxnSp>
        <p:nvCxnSpPr>
          <p:cNvPr id="20" name="直線矢印コネクタ 19">
            <a:extLst>
              <a:ext uri="{FF2B5EF4-FFF2-40B4-BE49-F238E27FC236}">
                <a16:creationId xmlns:a16="http://schemas.microsoft.com/office/drawing/2014/main" id="{6E856618-E3B7-8F4C-8F69-8839D549B3CB}"/>
              </a:ext>
            </a:extLst>
          </p:cNvPr>
          <p:cNvCxnSpPr>
            <a:cxnSpLocks/>
            <a:stCxn id="8" idx="1"/>
            <a:endCxn id="9" idx="3"/>
          </p:cNvCxnSpPr>
          <p:nvPr/>
        </p:nvCxnSpPr>
        <p:spPr>
          <a:xfrm flipV="1">
            <a:off x="9262008" y="4067041"/>
            <a:ext cx="2634" cy="96192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5" name="テキスト ボックス 24">
            <a:extLst>
              <a:ext uri="{FF2B5EF4-FFF2-40B4-BE49-F238E27FC236}">
                <a16:creationId xmlns:a16="http://schemas.microsoft.com/office/drawing/2014/main" id="{78C763FE-FC26-EF4C-A3C4-D22D36385E93}"/>
              </a:ext>
            </a:extLst>
          </p:cNvPr>
          <p:cNvSpPr txBox="1"/>
          <p:nvPr/>
        </p:nvSpPr>
        <p:spPr>
          <a:xfrm>
            <a:off x="8134561" y="4219699"/>
            <a:ext cx="1135250" cy="461665"/>
          </a:xfrm>
          <a:prstGeom prst="rect">
            <a:avLst/>
          </a:prstGeom>
          <a:noFill/>
        </p:spPr>
        <p:txBody>
          <a:bodyPr wrap="square" rtlCol="0">
            <a:spAutoFit/>
          </a:bodyPr>
          <a:lstStyle/>
          <a:p>
            <a:pPr algn="r"/>
            <a:r>
              <a:rPr lang="en-US" altLang="ja-JP" sz="1200" dirty="0"/>
              <a:t>2. </a:t>
            </a:r>
            <a:r>
              <a:rPr lang="ja-JP" altLang="en-US" sz="1200"/>
              <a:t>リクエスト</a:t>
            </a:r>
            <a:br>
              <a:rPr lang="en-US" altLang="ja-JP" sz="1200" dirty="0"/>
            </a:br>
            <a:r>
              <a:rPr lang="ja-JP" altLang="en-US" sz="1200"/>
              <a:t>を送る</a:t>
            </a:r>
            <a:endParaRPr lang="ja-JP" altLang="en-US" sz="1200" dirty="0"/>
          </a:p>
        </p:txBody>
      </p:sp>
      <p:cxnSp>
        <p:nvCxnSpPr>
          <p:cNvPr id="26" name="直線矢印コネクタ 25">
            <a:extLst>
              <a:ext uri="{FF2B5EF4-FFF2-40B4-BE49-F238E27FC236}">
                <a16:creationId xmlns:a16="http://schemas.microsoft.com/office/drawing/2014/main" id="{33415BBA-D154-EE4A-ADE0-90805F209182}"/>
              </a:ext>
            </a:extLst>
          </p:cNvPr>
          <p:cNvCxnSpPr>
            <a:cxnSpLocks/>
            <a:stCxn id="9" idx="6"/>
            <a:endCxn id="14" idx="0"/>
          </p:cNvCxnSpPr>
          <p:nvPr/>
        </p:nvCxnSpPr>
        <p:spPr>
          <a:xfrm>
            <a:off x="10045131" y="3743752"/>
            <a:ext cx="1308669" cy="115130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9" name="テキスト ボックス 28">
            <a:extLst>
              <a:ext uri="{FF2B5EF4-FFF2-40B4-BE49-F238E27FC236}">
                <a16:creationId xmlns:a16="http://schemas.microsoft.com/office/drawing/2014/main" id="{BB520F24-E22B-C641-B1CC-521B189A4F35}"/>
              </a:ext>
            </a:extLst>
          </p:cNvPr>
          <p:cNvSpPr txBox="1"/>
          <p:nvPr/>
        </p:nvSpPr>
        <p:spPr>
          <a:xfrm>
            <a:off x="10544657" y="3651419"/>
            <a:ext cx="1135250" cy="830997"/>
          </a:xfrm>
          <a:prstGeom prst="rect">
            <a:avLst/>
          </a:prstGeom>
          <a:noFill/>
        </p:spPr>
        <p:txBody>
          <a:bodyPr wrap="square" rtlCol="0">
            <a:spAutoFit/>
          </a:bodyPr>
          <a:lstStyle/>
          <a:p>
            <a:pPr algn="r"/>
            <a:r>
              <a:rPr lang="en-US" altLang="ja-JP" sz="1200" dirty="0"/>
              <a:t>3. </a:t>
            </a:r>
            <a:r>
              <a:rPr lang="ja-JP" altLang="en-US" sz="1200"/>
              <a:t>リクエスト</a:t>
            </a:r>
            <a:br>
              <a:rPr lang="en-US" altLang="ja-JP" sz="1200" dirty="0"/>
            </a:br>
            <a:r>
              <a:rPr lang="ja-JP" altLang="en-US" sz="1200"/>
              <a:t>を反映し，</a:t>
            </a:r>
            <a:br>
              <a:rPr lang="en-US" altLang="ja-JP" sz="1200" dirty="0"/>
            </a:br>
            <a:r>
              <a:rPr lang="ja-JP" altLang="en-US" sz="1200"/>
              <a:t>処理の実行</a:t>
            </a:r>
            <a:endParaRPr lang="en-US" altLang="ja-JP" sz="1200" dirty="0"/>
          </a:p>
          <a:p>
            <a:pPr algn="r"/>
            <a:r>
              <a:rPr lang="ja-JP" altLang="en-US" sz="1200"/>
              <a:t>を依頼する</a:t>
            </a:r>
            <a:endParaRPr lang="en-US" altLang="ja-JP" sz="1200" dirty="0"/>
          </a:p>
        </p:txBody>
      </p:sp>
      <p:cxnSp>
        <p:nvCxnSpPr>
          <p:cNvPr id="30" name="直線矢印コネクタ 29">
            <a:extLst>
              <a:ext uri="{FF2B5EF4-FFF2-40B4-BE49-F238E27FC236}">
                <a16:creationId xmlns:a16="http://schemas.microsoft.com/office/drawing/2014/main" id="{0125D393-1A0C-764A-ABE6-02CBD274A3FE}"/>
              </a:ext>
            </a:extLst>
          </p:cNvPr>
          <p:cNvCxnSpPr>
            <a:cxnSpLocks/>
            <a:stCxn id="9" idx="5"/>
            <a:endCxn id="8" idx="7"/>
          </p:cNvCxnSpPr>
          <p:nvPr/>
        </p:nvCxnSpPr>
        <p:spPr>
          <a:xfrm flipH="1">
            <a:off x="9908586" y="4067041"/>
            <a:ext cx="2634" cy="96192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3" name="テキスト ボックス 32">
            <a:extLst>
              <a:ext uri="{FF2B5EF4-FFF2-40B4-BE49-F238E27FC236}">
                <a16:creationId xmlns:a16="http://schemas.microsoft.com/office/drawing/2014/main" id="{B3FDCCAB-79FC-E547-8D9B-84686925F6EA}"/>
              </a:ext>
            </a:extLst>
          </p:cNvPr>
          <p:cNvSpPr txBox="1"/>
          <p:nvPr/>
        </p:nvSpPr>
        <p:spPr>
          <a:xfrm>
            <a:off x="9354747" y="4220299"/>
            <a:ext cx="1135250" cy="646331"/>
          </a:xfrm>
          <a:prstGeom prst="rect">
            <a:avLst/>
          </a:prstGeom>
          <a:noFill/>
        </p:spPr>
        <p:txBody>
          <a:bodyPr wrap="square" rtlCol="0">
            <a:spAutoFit/>
          </a:bodyPr>
          <a:lstStyle/>
          <a:p>
            <a:pPr algn="r"/>
            <a:r>
              <a:rPr lang="en-US" altLang="ja-JP" sz="1200" dirty="0"/>
              <a:t>4. </a:t>
            </a:r>
            <a:r>
              <a:rPr lang="ja-JP" altLang="en-US" sz="1200"/>
              <a:t>変化を</a:t>
            </a:r>
            <a:r>
              <a:rPr lang="en-US" altLang="ja-JP" sz="1200" dirty="0"/>
              <a:t>View</a:t>
            </a:r>
            <a:r>
              <a:rPr lang="ja-JP" altLang="en-US" sz="1200"/>
              <a:t>に反映する</a:t>
            </a:r>
            <a:endParaRPr lang="en-US" altLang="ja-JP" sz="1200" dirty="0"/>
          </a:p>
          <a:p>
            <a:pPr algn="r"/>
            <a:r>
              <a:rPr lang="ja-JP" altLang="en-US" sz="1200"/>
              <a:t>（自動反映）</a:t>
            </a:r>
            <a:endParaRPr lang="ja-JP" altLang="en-US" sz="1200" dirty="0"/>
          </a:p>
        </p:txBody>
      </p:sp>
    </p:spTree>
    <p:custDataLst>
      <p:tags r:id="rId1"/>
    </p:custDataLst>
    <p:extLst>
      <p:ext uri="{BB962C8B-B14F-4D97-AF65-F5344CB8AC3E}">
        <p14:creationId xmlns:p14="http://schemas.microsoft.com/office/powerpoint/2010/main" val="36056047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par>
                                <p:cTn id="8" presetID="9"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dissolve">
                                      <p:cBhvr>
                                        <p:cTn id="10" dur="500"/>
                                        <p:tgtEl>
                                          <p:spTgt spid="8"/>
                                        </p:tgtEl>
                                      </p:cBhvr>
                                    </p:animEffect>
                                  </p:childTnLst>
                                </p:cTn>
                              </p:par>
                              <p:par>
                                <p:cTn id="11" presetID="9"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dissolve">
                                      <p:cBhvr>
                                        <p:cTn id="13" dur="500"/>
                                        <p:tgtEl>
                                          <p:spTgt spid="12"/>
                                        </p:tgtEl>
                                      </p:cBhvr>
                                    </p:animEffect>
                                  </p:childTnLst>
                                </p:cTn>
                              </p:par>
                              <p:par>
                                <p:cTn id="14" presetID="9" presetClass="entr" presetSubtype="0" fill="hold"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dissolve">
                                      <p:cBhvr>
                                        <p:cTn id="16" dur="500"/>
                                        <p:tgtEl>
                                          <p:spTgt spid="13"/>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dissolve">
                                      <p:cBhvr>
                                        <p:cTn id="21" dur="500"/>
                                        <p:tgtEl>
                                          <p:spTgt spid="16"/>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dissolve">
                                      <p:cBhvr>
                                        <p:cTn id="24" dur="500"/>
                                        <p:tgtEl>
                                          <p:spTgt spid="19"/>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grpId="0" nodeType="clickEffect">
                                  <p:stCondLst>
                                    <p:cond delay="0"/>
                                  </p:stCondLst>
                                  <p:childTnLst>
                                    <p:set>
                                      <p:cBhvr>
                                        <p:cTn id="28" dur="1" fill="hold">
                                          <p:stCondLst>
                                            <p:cond delay="0"/>
                                          </p:stCondLst>
                                        </p:cTn>
                                        <p:tgtEl>
                                          <p:spTgt spid="25"/>
                                        </p:tgtEl>
                                        <p:attrNameLst>
                                          <p:attrName>style.visibility</p:attrName>
                                        </p:attrNameLst>
                                      </p:cBhvr>
                                      <p:to>
                                        <p:strVal val="visible"/>
                                      </p:to>
                                    </p:set>
                                    <p:animEffect transition="in" filter="dissolve">
                                      <p:cBhvr>
                                        <p:cTn id="29" dur="500"/>
                                        <p:tgtEl>
                                          <p:spTgt spid="25"/>
                                        </p:tgtEl>
                                      </p:cBhvr>
                                    </p:animEffect>
                                  </p:childTnLst>
                                </p:cTn>
                              </p:par>
                              <p:par>
                                <p:cTn id="30" presetID="9" presetClass="entr" presetSubtype="0" fill="hold" nodeType="with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dissolve">
                                      <p:cBhvr>
                                        <p:cTn id="32" dur="500"/>
                                        <p:tgtEl>
                                          <p:spTgt spid="20"/>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26"/>
                                        </p:tgtEl>
                                        <p:attrNameLst>
                                          <p:attrName>style.visibility</p:attrName>
                                        </p:attrNameLst>
                                      </p:cBhvr>
                                      <p:to>
                                        <p:strVal val="visible"/>
                                      </p:to>
                                    </p:set>
                                    <p:animEffect transition="in" filter="dissolve">
                                      <p:cBhvr>
                                        <p:cTn id="37" dur="500"/>
                                        <p:tgtEl>
                                          <p:spTgt spid="26"/>
                                        </p:tgtEl>
                                      </p:cBhvr>
                                    </p:animEffect>
                                  </p:childTnLst>
                                </p:cTn>
                              </p:par>
                              <p:par>
                                <p:cTn id="38" presetID="9" presetClass="entr" presetSubtype="0" fill="hold" grpId="0" nodeType="withEffect">
                                  <p:stCondLst>
                                    <p:cond delay="0"/>
                                  </p:stCondLst>
                                  <p:childTnLst>
                                    <p:set>
                                      <p:cBhvr>
                                        <p:cTn id="39" dur="1" fill="hold">
                                          <p:stCondLst>
                                            <p:cond delay="0"/>
                                          </p:stCondLst>
                                        </p:cTn>
                                        <p:tgtEl>
                                          <p:spTgt spid="29"/>
                                        </p:tgtEl>
                                        <p:attrNameLst>
                                          <p:attrName>style.visibility</p:attrName>
                                        </p:attrNameLst>
                                      </p:cBhvr>
                                      <p:to>
                                        <p:strVal val="visible"/>
                                      </p:to>
                                    </p:set>
                                    <p:animEffect transition="in" filter="dissolve">
                                      <p:cBhvr>
                                        <p:cTn id="40" dur="500"/>
                                        <p:tgtEl>
                                          <p:spTgt spid="29"/>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nodeType="clickEffect">
                                  <p:stCondLst>
                                    <p:cond delay="0"/>
                                  </p:stCondLst>
                                  <p:childTnLst>
                                    <p:set>
                                      <p:cBhvr>
                                        <p:cTn id="44" dur="1" fill="hold">
                                          <p:stCondLst>
                                            <p:cond delay="0"/>
                                          </p:stCondLst>
                                        </p:cTn>
                                        <p:tgtEl>
                                          <p:spTgt spid="30"/>
                                        </p:tgtEl>
                                        <p:attrNameLst>
                                          <p:attrName>style.visibility</p:attrName>
                                        </p:attrNameLst>
                                      </p:cBhvr>
                                      <p:to>
                                        <p:strVal val="visible"/>
                                      </p:to>
                                    </p:set>
                                    <p:animEffect transition="in" filter="dissolve">
                                      <p:cBhvr>
                                        <p:cTn id="45" dur="500"/>
                                        <p:tgtEl>
                                          <p:spTgt spid="30"/>
                                        </p:tgtEl>
                                      </p:cBhvr>
                                    </p:animEffect>
                                  </p:childTnLst>
                                </p:cTn>
                              </p:par>
                              <p:par>
                                <p:cTn id="46" presetID="9" presetClass="entr" presetSubtype="0" fill="hold" grpId="0" nodeType="withEffect">
                                  <p:stCondLst>
                                    <p:cond delay="0"/>
                                  </p:stCondLst>
                                  <p:childTnLst>
                                    <p:set>
                                      <p:cBhvr>
                                        <p:cTn id="47" dur="1" fill="hold">
                                          <p:stCondLst>
                                            <p:cond delay="0"/>
                                          </p:stCondLst>
                                        </p:cTn>
                                        <p:tgtEl>
                                          <p:spTgt spid="33"/>
                                        </p:tgtEl>
                                        <p:attrNameLst>
                                          <p:attrName>style.visibility</p:attrName>
                                        </p:attrNameLst>
                                      </p:cBhvr>
                                      <p:to>
                                        <p:strVal val="visible"/>
                                      </p:to>
                                    </p:set>
                                    <p:animEffect transition="in" filter="dissolve">
                                      <p:cBhvr>
                                        <p:cTn id="48"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9" grpId="0"/>
      <p:bldP spid="25" grpId="0"/>
      <p:bldP spid="29" grpId="0"/>
      <p:bldP spid="33"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E7FD8A8-B99F-9A4F-A7F4-E08C2E83C2E7}"/>
              </a:ext>
            </a:extLst>
          </p:cNvPr>
          <p:cNvSpPr>
            <a:spLocks noGrp="1"/>
          </p:cNvSpPr>
          <p:nvPr>
            <p:ph type="title"/>
          </p:nvPr>
        </p:nvSpPr>
        <p:spPr/>
        <p:txBody>
          <a:bodyPr>
            <a:normAutofit fontScale="90000"/>
          </a:bodyPr>
          <a:lstStyle/>
          <a:p>
            <a:r>
              <a:rPr kumimoji="1" lang="ja-JP" altLang="en-US"/>
              <a:t>データバインディング</a:t>
            </a:r>
            <a:br>
              <a:rPr kumimoji="1" lang="en-US" altLang="ja-JP" dirty="0"/>
            </a:br>
            <a:r>
              <a:rPr kumimoji="1" lang="ja-JP" altLang="en-US" sz="3600"/>
              <a:t>（</a:t>
            </a:r>
            <a:r>
              <a:rPr kumimoji="1" lang="en-US" altLang="ja-JP" sz="3600" dirty="0"/>
              <a:t>Data Bindings</a:t>
            </a:r>
            <a:r>
              <a:rPr kumimoji="1" lang="ja-JP" altLang="en-US" sz="3600"/>
              <a:t>）</a:t>
            </a:r>
          </a:p>
        </p:txBody>
      </p:sp>
      <p:sp>
        <p:nvSpPr>
          <p:cNvPr id="3" name="コンテンツ プレースホルダー 2">
            <a:extLst>
              <a:ext uri="{FF2B5EF4-FFF2-40B4-BE49-F238E27FC236}">
                <a16:creationId xmlns:a16="http://schemas.microsoft.com/office/drawing/2014/main" id="{2EEC00ED-2042-4E48-BA11-B8043CCD5707}"/>
              </a:ext>
            </a:extLst>
          </p:cNvPr>
          <p:cNvSpPr>
            <a:spLocks noGrp="1"/>
          </p:cNvSpPr>
          <p:nvPr>
            <p:ph idx="1"/>
          </p:nvPr>
        </p:nvSpPr>
        <p:spPr/>
        <p:txBody>
          <a:bodyPr/>
          <a:lstStyle/>
          <a:p>
            <a:pPr>
              <a:lnSpc>
                <a:spcPct val="100000"/>
              </a:lnSpc>
            </a:pPr>
            <a:r>
              <a:rPr kumimoji="1" lang="ja-JP" altLang="en-US"/>
              <a:t>変数</a:t>
            </a:r>
            <a:r>
              <a:rPr lang="ja-JP" altLang="en-US"/>
              <a:t>（プロパティ）</a:t>
            </a:r>
            <a:r>
              <a:rPr kumimoji="1" lang="ja-JP" altLang="en-US"/>
              <a:t>同士を結びつける．</a:t>
            </a:r>
            <a:endParaRPr kumimoji="1" lang="en-US" altLang="ja-JP" dirty="0"/>
          </a:p>
          <a:p>
            <a:pPr lvl="1">
              <a:lnSpc>
                <a:spcPct val="100000"/>
              </a:lnSpc>
            </a:pPr>
            <a:r>
              <a:rPr lang="ja-JP" altLang="en-US"/>
              <a:t>一方が変化すると，もう一方も自動的に変化する．</a:t>
            </a:r>
            <a:endParaRPr lang="en-US" altLang="ja-JP" dirty="0"/>
          </a:p>
          <a:p>
            <a:pPr lvl="1">
              <a:lnSpc>
                <a:spcPct val="100000"/>
              </a:lnSpc>
            </a:pPr>
            <a:r>
              <a:rPr lang="ja-JP" altLang="en-US"/>
              <a:t>データの変更が自動的に</a:t>
            </a:r>
            <a:r>
              <a:rPr lang="en-US" altLang="ja-JP" dirty="0"/>
              <a:t>UI</a:t>
            </a:r>
            <a:r>
              <a:rPr lang="ja-JP" altLang="en-US"/>
              <a:t>変更に反映されるようにする仕組み．</a:t>
            </a:r>
            <a:endParaRPr lang="en-US" altLang="ja-JP" dirty="0"/>
          </a:p>
          <a:p>
            <a:pPr>
              <a:lnSpc>
                <a:spcPct val="100000"/>
              </a:lnSpc>
            </a:pPr>
            <a:r>
              <a:rPr lang="en-US" altLang="ja-JP" dirty="0" err="1"/>
              <a:t>Vue.js</a:t>
            </a:r>
            <a:r>
              <a:rPr lang="ja-JP" altLang="en-US"/>
              <a:t>などで採用されている．</a:t>
            </a:r>
            <a:endParaRPr lang="en-US" altLang="ja-JP" dirty="0"/>
          </a:p>
        </p:txBody>
      </p:sp>
      <p:sp>
        <p:nvSpPr>
          <p:cNvPr id="5" name="フッター プレースホルダー 4">
            <a:extLst>
              <a:ext uri="{FF2B5EF4-FFF2-40B4-BE49-F238E27FC236}">
                <a16:creationId xmlns:a16="http://schemas.microsoft.com/office/drawing/2014/main" id="{A77C18D9-E952-EB4B-8902-7B637763AE2D}"/>
              </a:ext>
            </a:extLst>
          </p:cNvPr>
          <p:cNvSpPr>
            <a:spLocks noGrp="1"/>
          </p:cNvSpPr>
          <p:nvPr>
            <p:ph type="ftr" sz="quarter" idx="11"/>
          </p:nvPr>
        </p:nvSpPr>
        <p:spPr/>
        <p:txBody>
          <a:bodyPr/>
          <a:lstStyle/>
          <a:p>
            <a:r>
              <a:rPr kumimoji="1" lang="ja-JP" altLang="en-US"/>
              <a:t>ソフトウェア設計</a:t>
            </a:r>
          </a:p>
        </p:txBody>
      </p:sp>
      <p:sp>
        <p:nvSpPr>
          <p:cNvPr id="6" name="スライド番号プレースホルダー 5">
            <a:extLst>
              <a:ext uri="{FF2B5EF4-FFF2-40B4-BE49-F238E27FC236}">
                <a16:creationId xmlns:a16="http://schemas.microsoft.com/office/drawing/2014/main" id="{21EC7520-1994-7B4D-83A3-0B57A5C24F0C}"/>
              </a:ext>
            </a:extLst>
          </p:cNvPr>
          <p:cNvSpPr>
            <a:spLocks noGrp="1"/>
          </p:cNvSpPr>
          <p:nvPr>
            <p:ph type="sldNum" sz="quarter" idx="12"/>
          </p:nvPr>
        </p:nvSpPr>
        <p:spPr/>
        <p:txBody>
          <a:bodyPr/>
          <a:lstStyle/>
          <a:p>
            <a:fld id="{24785B65-FD71-8B41-B484-67B8C90169D7}" type="slidenum">
              <a:rPr kumimoji="1" lang="ja-JP" altLang="en-US" smtClean="0"/>
              <a:t>41</a:t>
            </a:fld>
            <a:endParaRPr kumimoji="1" lang="ja-JP" altLang="en-US"/>
          </a:p>
        </p:txBody>
      </p:sp>
      <p:pic>
        <p:nvPicPr>
          <p:cNvPr id="7" name="Picture 4" descr="Vue.js】computedとmethodsを使った簡単な検索機能 | CCT-recruit">
            <a:extLst>
              <a:ext uri="{FF2B5EF4-FFF2-40B4-BE49-F238E27FC236}">
                <a16:creationId xmlns:a16="http://schemas.microsoft.com/office/drawing/2014/main" id="{0965C781-ABEC-0641-8F43-CB6AC564A0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42096" y="4742936"/>
            <a:ext cx="1911704" cy="14340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6106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lang="ja-JP" altLang="en-US" dirty="0"/>
              <a:t>アーキテクチャパターンの適用</a:t>
            </a:r>
            <a:endParaRPr kumimoji="1" lang="ja-JP" altLang="en-US" dirty="0"/>
          </a:p>
        </p:txBody>
      </p:sp>
      <p:sp>
        <p:nvSpPr>
          <p:cNvPr id="3" name="コンテンツ プレースホルダー 2"/>
          <p:cNvSpPr>
            <a:spLocks noGrp="1"/>
          </p:cNvSpPr>
          <p:nvPr>
            <p:ph idx="1"/>
          </p:nvPr>
        </p:nvSpPr>
        <p:spPr>
          <a:xfrm>
            <a:off x="838200" y="1825625"/>
            <a:ext cx="10783186" cy="4351338"/>
          </a:xfrm>
        </p:spPr>
        <p:txBody>
          <a:bodyPr>
            <a:normAutofit fontScale="92500"/>
          </a:bodyPr>
          <a:lstStyle/>
          <a:p>
            <a:pPr>
              <a:lnSpc>
                <a:spcPct val="110000"/>
              </a:lnSpc>
            </a:pPr>
            <a:r>
              <a:rPr kumimoji="1" lang="ja-JP" altLang="en-US" dirty="0"/>
              <a:t>単一のアーキテクチャパターンのみが使われることはない．</a:t>
            </a:r>
            <a:endParaRPr kumimoji="1" lang="en-US" altLang="ja-JP" dirty="0"/>
          </a:p>
          <a:p>
            <a:pPr lvl="1">
              <a:lnSpc>
                <a:spcPct val="110000"/>
              </a:lnSpc>
            </a:pPr>
            <a:r>
              <a:rPr lang="ja-JP" altLang="en-US" dirty="0"/>
              <a:t>ほぼ複数のアーキテクチャパターンが使われる．</a:t>
            </a:r>
            <a:endParaRPr lang="en-US" altLang="ja-JP" dirty="0"/>
          </a:p>
          <a:p>
            <a:pPr lvl="1">
              <a:lnSpc>
                <a:spcPct val="110000"/>
              </a:lnSpc>
            </a:pPr>
            <a:r>
              <a:rPr kumimoji="1" lang="ja-JP" altLang="en-US" dirty="0"/>
              <a:t>近年のソフトウェアは巨大であるため，部品部品で異なるアーキテクチャパターンが使われる．</a:t>
            </a:r>
          </a:p>
        </p:txBody>
      </p:sp>
      <p:sp>
        <p:nvSpPr>
          <p:cNvPr id="6" name="フッター プレースホルダー 5"/>
          <p:cNvSpPr>
            <a:spLocks noGrp="1"/>
          </p:cNvSpPr>
          <p:nvPr>
            <p:ph type="ftr" sz="quarter" idx="11"/>
          </p:nvPr>
        </p:nvSpPr>
        <p:spPr/>
        <p:txBody>
          <a:bodyPr/>
          <a:lstStyle/>
          <a:p>
            <a:r>
              <a:rPr lang="ja-JP" altLang="en-US"/>
              <a:t>ソフトウェア設計</a:t>
            </a:r>
            <a:endParaRPr lang="en-US" dirty="0"/>
          </a:p>
        </p:txBody>
      </p:sp>
      <p:sp>
        <p:nvSpPr>
          <p:cNvPr id="5" name="スライド番号プレースホルダー 4"/>
          <p:cNvSpPr>
            <a:spLocks noGrp="1"/>
          </p:cNvSpPr>
          <p:nvPr>
            <p:ph type="sldNum" sz="quarter" idx="12"/>
          </p:nvPr>
        </p:nvSpPr>
        <p:spPr/>
        <p:txBody>
          <a:bodyPr/>
          <a:lstStyle/>
          <a:p>
            <a:fld id="{6D22F896-40B5-4ADD-8801-0D06FADFA095}" type="slidenum">
              <a:rPr lang="en-US" smtClean="0"/>
              <a:t>42</a:t>
            </a:fld>
            <a:endParaRPr lang="en-US" dirty="0"/>
          </a:p>
        </p:txBody>
      </p:sp>
    </p:spTree>
    <p:extLst>
      <p:ext uri="{BB962C8B-B14F-4D97-AF65-F5344CB8AC3E}">
        <p14:creationId xmlns:p14="http://schemas.microsoft.com/office/powerpoint/2010/main" val="2611427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参考となる</a:t>
            </a:r>
            <a:r>
              <a:rPr kumimoji="1" lang="en-US" altLang="ja-JP" dirty="0"/>
              <a:t>Web</a:t>
            </a:r>
            <a:r>
              <a:rPr kumimoji="1" lang="ja-JP" altLang="en-US" dirty="0"/>
              <a:t>サイト，書籍</a:t>
            </a:r>
          </a:p>
        </p:txBody>
      </p:sp>
      <p:sp>
        <p:nvSpPr>
          <p:cNvPr id="3" name="コンテンツ プレースホルダー 2"/>
          <p:cNvSpPr>
            <a:spLocks noGrp="1"/>
          </p:cNvSpPr>
          <p:nvPr>
            <p:ph idx="1"/>
          </p:nvPr>
        </p:nvSpPr>
        <p:spPr/>
        <p:txBody>
          <a:bodyPr>
            <a:normAutofit fontScale="47500" lnSpcReduction="20000"/>
          </a:bodyPr>
          <a:lstStyle/>
          <a:p>
            <a:pPr>
              <a:lnSpc>
                <a:spcPct val="120000"/>
              </a:lnSpc>
            </a:pPr>
            <a:r>
              <a:rPr kumimoji="1" lang="en-US" altLang="ja-JP" dirty="0"/>
              <a:t>MVC</a:t>
            </a:r>
            <a:r>
              <a:rPr kumimoji="1" lang="ja-JP" altLang="en-US" dirty="0"/>
              <a:t>，本当にわかってますか？</a:t>
            </a:r>
            <a:endParaRPr kumimoji="1" lang="en-US" altLang="ja-JP" dirty="0"/>
          </a:p>
          <a:p>
            <a:pPr lvl="1">
              <a:lnSpc>
                <a:spcPct val="120000"/>
              </a:lnSpc>
            </a:pPr>
            <a:r>
              <a:rPr lang="en-US" altLang="ja-JP" dirty="0">
                <a:hlinkClick r:id="rId2"/>
              </a:rPr>
              <a:t>http://qiita.com/tshinsay/items/5b1724baf32b8b5113c2</a:t>
            </a:r>
            <a:endParaRPr lang="en-US" altLang="ja-JP" dirty="0"/>
          </a:p>
          <a:p>
            <a:pPr>
              <a:lnSpc>
                <a:spcPct val="120000"/>
              </a:lnSpc>
            </a:pPr>
            <a:r>
              <a:rPr kumimoji="1" lang="en-US" altLang="ja-JP" dirty="0"/>
              <a:t>MVC</a:t>
            </a:r>
            <a:r>
              <a:rPr kumimoji="1" lang="ja-JP" altLang="en-US" dirty="0"/>
              <a:t>の流れを簡単にまとめてみる</a:t>
            </a:r>
            <a:endParaRPr kumimoji="1" lang="en-US" altLang="ja-JP" dirty="0"/>
          </a:p>
          <a:p>
            <a:pPr lvl="1">
              <a:lnSpc>
                <a:spcPct val="120000"/>
              </a:lnSpc>
            </a:pPr>
            <a:r>
              <a:rPr lang="en-US" altLang="ja-JP" dirty="0">
                <a:hlinkClick r:id="rId3"/>
              </a:rPr>
              <a:t>http://qiita.com/hirokidaichi/items/0de5ca336de862cc91bd</a:t>
            </a:r>
            <a:endParaRPr lang="ja-JP" altLang="en-US" b="1"/>
          </a:p>
          <a:p>
            <a:pPr>
              <a:lnSpc>
                <a:spcPct val="120000"/>
              </a:lnSpc>
            </a:pPr>
            <a:r>
              <a:rPr lang="en-US" altLang="ja-JP" dirty="0"/>
              <a:t>MVC</a:t>
            </a:r>
            <a:r>
              <a:rPr lang="ja-JP" altLang="en-US"/>
              <a:t>パターン再考</a:t>
            </a:r>
            <a:endParaRPr lang="en-US" altLang="ja-JP" dirty="0"/>
          </a:p>
          <a:p>
            <a:pPr lvl="1">
              <a:lnSpc>
                <a:spcPct val="120000"/>
              </a:lnSpc>
            </a:pPr>
            <a:r>
              <a:rPr lang="en-US" altLang="ja-JP" dirty="0">
                <a:hlinkClick r:id="rId4"/>
              </a:rPr>
              <a:t>https://qiita.com/ffggss/items/15943c6c3908a6f25cb5</a:t>
            </a:r>
            <a:endParaRPr lang="en-US" altLang="ja-JP" dirty="0"/>
          </a:p>
          <a:p>
            <a:pPr>
              <a:lnSpc>
                <a:spcPct val="120000"/>
              </a:lnSpc>
            </a:pPr>
            <a:r>
              <a:rPr lang="en-US" altLang="ja-JP" dirty="0"/>
              <a:t>Web</a:t>
            </a:r>
            <a:r>
              <a:rPr lang="ja-JP" altLang="en-US"/>
              <a:t>アプリケーション開発者から見た、</a:t>
            </a:r>
            <a:r>
              <a:rPr lang="en-US" altLang="ja-JP" dirty="0"/>
              <a:t>MVC</a:t>
            </a:r>
            <a:r>
              <a:rPr lang="ja-JP" altLang="en-US"/>
              <a:t>と</a:t>
            </a:r>
            <a:r>
              <a:rPr lang="en-US" altLang="ja-JP" dirty="0"/>
              <a:t>MVP</a:t>
            </a:r>
            <a:r>
              <a:rPr lang="ja-JP" altLang="en-US"/>
              <a:t>、そして</a:t>
            </a:r>
            <a:r>
              <a:rPr lang="en-US" altLang="ja-JP" dirty="0"/>
              <a:t>MVVM</a:t>
            </a:r>
            <a:r>
              <a:rPr lang="ja-JP" altLang="en-US"/>
              <a:t>の違い</a:t>
            </a:r>
            <a:endParaRPr lang="en-US" altLang="ja-JP" dirty="0"/>
          </a:p>
          <a:p>
            <a:pPr lvl="1">
              <a:lnSpc>
                <a:spcPct val="120000"/>
              </a:lnSpc>
            </a:pPr>
            <a:r>
              <a:rPr lang="en-US" altLang="ja-JP" dirty="0">
                <a:hlinkClick r:id="rId5"/>
              </a:rPr>
              <a:t>https://qiita.com/shinkuFencer/items/f2651073fb71416b6cd7</a:t>
            </a:r>
            <a:endParaRPr lang="en-US" altLang="ja-JP" dirty="0"/>
          </a:p>
          <a:p>
            <a:pPr>
              <a:lnSpc>
                <a:spcPct val="120000"/>
              </a:lnSpc>
            </a:pPr>
            <a:r>
              <a:rPr lang="ja-JP" altLang="en-US"/>
              <a:t>オブジェクト</a:t>
            </a:r>
            <a:r>
              <a:rPr lang="ja-JP" altLang="en-US" dirty="0"/>
              <a:t>指向をきちんと使いたいあなたへ</a:t>
            </a:r>
            <a:endParaRPr lang="en-US" altLang="ja-JP" dirty="0"/>
          </a:p>
          <a:p>
            <a:pPr lvl="1">
              <a:lnSpc>
                <a:spcPct val="120000"/>
              </a:lnSpc>
            </a:pPr>
            <a:r>
              <a:rPr lang="en-US" altLang="ja-JP" dirty="0">
                <a:hlinkClick r:id="rId6"/>
              </a:rPr>
              <a:t>http://gihyo.jp/book/2016/978-4-7741-7981-0</a:t>
            </a:r>
            <a:endParaRPr lang="en-US" altLang="ja-JP" dirty="0"/>
          </a:p>
        </p:txBody>
      </p:sp>
      <p:sp>
        <p:nvSpPr>
          <p:cNvPr id="7" name="フッター プレースホルダー 6"/>
          <p:cNvSpPr>
            <a:spLocks noGrp="1"/>
          </p:cNvSpPr>
          <p:nvPr>
            <p:ph type="ftr" sz="quarter" idx="11"/>
          </p:nvPr>
        </p:nvSpPr>
        <p:spPr/>
        <p:txBody>
          <a:bodyPr/>
          <a:lstStyle/>
          <a:p>
            <a:r>
              <a:rPr lang="ja-JP" altLang="en-US"/>
              <a:t>ソフトウェア設計</a:t>
            </a:r>
            <a:endParaRPr lang="en-US" dirty="0"/>
          </a:p>
        </p:txBody>
      </p:sp>
      <p:sp>
        <p:nvSpPr>
          <p:cNvPr id="5" name="スライド番号プレースホルダー 4"/>
          <p:cNvSpPr>
            <a:spLocks noGrp="1"/>
          </p:cNvSpPr>
          <p:nvPr>
            <p:ph type="sldNum" sz="quarter" idx="12"/>
          </p:nvPr>
        </p:nvSpPr>
        <p:spPr/>
        <p:txBody>
          <a:bodyPr/>
          <a:lstStyle/>
          <a:p>
            <a:fld id="{6D22F896-40B5-4ADD-8801-0D06FADFA095}" type="slidenum">
              <a:rPr lang="en-US" smtClean="0"/>
              <a:t>43</a:t>
            </a:fld>
            <a:endParaRPr lang="en-US" dirty="0"/>
          </a:p>
        </p:txBody>
      </p:sp>
      <p:pic>
        <p:nvPicPr>
          <p:cNvPr id="6" name="図 5"/>
          <p:cNvPicPr>
            <a:picLocks noChangeAspect="1"/>
          </p:cNvPicPr>
          <p:nvPr/>
        </p:nvPicPr>
        <p:blipFill>
          <a:blip r:embed="rId7"/>
          <a:stretch>
            <a:fillRect/>
          </a:stretch>
        </p:blipFill>
        <p:spPr>
          <a:xfrm>
            <a:off x="9948218" y="1690688"/>
            <a:ext cx="1405582" cy="1976600"/>
          </a:xfrm>
          <a:prstGeom prst="rect">
            <a:avLst/>
          </a:prstGeom>
        </p:spPr>
      </p:pic>
    </p:spTree>
    <p:extLst>
      <p:ext uri="{BB962C8B-B14F-4D97-AF65-F5344CB8AC3E}">
        <p14:creationId xmlns:p14="http://schemas.microsoft.com/office/powerpoint/2010/main" val="16119013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41C27A-8467-54DD-8164-82214395B44B}"/>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2162AA39-1BFA-10D2-ABBB-4DD37490473F}"/>
              </a:ext>
            </a:extLst>
          </p:cNvPr>
          <p:cNvSpPr>
            <a:spLocks noGrp="1"/>
          </p:cNvSpPr>
          <p:nvPr>
            <p:ph type="ctrTitle"/>
          </p:nvPr>
        </p:nvSpPr>
        <p:spPr>
          <a:xfrm>
            <a:off x="1816199" y="802298"/>
            <a:ext cx="8559600" cy="2520000"/>
          </a:xfrm>
        </p:spPr>
        <p:txBody>
          <a:bodyPr>
            <a:normAutofit fontScale="90000"/>
          </a:bodyPr>
          <a:lstStyle/>
          <a:p>
            <a:r>
              <a:rPr lang="ja-JP" altLang="en-US" sz="4000"/>
              <a:t>岡山大学　</a:t>
            </a:r>
            <a:r>
              <a:rPr lang="ja-JP" altLang="en-US" sz="4000" cap="none"/>
              <a:t>ソフトウェア設計</a:t>
            </a:r>
            <a:br>
              <a:rPr lang="en-US" altLang="ja-JP" cap="none" dirty="0"/>
            </a:br>
            <a:r>
              <a:rPr lang="ja-JP" altLang="en-US" cap="none"/>
              <a:t>シーケンス図</a:t>
            </a:r>
            <a:br>
              <a:rPr lang="en-US" altLang="ja-JP" cap="none" dirty="0"/>
            </a:br>
            <a:r>
              <a:rPr lang="ja-JP" altLang="en-US"/>
              <a:t>アーキテクチャパターン</a:t>
            </a:r>
            <a:endParaRPr kumimoji="1" lang="ja-JP" altLang="en-US" sz="3600" cap="none" dirty="0"/>
          </a:p>
        </p:txBody>
      </p:sp>
      <p:sp>
        <p:nvSpPr>
          <p:cNvPr id="3" name="サブタイトル 2">
            <a:extLst>
              <a:ext uri="{FF2B5EF4-FFF2-40B4-BE49-F238E27FC236}">
                <a16:creationId xmlns:a16="http://schemas.microsoft.com/office/drawing/2014/main" id="{3E438195-77D6-D802-99CE-D9520D84A121}"/>
              </a:ext>
            </a:extLst>
          </p:cNvPr>
          <p:cNvSpPr>
            <a:spLocks noGrp="1"/>
          </p:cNvSpPr>
          <p:nvPr>
            <p:ph type="subTitle" idx="1"/>
          </p:nvPr>
        </p:nvSpPr>
        <p:spPr>
          <a:xfrm>
            <a:off x="1323753" y="3612671"/>
            <a:ext cx="9544493" cy="1655762"/>
          </a:xfrm>
        </p:spPr>
        <p:txBody>
          <a:bodyPr>
            <a:normAutofit/>
          </a:bodyPr>
          <a:lstStyle/>
          <a:p>
            <a:r>
              <a:rPr lang="ja-JP" altLang="en-US" cap="none" dirty="0"/>
              <a:t>京都産業</a:t>
            </a:r>
            <a:r>
              <a:rPr lang="ja-JP" altLang="en-US" cap="none"/>
              <a:t>大学　教授　</a:t>
            </a:r>
            <a:r>
              <a:rPr lang="ja-JP" altLang="en-US" cap="none" dirty="0"/>
              <a:t>玉田</a:t>
            </a:r>
            <a:r>
              <a:rPr lang="ja-JP" altLang="en-US" cap="none"/>
              <a:t>春昭</a:t>
            </a:r>
            <a:endParaRPr lang="en-US" altLang="ja-JP" cap="none" dirty="0"/>
          </a:p>
        </p:txBody>
      </p:sp>
      <p:sp>
        <p:nvSpPr>
          <p:cNvPr id="5" name="スライド番号プレースホルダー 4">
            <a:extLst>
              <a:ext uri="{FF2B5EF4-FFF2-40B4-BE49-F238E27FC236}">
                <a16:creationId xmlns:a16="http://schemas.microsoft.com/office/drawing/2014/main" id="{72E38785-D289-E5B8-C21E-C40F6EE311D8}"/>
              </a:ext>
            </a:extLst>
          </p:cNvPr>
          <p:cNvSpPr>
            <a:spLocks noGrp="1"/>
          </p:cNvSpPr>
          <p:nvPr>
            <p:ph type="sldNum" sz="quarter" idx="12"/>
          </p:nvPr>
        </p:nvSpPr>
        <p:spPr/>
        <p:txBody>
          <a:bodyPr/>
          <a:lstStyle/>
          <a:p>
            <a:fld id="{6D22F896-40B5-4ADD-8801-0D06FADFA095}" type="slidenum">
              <a:rPr lang="en-US" smtClean="0"/>
              <a:t>44</a:t>
            </a:fld>
            <a:endParaRPr lang="en-US" dirty="0"/>
          </a:p>
        </p:txBody>
      </p:sp>
      <p:sp>
        <p:nvSpPr>
          <p:cNvPr id="6" name="フッター プレースホルダー 5">
            <a:extLst>
              <a:ext uri="{FF2B5EF4-FFF2-40B4-BE49-F238E27FC236}">
                <a16:creationId xmlns:a16="http://schemas.microsoft.com/office/drawing/2014/main" id="{3807D5AE-8C9E-4216-D339-681C0563F74D}"/>
              </a:ext>
            </a:extLst>
          </p:cNvPr>
          <p:cNvSpPr>
            <a:spLocks noGrp="1"/>
          </p:cNvSpPr>
          <p:nvPr>
            <p:ph type="ftr" sz="quarter" idx="11"/>
          </p:nvPr>
        </p:nvSpPr>
        <p:spPr/>
        <p:txBody>
          <a:bodyPr/>
          <a:lstStyle/>
          <a:p>
            <a:r>
              <a:rPr lang="ja-JP" altLang="en-US"/>
              <a:t>ソフトウェア設計</a:t>
            </a:r>
            <a:endParaRPr lang="en-US" dirty="0"/>
          </a:p>
        </p:txBody>
      </p:sp>
      <p:pic>
        <p:nvPicPr>
          <p:cNvPr id="7" name="グラフィックス 6">
            <a:extLst>
              <a:ext uri="{FF2B5EF4-FFF2-40B4-BE49-F238E27FC236}">
                <a16:creationId xmlns:a16="http://schemas.microsoft.com/office/drawing/2014/main" id="{1FC58BB2-5B4F-974D-689A-87F77BAB308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45588" y="4536399"/>
            <a:ext cx="4471380" cy="1436653"/>
          </a:xfrm>
          <a:prstGeom prst="rect">
            <a:avLst/>
          </a:prstGeom>
        </p:spPr>
      </p:pic>
      <p:sp>
        <p:nvSpPr>
          <p:cNvPr id="8" name="日付プレースホルダー 3">
            <a:extLst>
              <a:ext uri="{FF2B5EF4-FFF2-40B4-BE49-F238E27FC236}">
                <a16:creationId xmlns:a16="http://schemas.microsoft.com/office/drawing/2014/main" id="{A840387B-77C9-8AF7-06D0-9F627779B628}"/>
              </a:ext>
            </a:extLst>
          </p:cNvPr>
          <p:cNvSpPr>
            <a:spLocks noGrp="1"/>
          </p:cNvSpPr>
          <p:nvPr>
            <p:ph type="dt" sz="half" idx="10"/>
          </p:nvPr>
        </p:nvSpPr>
        <p:spPr>
          <a:xfrm>
            <a:off x="838200" y="6356350"/>
            <a:ext cx="2743200" cy="365125"/>
          </a:xfrm>
        </p:spPr>
        <p:txBody>
          <a:bodyPr/>
          <a:lstStyle/>
          <a:p>
            <a:r>
              <a:rPr lang="en-US" altLang="ja-JP" dirty="0"/>
              <a:t>2024-10-28</a:t>
            </a:r>
            <a:endParaRPr lang="en-US" dirty="0"/>
          </a:p>
        </p:txBody>
      </p:sp>
      <p:pic>
        <p:nvPicPr>
          <p:cNvPr id="4" name="図 3">
            <a:extLst>
              <a:ext uri="{FF2B5EF4-FFF2-40B4-BE49-F238E27FC236}">
                <a16:creationId xmlns:a16="http://schemas.microsoft.com/office/drawing/2014/main" id="{0F4BFF9C-4478-2ADB-5A38-065E99C72A17}"/>
              </a:ext>
            </a:extLst>
          </p:cNvPr>
          <p:cNvPicPr>
            <a:picLocks noChangeAspect="1"/>
          </p:cNvPicPr>
          <p:nvPr/>
        </p:nvPicPr>
        <p:blipFill>
          <a:blip r:embed="rId5"/>
          <a:stretch>
            <a:fillRect/>
          </a:stretch>
        </p:blipFill>
        <p:spPr>
          <a:xfrm>
            <a:off x="0" y="1"/>
            <a:ext cx="6096000" cy="3429000"/>
          </a:xfrm>
          <a:prstGeom prst="rect">
            <a:avLst/>
          </a:prstGeom>
        </p:spPr>
      </p:pic>
      <p:pic>
        <p:nvPicPr>
          <p:cNvPr id="9" name="図 8">
            <a:extLst>
              <a:ext uri="{FF2B5EF4-FFF2-40B4-BE49-F238E27FC236}">
                <a16:creationId xmlns:a16="http://schemas.microsoft.com/office/drawing/2014/main" id="{45BBFEDD-8C03-B32D-B660-E1A9F6A8D69C}"/>
              </a:ext>
            </a:extLst>
          </p:cNvPr>
          <p:cNvPicPr>
            <a:picLocks noChangeAspect="1"/>
          </p:cNvPicPr>
          <p:nvPr/>
        </p:nvPicPr>
        <p:blipFill>
          <a:blip r:embed="rId6"/>
          <a:stretch>
            <a:fillRect/>
          </a:stretch>
        </p:blipFill>
        <p:spPr>
          <a:xfrm>
            <a:off x="0" y="3428999"/>
            <a:ext cx="6096000" cy="3429000"/>
          </a:xfrm>
          <a:prstGeom prst="rect">
            <a:avLst/>
          </a:prstGeom>
        </p:spPr>
      </p:pic>
      <p:pic>
        <p:nvPicPr>
          <p:cNvPr id="10" name="図 9">
            <a:extLst>
              <a:ext uri="{FF2B5EF4-FFF2-40B4-BE49-F238E27FC236}">
                <a16:creationId xmlns:a16="http://schemas.microsoft.com/office/drawing/2014/main" id="{AD644CE7-46DD-9264-7384-2A4DF592B8E1}"/>
              </a:ext>
            </a:extLst>
          </p:cNvPr>
          <p:cNvPicPr>
            <a:picLocks noChangeAspect="1"/>
          </p:cNvPicPr>
          <p:nvPr/>
        </p:nvPicPr>
        <p:blipFill>
          <a:blip r:embed="rId7"/>
          <a:stretch>
            <a:fillRect/>
          </a:stretch>
        </p:blipFill>
        <p:spPr>
          <a:xfrm>
            <a:off x="6096000" y="0"/>
            <a:ext cx="6095998" cy="3428999"/>
          </a:xfrm>
          <a:prstGeom prst="rect">
            <a:avLst/>
          </a:prstGeom>
        </p:spPr>
      </p:pic>
      <p:pic>
        <p:nvPicPr>
          <p:cNvPr id="11" name="図 10">
            <a:extLst>
              <a:ext uri="{FF2B5EF4-FFF2-40B4-BE49-F238E27FC236}">
                <a16:creationId xmlns:a16="http://schemas.microsoft.com/office/drawing/2014/main" id="{E4A437B1-264E-AB35-1758-525C2FF662ED}"/>
              </a:ext>
            </a:extLst>
          </p:cNvPr>
          <p:cNvPicPr>
            <a:picLocks noChangeAspect="1"/>
          </p:cNvPicPr>
          <p:nvPr/>
        </p:nvPicPr>
        <p:blipFill>
          <a:blip r:embed="rId8"/>
          <a:stretch>
            <a:fillRect/>
          </a:stretch>
        </p:blipFill>
        <p:spPr>
          <a:xfrm>
            <a:off x="6095998" y="3428997"/>
            <a:ext cx="6096000" cy="3429000"/>
          </a:xfrm>
          <a:prstGeom prst="rect">
            <a:avLst/>
          </a:prstGeom>
        </p:spPr>
      </p:pic>
    </p:spTree>
    <p:extLst>
      <p:ext uri="{BB962C8B-B14F-4D97-AF65-F5344CB8AC3E}">
        <p14:creationId xmlns:p14="http://schemas.microsoft.com/office/powerpoint/2010/main" val="3498796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dissolv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dissolv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dissolve">
                                      <p:cBhvr>
                                        <p:cTn id="2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フッター プレースホルダー 4"/>
          <p:cNvSpPr>
            <a:spLocks noGrp="1"/>
          </p:cNvSpPr>
          <p:nvPr>
            <p:ph type="ftr" sz="quarter" idx="11"/>
          </p:nvPr>
        </p:nvSpPr>
        <p:spPr/>
        <p:txBody>
          <a:bodyPr/>
          <a:lstStyle/>
          <a:p>
            <a:r>
              <a:rPr lang="ja-JP" altLang="en-US"/>
              <a:t>ソフトウェア設計</a:t>
            </a:r>
            <a:endParaRPr lang="en-US" dirty="0"/>
          </a:p>
        </p:txBody>
      </p:sp>
      <p:sp>
        <p:nvSpPr>
          <p:cNvPr id="6" name="スライド番号プレースホルダー 5"/>
          <p:cNvSpPr>
            <a:spLocks noGrp="1"/>
          </p:cNvSpPr>
          <p:nvPr>
            <p:ph type="sldNum" sz="quarter" idx="12"/>
          </p:nvPr>
        </p:nvSpPr>
        <p:spPr/>
        <p:txBody>
          <a:bodyPr/>
          <a:lstStyle/>
          <a:p>
            <a:fld id="{6D22F896-40B5-4ADD-8801-0D06FADFA095}" type="slidenum">
              <a:rPr lang="en-US" smtClean="0"/>
              <a:t>45</a:t>
            </a:fld>
            <a:endParaRPr lang="en-US" dirty="0"/>
          </a:p>
        </p:txBody>
      </p:sp>
      <p:pic>
        <p:nvPicPr>
          <p:cNvPr id="8" name="図 7">
            <a:extLst>
              <a:ext uri="{FF2B5EF4-FFF2-40B4-BE49-F238E27FC236}">
                <a16:creationId xmlns:a16="http://schemas.microsoft.com/office/drawing/2014/main" id="{5A527DE8-824B-3CD8-5B3E-9B67D9E505DF}"/>
              </a:ext>
            </a:extLst>
          </p:cNvPr>
          <p:cNvPicPr>
            <a:picLocks noChangeAspect="1"/>
          </p:cNvPicPr>
          <p:nvPr/>
        </p:nvPicPr>
        <p:blipFill>
          <a:blip r:embed="rId3"/>
          <a:stretch>
            <a:fillRect/>
          </a:stretch>
        </p:blipFill>
        <p:spPr>
          <a:xfrm>
            <a:off x="6096000" y="3429000"/>
            <a:ext cx="6096000" cy="3429000"/>
          </a:xfrm>
          <a:prstGeom prst="rect">
            <a:avLst/>
          </a:prstGeom>
        </p:spPr>
      </p:pic>
      <p:sp>
        <p:nvSpPr>
          <p:cNvPr id="2" name="タイトル 1"/>
          <p:cNvSpPr>
            <a:spLocks noGrp="1"/>
          </p:cNvSpPr>
          <p:nvPr>
            <p:ph type="title"/>
          </p:nvPr>
        </p:nvSpPr>
        <p:spPr/>
        <p:txBody>
          <a:bodyPr>
            <a:normAutofit/>
          </a:bodyPr>
          <a:lstStyle/>
          <a:p>
            <a:r>
              <a:rPr kumimoji="1" lang="ja-JP" altLang="en-US" sz="7200" dirty="0"/>
              <a:t>次回の内容</a:t>
            </a:r>
          </a:p>
        </p:txBody>
      </p:sp>
      <p:sp>
        <p:nvSpPr>
          <p:cNvPr id="3" name="コンテンツ プレースホルダー 2"/>
          <p:cNvSpPr>
            <a:spLocks noGrp="1"/>
          </p:cNvSpPr>
          <p:nvPr>
            <p:ph idx="1"/>
          </p:nvPr>
        </p:nvSpPr>
        <p:spPr>
          <a:xfrm>
            <a:off x="838200" y="1825625"/>
            <a:ext cx="5405438" cy="4351338"/>
          </a:xfrm>
        </p:spPr>
        <p:txBody>
          <a:bodyPr>
            <a:normAutofit fontScale="85000" lnSpcReduction="20000"/>
          </a:bodyPr>
          <a:lstStyle/>
          <a:p>
            <a:pPr>
              <a:lnSpc>
                <a:spcPct val="120000"/>
              </a:lnSpc>
            </a:pPr>
            <a:r>
              <a:rPr kumimoji="1" lang="ja-JP" altLang="en-US"/>
              <a:t>デザインパターン</a:t>
            </a:r>
            <a:endParaRPr kumimoji="1" lang="en-US" altLang="ja-JP" dirty="0"/>
          </a:p>
          <a:p>
            <a:pPr lvl="1">
              <a:lnSpc>
                <a:spcPct val="120000"/>
              </a:lnSpc>
            </a:pPr>
            <a:r>
              <a:rPr kumimoji="1" lang="ja-JP" altLang="en-US"/>
              <a:t>デザインパターンとは</a:t>
            </a:r>
            <a:endParaRPr kumimoji="1" lang="en-US" altLang="ja-JP" dirty="0"/>
          </a:p>
          <a:p>
            <a:pPr lvl="1">
              <a:lnSpc>
                <a:spcPct val="120000"/>
              </a:lnSpc>
            </a:pPr>
            <a:r>
              <a:rPr lang="en-US" altLang="ja-JP" dirty="0" err="1"/>
              <a:t>GoF</a:t>
            </a:r>
            <a:r>
              <a:rPr lang="en-US" altLang="ja-JP" dirty="0"/>
              <a:t> (Gang of Four)</a:t>
            </a:r>
            <a:r>
              <a:rPr lang="ja-JP" altLang="en-US"/>
              <a:t>の</a:t>
            </a:r>
            <a:br>
              <a:rPr lang="en-US" altLang="ja-JP" dirty="0"/>
            </a:br>
            <a:r>
              <a:rPr lang="en-US" altLang="ja-JP" dirty="0"/>
              <a:t>23</a:t>
            </a:r>
            <a:r>
              <a:rPr lang="ja-JP" altLang="en-US"/>
              <a:t>のデザインパターン</a:t>
            </a:r>
            <a:endParaRPr lang="en-US" altLang="ja-JP" dirty="0"/>
          </a:p>
          <a:p>
            <a:pPr lvl="1">
              <a:lnSpc>
                <a:spcPct val="120000"/>
              </a:lnSpc>
            </a:pPr>
            <a:r>
              <a:rPr kumimoji="1" lang="ja-JP" altLang="en-US"/>
              <a:t>その他のデザイン</a:t>
            </a:r>
            <a:br>
              <a:rPr kumimoji="1" lang="en-US" altLang="ja-JP" dirty="0"/>
            </a:br>
            <a:r>
              <a:rPr kumimoji="1" lang="ja-JP" altLang="en-US"/>
              <a:t>パターン</a:t>
            </a:r>
            <a:endParaRPr kumimoji="1" lang="en-US" altLang="ja-JP" dirty="0"/>
          </a:p>
          <a:p>
            <a:pPr>
              <a:lnSpc>
                <a:spcPct val="120000"/>
              </a:lnSpc>
            </a:pPr>
            <a:r>
              <a:rPr lang="ja-JP" altLang="en-US"/>
              <a:t>これまでのまとめ</a:t>
            </a:r>
            <a:endParaRPr kumimoji="1" lang="ja-JP" altLang="en-US" dirty="0"/>
          </a:p>
        </p:txBody>
      </p:sp>
      <p:sp>
        <p:nvSpPr>
          <p:cNvPr id="9" name="角丸四角形 8">
            <a:extLst>
              <a:ext uri="{FF2B5EF4-FFF2-40B4-BE49-F238E27FC236}">
                <a16:creationId xmlns:a16="http://schemas.microsoft.com/office/drawing/2014/main" id="{61003303-8300-CE86-6586-A60A324DD9F4}"/>
              </a:ext>
            </a:extLst>
          </p:cNvPr>
          <p:cNvSpPr/>
          <p:nvPr/>
        </p:nvSpPr>
        <p:spPr>
          <a:xfrm>
            <a:off x="8200647" y="5197471"/>
            <a:ext cx="968753" cy="277023"/>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0397545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ECABD77-92EA-F892-C79F-2D531BA979F8}"/>
              </a:ext>
            </a:extLst>
          </p:cNvPr>
          <p:cNvSpPr>
            <a:spLocks noGrp="1"/>
          </p:cNvSpPr>
          <p:nvPr>
            <p:ph type="title"/>
          </p:nvPr>
        </p:nvSpPr>
        <p:spPr/>
        <p:txBody>
          <a:bodyPr/>
          <a:lstStyle/>
          <a:p>
            <a:endParaRPr kumimoji="1" lang="ja-JP" altLang="en-US"/>
          </a:p>
        </p:txBody>
      </p:sp>
      <p:sp>
        <p:nvSpPr>
          <p:cNvPr id="3" name="コンテンツ プレースホルダー 2">
            <a:extLst>
              <a:ext uri="{FF2B5EF4-FFF2-40B4-BE49-F238E27FC236}">
                <a16:creationId xmlns:a16="http://schemas.microsoft.com/office/drawing/2014/main" id="{7F2B1FA0-0B7A-151D-4E61-DB49D1B3B1F2}"/>
              </a:ext>
            </a:extLst>
          </p:cNvPr>
          <p:cNvSpPr>
            <a:spLocks noGrp="1"/>
          </p:cNvSpPr>
          <p:nvPr>
            <p:ph idx="1"/>
          </p:nvPr>
        </p:nvSpPr>
        <p:spPr/>
        <p:txBody>
          <a:bodyPr/>
          <a:lstStyle/>
          <a:p>
            <a:endParaRPr kumimoji="1" lang="ja-JP" altLang="en-US"/>
          </a:p>
        </p:txBody>
      </p:sp>
      <p:sp>
        <p:nvSpPr>
          <p:cNvPr id="4" name="フッター プレースホルダー 3">
            <a:extLst>
              <a:ext uri="{FF2B5EF4-FFF2-40B4-BE49-F238E27FC236}">
                <a16:creationId xmlns:a16="http://schemas.microsoft.com/office/drawing/2014/main" id="{52371579-A5CE-2AA8-C249-DB055E615D01}"/>
              </a:ext>
            </a:extLst>
          </p:cNvPr>
          <p:cNvSpPr>
            <a:spLocks noGrp="1"/>
          </p:cNvSpPr>
          <p:nvPr>
            <p:ph type="ftr" sz="quarter" idx="11"/>
          </p:nvPr>
        </p:nvSpPr>
        <p:spPr/>
        <p:txBody>
          <a:bodyPr/>
          <a:lstStyle/>
          <a:p>
            <a:r>
              <a:rPr kumimoji="1" lang="ja-JP" altLang="en-US"/>
              <a:t>ソフトウェア設計</a:t>
            </a:r>
          </a:p>
        </p:txBody>
      </p:sp>
      <p:sp>
        <p:nvSpPr>
          <p:cNvPr id="5" name="スライド番号プレースホルダー 4">
            <a:extLst>
              <a:ext uri="{FF2B5EF4-FFF2-40B4-BE49-F238E27FC236}">
                <a16:creationId xmlns:a16="http://schemas.microsoft.com/office/drawing/2014/main" id="{5A4BD80C-2743-8E32-3A56-F225463BF6C4}"/>
              </a:ext>
            </a:extLst>
          </p:cNvPr>
          <p:cNvSpPr>
            <a:spLocks noGrp="1"/>
          </p:cNvSpPr>
          <p:nvPr>
            <p:ph type="sldNum" sz="quarter" idx="12"/>
          </p:nvPr>
        </p:nvSpPr>
        <p:spPr/>
        <p:txBody>
          <a:bodyPr/>
          <a:lstStyle/>
          <a:p>
            <a:fld id="{24785B65-FD71-8B41-B484-67B8C90169D7}" type="slidenum">
              <a:rPr kumimoji="1" lang="ja-JP" altLang="en-US" smtClean="0"/>
              <a:t>46</a:t>
            </a:fld>
            <a:endParaRPr kumimoji="1" lang="ja-JP" altLang="en-US"/>
          </a:p>
        </p:txBody>
      </p:sp>
      <p:pic>
        <p:nvPicPr>
          <p:cNvPr id="6" name="図 5">
            <a:extLst>
              <a:ext uri="{FF2B5EF4-FFF2-40B4-BE49-F238E27FC236}">
                <a16:creationId xmlns:a16="http://schemas.microsoft.com/office/drawing/2014/main" id="{09C1C45E-15EC-4069-780F-EEF4E8425C6A}"/>
              </a:ext>
            </a:extLst>
          </p:cNvPr>
          <p:cNvPicPr>
            <a:picLocks noChangeAspect="1"/>
          </p:cNvPicPr>
          <p:nvPr/>
        </p:nvPicPr>
        <p:blipFill>
          <a:blip r:embed="rId2"/>
          <a:stretch>
            <a:fillRect/>
          </a:stretch>
        </p:blipFill>
        <p:spPr>
          <a:xfrm>
            <a:off x="6096000" y="3429000"/>
            <a:ext cx="6096000" cy="3429000"/>
          </a:xfrm>
          <a:prstGeom prst="rect">
            <a:avLst/>
          </a:prstGeom>
        </p:spPr>
      </p:pic>
      <p:pic>
        <p:nvPicPr>
          <p:cNvPr id="7" name="図 6">
            <a:extLst>
              <a:ext uri="{FF2B5EF4-FFF2-40B4-BE49-F238E27FC236}">
                <a16:creationId xmlns:a16="http://schemas.microsoft.com/office/drawing/2014/main" id="{D32E2EE3-D012-B8BF-95A2-55488FB2B8EB}"/>
              </a:ext>
            </a:extLst>
          </p:cNvPr>
          <p:cNvPicPr>
            <a:picLocks noChangeAspect="1"/>
          </p:cNvPicPr>
          <p:nvPr/>
        </p:nvPicPr>
        <p:blipFill>
          <a:blip r:embed="rId3"/>
          <a:stretch>
            <a:fillRect/>
          </a:stretch>
        </p:blipFill>
        <p:spPr>
          <a:xfrm>
            <a:off x="0" y="3429000"/>
            <a:ext cx="6096000" cy="3429000"/>
          </a:xfrm>
          <a:prstGeom prst="rect">
            <a:avLst/>
          </a:prstGeom>
        </p:spPr>
      </p:pic>
      <p:pic>
        <p:nvPicPr>
          <p:cNvPr id="8" name="図 7">
            <a:extLst>
              <a:ext uri="{FF2B5EF4-FFF2-40B4-BE49-F238E27FC236}">
                <a16:creationId xmlns:a16="http://schemas.microsoft.com/office/drawing/2014/main" id="{094951EF-83B5-0723-10BF-6E9E85B18179}"/>
              </a:ext>
            </a:extLst>
          </p:cNvPr>
          <p:cNvPicPr>
            <a:picLocks noChangeAspect="1"/>
          </p:cNvPicPr>
          <p:nvPr/>
        </p:nvPicPr>
        <p:blipFill>
          <a:blip r:embed="rId4"/>
          <a:stretch>
            <a:fillRect/>
          </a:stretch>
        </p:blipFill>
        <p:spPr>
          <a:xfrm>
            <a:off x="0" y="1"/>
            <a:ext cx="6096000" cy="3429000"/>
          </a:xfrm>
          <a:prstGeom prst="rect">
            <a:avLst/>
          </a:prstGeom>
        </p:spPr>
      </p:pic>
      <p:pic>
        <p:nvPicPr>
          <p:cNvPr id="9" name="図 8">
            <a:extLst>
              <a:ext uri="{FF2B5EF4-FFF2-40B4-BE49-F238E27FC236}">
                <a16:creationId xmlns:a16="http://schemas.microsoft.com/office/drawing/2014/main" id="{3FC2AF64-70CB-BA50-801D-D7CE73FF785B}"/>
              </a:ext>
            </a:extLst>
          </p:cNvPr>
          <p:cNvPicPr>
            <a:picLocks noChangeAspect="1"/>
          </p:cNvPicPr>
          <p:nvPr/>
        </p:nvPicPr>
        <p:blipFill>
          <a:blip r:embed="rId5"/>
          <a:stretch>
            <a:fillRect/>
          </a:stretch>
        </p:blipFill>
        <p:spPr>
          <a:xfrm>
            <a:off x="6096000" y="1"/>
            <a:ext cx="6096000" cy="3429000"/>
          </a:xfrm>
          <a:prstGeom prst="rect">
            <a:avLst/>
          </a:prstGeom>
        </p:spPr>
      </p:pic>
    </p:spTree>
    <p:extLst>
      <p:ext uri="{BB962C8B-B14F-4D97-AF65-F5344CB8AC3E}">
        <p14:creationId xmlns:p14="http://schemas.microsoft.com/office/powerpoint/2010/main" val="116217761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98CF713-FE96-2C2C-F7A1-AE8C707FAA62}"/>
              </a:ext>
            </a:extLst>
          </p:cNvPr>
          <p:cNvSpPr>
            <a:spLocks noGrp="1"/>
          </p:cNvSpPr>
          <p:nvPr>
            <p:ph type="title"/>
          </p:nvPr>
        </p:nvSpPr>
        <p:spPr/>
        <p:txBody>
          <a:bodyPr/>
          <a:lstStyle/>
          <a:p>
            <a:endParaRPr kumimoji="1" lang="ja-JP" altLang="en-US"/>
          </a:p>
        </p:txBody>
      </p:sp>
      <p:sp>
        <p:nvSpPr>
          <p:cNvPr id="3" name="コンテンツ プレースホルダー 2">
            <a:extLst>
              <a:ext uri="{FF2B5EF4-FFF2-40B4-BE49-F238E27FC236}">
                <a16:creationId xmlns:a16="http://schemas.microsoft.com/office/drawing/2014/main" id="{44B629FB-A5A8-6EA5-50C8-F8F5B43ADABE}"/>
              </a:ext>
            </a:extLst>
          </p:cNvPr>
          <p:cNvSpPr>
            <a:spLocks noGrp="1"/>
          </p:cNvSpPr>
          <p:nvPr>
            <p:ph idx="1"/>
          </p:nvPr>
        </p:nvSpPr>
        <p:spPr/>
        <p:txBody>
          <a:bodyPr/>
          <a:lstStyle/>
          <a:p>
            <a:endParaRPr kumimoji="1" lang="ja-JP" altLang="en-US"/>
          </a:p>
        </p:txBody>
      </p:sp>
      <p:sp>
        <p:nvSpPr>
          <p:cNvPr id="4" name="フッター プレースホルダー 3">
            <a:extLst>
              <a:ext uri="{FF2B5EF4-FFF2-40B4-BE49-F238E27FC236}">
                <a16:creationId xmlns:a16="http://schemas.microsoft.com/office/drawing/2014/main" id="{A0406FB2-8B4B-8E4D-97A3-2054C7212502}"/>
              </a:ext>
            </a:extLst>
          </p:cNvPr>
          <p:cNvSpPr>
            <a:spLocks noGrp="1"/>
          </p:cNvSpPr>
          <p:nvPr>
            <p:ph type="ftr" sz="quarter" idx="11"/>
          </p:nvPr>
        </p:nvSpPr>
        <p:spPr/>
        <p:txBody>
          <a:bodyPr/>
          <a:lstStyle/>
          <a:p>
            <a:r>
              <a:rPr kumimoji="1" lang="ja-JP" altLang="en-US"/>
              <a:t>ソフトウェア設計</a:t>
            </a:r>
          </a:p>
        </p:txBody>
      </p:sp>
      <p:sp>
        <p:nvSpPr>
          <p:cNvPr id="5" name="スライド番号プレースホルダー 4">
            <a:extLst>
              <a:ext uri="{FF2B5EF4-FFF2-40B4-BE49-F238E27FC236}">
                <a16:creationId xmlns:a16="http://schemas.microsoft.com/office/drawing/2014/main" id="{C5357CEF-96AE-365C-6C28-664AD0A6641A}"/>
              </a:ext>
            </a:extLst>
          </p:cNvPr>
          <p:cNvSpPr>
            <a:spLocks noGrp="1"/>
          </p:cNvSpPr>
          <p:nvPr>
            <p:ph type="sldNum" sz="quarter" idx="12"/>
          </p:nvPr>
        </p:nvSpPr>
        <p:spPr/>
        <p:txBody>
          <a:bodyPr/>
          <a:lstStyle/>
          <a:p>
            <a:fld id="{24785B65-FD71-8B41-B484-67B8C90169D7}" type="slidenum">
              <a:rPr kumimoji="1" lang="ja-JP" altLang="en-US" smtClean="0"/>
              <a:t>47</a:t>
            </a:fld>
            <a:endParaRPr kumimoji="1" lang="ja-JP" altLang="en-US"/>
          </a:p>
        </p:txBody>
      </p:sp>
      <p:pic>
        <p:nvPicPr>
          <p:cNvPr id="6" name="図 5">
            <a:extLst>
              <a:ext uri="{FF2B5EF4-FFF2-40B4-BE49-F238E27FC236}">
                <a16:creationId xmlns:a16="http://schemas.microsoft.com/office/drawing/2014/main" id="{9654BAE4-BC1A-DBF4-FA75-C48C08AC8618}"/>
              </a:ext>
            </a:extLst>
          </p:cNvPr>
          <p:cNvPicPr>
            <a:picLocks noChangeAspect="1"/>
          </p:cNvPicPr>
          <p:nvPr/>
        </p:nvPicPr>
        <p:blipFill>
          <a:blip r:embed="rId2"/>
          <a:stretch>
            <a:fillRect/>
          </a:stretch>
        </p:blipFill>
        <p:spPr>
          <a:xfrm>
            <a:off x="6096000" y="3429000"/>
            <a:ext cx="6096000" cy="3429000"/>
          </a:xfrm>
          <a:prstGeom prst="rect">
            <a:avLst/>
          </a:prstGeom>
        </p:spPr>
      </p:pic>
      <p:pic>
        <p:nvPicPr>
          <p:cNvPr id="7" name="図 6">
            <a:extLst>
              <a:ext uri="{FF2B5EF4-FFF2-40B4-BE49-F238E27FC236}">
                <a16:creationId xmlns:a16="http://schemas.microsoft.com/office/drawing/2014/main" id="{ECEC8924-B25A-47AB-CCA8-5DDBD75A1B4E}"/>
              </a:ext>
            </a:extLst>
          </p:cNvPr>
          <p:cNvPicPr>
            <a:picLocks noChangeAspect="1"/>
          </p:cNvPicPr>
          <p:nvPr/>
        </p:nvPicPr>
        <p:blipFill>
          <a:blip r:embed="rId3"/>
          <a:stretch>
            <a:fillRect/>
          </a:stretch>
        </p:blipFill>
        <p:spPr>
          <a:xfrm>
            <a:off x="0" y="3429000"/>
            <a:ext cx="6096000" cy="3429000"/>
          </a:xfrm>
          <a:prstGeom prst="rect">
            <a:avLst/>
          </a:prstGeom>
        </p:spPr>
      </p:pic>
      <p:pic>
        <p:nvPicPr>
          <p:cNvPr id="8" name="図 7">
            <a:extLst>
              <a:ext uri="{FF2B5EF4-FFF2-40B4-BE49-F238E27FC236}">
                <a16:creationId xmlns:a16="http://schemas.microsoft.com/office/drawing/2014/main" id="{11C971F4-78B1-EE32-F62F-950853333698}"/>
              </a:ext>
            </a:extLst>
          </p:cNvPr>
          <p:cNvPicPr>
            <a:picLocks noChangeAspect="1"/>
          </p:cNvPicPr>
          <p:nvPr/>
        </p:nvPicPr>
        <p:blipFill>
          <a:blip r:embed="rId4"/>
          <a:stretch>
            <a:fillRect/>
          </a:stretch>
        </p:blipFill>
        <p:spPr>
          <a:xfrm>
            <a:off x="6096000" y="1"/>
            <a:ext cx="6096000" cy="3429000"/>
          </a:xfrm>
          <a:prstGeom prst="rect">
            <a:avLst/>
          </a:prstGeom>
        </p:spPr>
      </p:pic>
      <p:pic>
        <p:nvPicPr>
          <p:cNvPr id="9" name="図 8">
            <a:extLst>
              <a:ext uri="{FF2B5EF4-FFF2-40B4-BE49-F238E27FC236}">
                <a16:creationId xmlns:a16="http://schemas.microsoft.com/office/drawing/2014/main" id="{70DDFEC8-7839-5EBF-6DBE-6A75CACD0771}"/>
              </a:ext>
            </a:extLst>
          </p:cNvPr>
          <p:cNvPicPr>
            <a:picLocks noChangeAspect="1"/>
          </p:cNvPicPr>
          <p:nvPr/>
        </p:nvPicPr>
        <p:blipFill>
          <a:blip r:embed="rId5"/>
          <a:stretch>
            <a:fillRect/>
          </a:stretch>
        </p:blipFill>
        <p:spPr>
          <a:xfrm>
            <a:off x="0" y="0"/>
            <a:ext cx="6095998" cy="3428999"/>
          </a:xfrm>
          <a:prstGeom prst="rect">
            <a:avLst/>
          </a:prstGeom>
        </p:spPr>
      </p:pic>
    </p:spTree>
    <p:extLst>
      <p:ext uri="{BB962C8B-B14F-4D97-AF65-F5344CB8AC3E}">
        <p14:creationId xmlns:p14="http://schemas.microsoft.com/office/powerpoint/2010/main" val="4865283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05B253-7A8D-3D5E-CB76-9BB9E92D80F0}"/>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2F844D5B-2241-2627-5852-CE4036D9D08F}"/>
              </a:ext>
            </a:extLst>
          </p:cNvPr>
          <p:cNvSpPr>
            <a:spLocks noGrp="1"/>
          </p:cNvSpPr>
          <p:nvPr>
            <p:ph type="ctrTitle"/>
          </p:nvPr>
        </p:nvSpPr>
        <p:spPr/>
        <p:txBody>
          <a:bodyPr>
            <a:normAutofit/>
          </a:bodyPr>
          <a:lstStyle/>
          <a:p>
            <a:r>
              <a:rPr lang="ja-JP" altLang="en-US" sz="3600"/>
              <a:t>岡山大学　</a:t>
            </a:r>
            <a:r>
              <a:rPr lang="ja-JP" altLang="en-US" sz="3600" cap="none"/>
              <a:t>ソフトウェア設計</a:t>
            </a:r>
            <a:br>
              <a:rPr lang="en-US" altLang="ja-JP" cap="none" dirty="0"/>
            </a:br>
            <a:r>
              <a:rPr lang="ja-JP" altLang="en-US" cap="none"/>
              <a:t>オブジェクト指向と</a:t>
            </a:r>
            <a:r>
              <a:rPr lang="en-US" altLang="ja-JP" cap="none" dirty="0"/>
              <a:t>UML</a:t>
            </a:r>
            <a:r>
              <a:rPr lang="ja-JP" altLang="en-US" cap="none"/>
              <a:t>（</a:t>
            </a:r>
            <a:r>
              <a:rPr lang="en-US" altLang="ja-JP" cap="none" dirty="0"/>
              <a:t>2/2</a:t>
            </a:r>
            <a:r>
              <a:rPr lang="ja-JP" altLang="en-US" cap="none"/>
              <a:t>）</a:t>
            </a:r>
            <a:endParaRPr kumimoji="1" lang="ja-JP" altLang="en-US" cap="none" dirty="0"/>
          </a:p>
        </p:txBody>
      </p:sp>
      <p:sp>
        <p:nvSpPr>
          <p:cNvPr id="3" name="サブタイトル 2">
            <a:extLst>
              <a:ext uri="{FF2B5EF4-FFF2-40B4-BE49-F238E27FC236}">
                <a16:creationId xmlns:a16="http://schemas.microsoft.com/office/drawing/2014/main" id="{8E89FB9C-8C0E-DCC1-1356-9AE0FBE9AE11}"/>
              </a:ext>
            </a:extLst>
          </p:cNvPr>
          <p:cNvSpPr>
            <a:spLocks noGrp="1"/>
          </p:cNvSpPr>
          <p:nvPr>
            <p:ph type="subTitle" idx="1"/>
          </p:nvPr>
        </p:nvSpPr>
        <p:spPr/>
        <p:txBody>
          <a:bodyPr>
            <a:normAutofit/>
          </a:bodyPr>
          <a:lstStyle/>
          <a:p>
            <a:r>
              <a:rPr lang="ja-JP" altLang="en-US" cap="none" dirty="0"/>
              <a:t>京都産業</a:t>
            </a:r>
            <a:r>
              <a:rPr lang="ja-JP" altLang="en-US" cap="none"/>
              <a:t>大学　教授　</a:t>
            </a:r>
            <a:r>
              <a:rPr lang="ja-JP" altLang="en-US" cap="none" dirty="0"/>
              <a:t>玉田</a:t>
            </a:r>
            <a:r>
              <a:rPr lang="ja-JP" altLang="en-US" cap="none"/>
              <a:t>春昭</a:t>
            </a:r>
            <a:endParaRPr lang="en-US" altLang="ja-JP" cap="none" dirty="0"/>
          </a:p>
        </p:txBody>
      </p:sp>
      <p:sp>
        <p:nvSpPr>
          <p:cNvPr id="6" name="フッター プレースホルダー 5">
            <a:extLst>
              <a:ext uri="{FF2B5EF4-FFF2-40B4-BE49-F238E27FC236}">
                <a16:creationId xmlns:a16="http://schemas.microsoft.com/office/drawing/2014/main" id="{FB3E5233-6663-2FAB-68BD-446B636BE1A3}"/>
              </a:ext>
            </a:extLst>
          </p:cNvPr>
          <p:cNvSpPr>
            <a:spLocks noGrp="1"/>
          </p:cNvSpPr>
          <p:nvPr>
            <p:ph type="ftr" sz="quarter" idx="11"/>
          </p:nvPr>
        </p:nvSpPr>
        <p:spPr/>
        <p:txBody>
          <a:bodyPr/>
          <a:lstStyle/>
          <a:p>
            <a:r>
              <a:rPr lang="ja-JP" altLang="en-US"/>
              <a:t>ソフトウェア設計</a:t>
            </a:r>
            <a:endParaRPr lang="en-US" dirty="0"/>
          </a:p>
        </p:txBody>
      </p:sp>
      <p:sp>
        <p:nvSpPr>
          <p:cNvPr id="5" name="スライド番号プレースホルダー 4">
            <a:extLst>
              <a:ext uri="{FF2B5EF4-FFF2-40B4-BE49-F238E27FC236}">
                <a16:creationId xmlns:a16="http://schemas.microsoft.com/office/drawing/2014/main" id="{564647A0-E081-8D2B-2469-BF5C880B7D3A}"/>
              </a:ext>
            </a:extLst>
          </p:cNvPr>
          <p:cNvSpPr>
            <a:spLocks noGrp="1"/>
          </p:cNvSpPr>
          <p:nvPr>
            <p:ph type="sldNum" sz="quarter" idx="12"/>
          </p:nvPr>
        </p:nvSpPr>
        <p:spPr/>
        <p:txBody>
          <a:bodyPr/>
          <a:lstStyle/>
          <a:p>
            <a:fld id="{6D22F896-40B5-4ADD-8801-0D06FADFA095}" type="slidenum">
              <a:rPr lang="en-US" smtClean="0"/>
              <a:t>5</a:t>
            </a:fld>
            <a:endParaRPr lang="en-US" dirty="0"/>
          </a:p>
        </p:txBody>
      </p:sp>
      <p:grpSp>
        <p:nvGrpSpPr>
          <p:cNvPr id="8" name="グループ化 7">
            <a:extLst>
              <a:ext uri="{FF2B5EF4-FFF2-40B4-BE49-F238E27FC236}">
                <a16:creationId xmlns:a16="http://schemas.microsoft.com/office/drawing/2014/main" id="{8265F90D-AE48-1228-BEE8-09C3D68F8A26}"/>
              </a:ext>
            </a:extLst>
          </p:cNvPr>
          <p:cNvGrpSpPr/>
          <p:nvPr/>
        </p:nvGrpSpPr>
        <p:grpSpPr>
          <a:xfrm>
            <a:off x="3218028" y="6861645"/>
            <a:ext cx="6858604" cy="1938024"/>
            <a:chOff x="3218028" y="6861645"/>
            <a:chExt cx="6858604" cy="1938024"/>
          </a:xfrm>
        </p:grpSpPr>
        <p:grpSp>
          <p:nvGrpSpPr>
            <p:cNvPr id="32" name="グループ化 31">
              <a:extLst>
                <a:ext uri="{FF2B5EF4-FFF2-40B4-BE49-F238E27FC236}">
                  <a16:creationId xmlns:a16="http://schemas.microsoft.com/office/drawing/2014/main" id="{B13B0F60-7B8B-3B83-A18C-6436D8B33D9C}"/>
                </a:ext>
              </a:extLst>
            </p:cNvPr>
            <p:cNvGrpSpPr/>
            <p:nvPr/>
          </p:nvGrpSpPr>
          <p:grpSpPr>
            <a:xfrm>
              <a:off x="3218028" y="6861645"/>
              <a:ext cx="6858604" cy="1938024"/>
              <a:chOff x="2408356" y="4265490"/>
              <a:chExt cx="6858604" cy="1938024"/>
            </a:xfrm>
          </p:grpSpPr>
          <p:grpSp>
            <p:nvGrpSpPr>
              <p:cNvPr id="29" name="グループ化 28">
                <a:extLst>
                  <a:ext uri="{FF2B5EF4-FFF2-40B4-BE49-F238E27FC236}">
                    <a16:creationId xmlns:a16="http://schemas.microsoft.com/office/drawing/2014/main" id="{3B7C9B1E-65B5-9F06-4A8A-AF09429C95A6}"/>
                  </a:ext>
                </a:extLst>
              </p:cNvPr>
              <p:cNvGrpSpPr/>
              <p:nvPr/>
            </p:nvGrpSpPr>
            <p:grpSpPr>
              <a:xfrm>
                <a:off x="6967296" y="4265490"/>
                <a:ext cx="2299664" cy="646331"/>
                <a:chOff x="6967296" y="4265490"/>
                <a:chExt cx="2299664" cy="646331"/>
              </a:xfrm>
            </p:grpSpPr>
            <p:pic>
              <p:nvPicPr>
                <p:cNvPr id="12" name="グラフィックス 11">
                  <a:extLst>
                    <a:ext uri="{FF2B5EF4-FFF2-40B4-BE49-F238E27FC236}">
                      <a16:creationId xmlns:a16="http://schemas.microsoft.com/office/drawing/2014/main" id="{41FF97D0-A0ED-2597-E9FE-9056016FFC8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967296" y="4318655"/>
                  <a:ext cx="540000" cy="540000"/>
                </a:xfrm>
                <a:prstGeom prst="rect">
                  <a:avLst/>
                </a:prstGeom>
              </p:spPr>
            </p:pic>
            <p:sp>
              <p:nvSpPr>
                <p:cNvPr id="15" name="テキスト ボックス 14">
                  <a:extLst>
                    <a:ext uri="{FF2B5EF4-FFF2-40B4-BE49-F238E27FC236}">
                      <a16:creationId xmlns:a16="http://schemas.microsoft.com/office/drawing/2014/main" id="{E31F2463-7D71-1D44-1B9E-E0CB7A92978C}"/>
                    </a:ext>
                  </a:extLst>
                </p:cNvPr>
                <p:cNvSpPr txBox="1"/>
                <p:nvPr/>
              </p:nvSpPr>
              <p:spPr>
                <a:xfrm>
                  <a:off x="7562647" y="4265490"/>
                  <a:ext cx="1704313" cy="646331"/>
                </a:xfrm>
                <a:prstGeom prst="rect">
                  <a:avLst/>
                </a:prstGeom>
                <a:noFill/>
              </p:spPr>
              <p:txBody>
                <a:bodyPr wrap="none" rtlCol="0">
                  <a:spAutoFit/>
                </a:bodyPr>
                <a:lstStyle/>
                <a:p>
                  <a:r>
                    <a:rPr kumimoji="1" lang="en-US" altLang="ja-JP" sz="3600" dirty="0" err="1">
                      <a:latin typeface="Consolas" panose="020B0609020204030204" pitchFamily="49" charset="0"/>
                      <a:cs typeface="Consolas" panose="020B0609020204030204" pitchFamily="49" charset="0"/>
                    </a:rPr>
                    <a:t>tamada</a:t>
                  </a:r>
                  <a:endParaRPr kumimoji="1" lang="ja-JP" altLang="en-US" sz="3600">
                    <a:latin typeface="Consolas" panose="020B0609020204030204" pitchFamily="49" charset="0"/>
                    <a:cs typeface="Consolas" panose="020B0609020204030204" pitchFamily="49" charset="0"/>
                  </a:endParaRPr>
                </a:p>
              </p:txBody>
            </p:sp>
          </p:grpSp>
          <p:sp>
            <p:nvSpPr>
              <p:cNvPr id="16" name="テキスト ボックス 15">
                <a:extLst>
                  <a:ext uri="{FF2B5EF4-FFF2-40B4-BE49-F238E27FC236}">
                    <a16:creationId xmlns:a16="http://schemas.microsoft.com/office/drawing/2014/main" id="{783093BA-022A-68AB-476F-AEFC6B433C95}"/>
                  </a:ext>
                </a:extLst>
              </p:cNvPr>
              <p:cNvSpPr txBox="1"/>
              <p:nvPr/>
            </p:nvSpPr>
            <p:spPr>
              <a:xfrm>
                <a:off x="3003707" y="4265490"/>
                <a:ext cx="1704313" cy="646331"/>
              </a:xfrm>
              <a:prstGeom prst="rect">
                <a:avLst/>
              </a:prstGeom>
              <a:noFill/>
            </p:spPr>
            <p:txBody>
              <a:bodyPr wrap="none" rtlCol="0">
                <a:spAutoFit/>
              </a:bodyPr>
              <a:lstStyle/>
              <a:p>
                <a:r>
                  <a:rPr kumimoji="1" lang="en-US" altLang="ja-JP" sz="3600" dirty="0">
                    <a:latin typeface="Consolas" panose="020B0609020204030204" pitchFamily="49" charset="0"/>
                    <a:cs typeface="Consolas" panose="020B0609020204030204" pitchFamily="49" charset="0"/>
                  </a:rPr>
                  <a:t>@tama5</a:t>
                </a:r>
                <a:endParaRPr kumimoji="1" lang="ja-JP" altLang="en-US" sz="3600">
                  <a:latin typeface="Consolas" panose="020B0609020204030204" pitchFamily="49" charset="0"/>
                  <a:cs typeface="Consolas" panose="020B0609020204030204" pitchFamily="49" charset="0"/>
                </a:endParaRPr>
              </a:p>
            </p:txBody>
          </p:sp>
          <p:grpSp>
            <p:nvGrpSpPr>
              <p:cNvPr id="30" name="グループ化 29">
                <a:extLst>
                  <a:ext uri="{FF2B5EF4-FFF2-40B4-BE49-F238E27FC236}">
                    <a16:creationId xmlns:a16="http://schemas.microsoft.com/office/drawing/2014/main" id="{5E3B0F3C-40E4-6A49-C613-0C81D08D3658}"/>
                  </a:ext>
                </a:extLst>
              </p:cNvPr>
              <p:cNvGrpSpPr/>
              <p:nvPr/>
            </p:nvGrpSpPr>
            <p:grpSpPr>
              <a:xfrm>
                <a:off x="2408356" y="4911336"/>
                <a:ext cx="6858604" cy="646331"/>
                <a:chOff x="2408356" y="4988705"/>
                <a:chExt cx="6858604" cy="646331"/>
              </a:xfrm>
            </p:grpSpPr>
            <p:pic>
              <p:nvPicPr>
                <p:cNvPr id="10" name="グラフィックス 9">
                  <a:extLst>
                    <a:ext uri="{FF2B5EF4-FFF2-40B4-BE49-F238E27FC236}">
                      <a16:creationId xmlns:a16="http://schemas.microsoft.com/office/drawing/2014/main" id="{33487FD5-1548-ED36-C93A-506668DA422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408356" y="5041870"/>
                  <a:ext cx="540000" cy="540000"/>
                </a:xfrm>
                <a:prstGeom prst="rect">
                  <a:avLst/>
                </a:prstGeom>
              </p:spPr>
            </p:pic>
            <p:sp>
              <p:nvSpPr>
                <p:cNvPr id="18" name="テキスト ボックス 17">
                  <a:extLst>
                    <a:ext uri="{FF2B5EF4-FFF2-40B4-BE49-F238E27FC236}">
                      <a16:creationId xmlns:a16="http://schemas.microsoft.com/office/drawing/2014/main" id="{CDD3DC6B-5F2D-881C-4C9A-E1DAB225BC9E}"/>
                    </a:ext>
                  </a:extLst>
                </p:cNvPr>
                <p:cNvSpPr txBox="1"/>
                <p:nvPr/>
              </p:nvSpPr>
              <p:spPr>
                <a:xfrm>
                  <a:off x="3003707" y="4988705"/>
                  <a:ext cx="6263253" cy="646331"/>
                </a:xfrm>
                <a:prstGeom prst="rect">
                  <a:avLst/>
                </a:prstGeom>
                <a:noFill/>
              </p:spPr>
              <p:txBody>
                <a:bodyPr wrap="none" rtlCol="0">
                  <a:spAutoFit/>
                </a:bodyPr>
                <a:lstStyle/>
                <a:p>
                  <a:r>
                    <a:rPr kumimoji="1" lang="en-US" altLang="ja-JP" sz="3600" dirty="0" err="1">
                      <a:latin typeface="Consolas" panose="020B0609020204030204" pitchFamily="49" charset="0"/>
                      <a:cs typeface="Consolas" panose="020B0609020204030204" pitchFamily="49" charset="0"/>
                    </a:rPr>
                    <a:t>tamada@cc.kyoto-su.ac.jp</a:t>
                  </a:r>
                  <a:endParaRPr kumimoji="1" lang="ja-JP" altLang="en-US" sz="3600">
                    <a:latin typeface="Consolas" panose="020B0609020204030204" pitchFamily="49" charset="0"/>
                    <a:cs typeface="Consolas" panose="020B0609020204030204" pitchFamily="49" charset="0"/>
                  </a:endParaRPr>
                </a:p>
              </p:txBody>
            </p:sp>
          </p:grpSp>
          <p:grpSp>
            <p:nvGrpSpPr>
              <p:cNvPr id="31" name="グループ化 30">
                <a:extLst>
                  <a:ext uri="{FF2B5EF4-FFF2-40B4-BE49-F238E27FC236}">
                    <a16:creationId xmlns:a16="http://schemas.microsoft.com/office/drawing/2014/main" id="{7C678152-03E0-D89B-8A4E-96A2FAFF03F9}"/>
                  </a:ext>
                </a:extLst>
              </p:cNvPr>
              <p:cNvGrpSpPr/>
              <p:nvPr/>
            </p:nvGrpSpPr>
            <p:grpSpPr>
              <a:xfrm>
                <a:off x="2408356" y="5557183"/>
                <a:ext cx="6858603" cy="646331"/>
                <a:chOff x="2408356" y="5758888"/>
                <a:chExt cx="6858603" cy="646331"/>
              </a:xfrm>
            </p:grpSpPr>
            <p:pic>
              <p:nvPicPr>
                <p:cNvPr id="23" name="グラフィックス 22">
                  <a:extLst>
                    <a:ext uri="{FF2B5EF4-FFF2-40B4-BE49-F238E27FC236}">
                      <a16:creationId xmlns:a16="http://schemas.microsoft.com/office/drawing/2014/main" id="{F07D1C96-5860-8E6A-1F5A-662B95D314B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408356" y="5812054"/>
                  <a:ext cx="540000" cy="540000"/>
                </a:xfrm>
                <a:prstGeom prst="rect">
                  <a:avLst/>
                </a:prstGeom>
              </p:spPr>
            </p:pic>
            <p:sp>
              <p:nvSpPr>
                <p:cNvPr id="24" name="テキスト ボックス 23">
                  <a:extLst>
                    <a:ext uri="{FF2B5EF4-FFF2-40B4-BE49-F238E27FC236}">
                      <a16:creationId xmlns:a16="http://schemas.microsoft.com/office/drawing/2014/main" id="{21E673C4-0F15-405B-D7C0-9C10371D7468}"/>
                    </a:ext>
                  </a:extLst>
                </p:cNvPr>
                <p:cNvSpPr txBox="1"/>
                <p:nvPr/>
              </p:nvSpPr>
              <p:spPr>
                <a:xfrm>
                  <a:off x="3003706" y="5758888"/>
                  <a:ext cx="6263253" cy="646331"/>
                </a:xfrm>
                <a:prstGeom prst="rect">
                  <a:avLst/>
                </a:prstGeom>
                <a:noFill/>
              </p:spPr>
              <p:txBody>
                <a:bodyPr wrap="none" rtlCol="0">
                  <a:spAutoFit/>
                </a:bodyPr>
                <a:lstStyle/>
                <a:p>
                  <a:r>
                    <a:rPr kumimoji="1" lang="en-US" altLang="ja-JP" sz="3600" dirty="0">
                      <a:latin typeface="Consolas" panose="020B0609020204030204" pitchFamily="49" charset="0"/>
                      <a:cs typeface="Consolas" panose="020B0609020204030204" pitchFamily="49" charset="0"/>
                    </a:rPr>
                    <a:t>https://</a:t>
                  </a:r>
                  <a:r>
                    <a:rPr kumimoji="1" lang="en-US" altLang="ja-JP" sz="3600" dirty="0" err="1">
                      <a:latin typeface="Consolas" panose="020B0609020204030204" pitchFamily="49" charset="0"/>
                      <a:cs typeface="Consolas" panose="020B0609020204030204" pitchFamily="49" charset="0"/>
                    </a:rPr>
                    <a:t>tamada.github.io</a:t>
                  </a:r>
                  <a:endParaRPr kumimoji="1" lang="ja-JP" altLang="en-US" sz="3600">
                    <a:latin typeface="Consolas" panose="020B0609020204030204" pitchFamily="49" charset="0"/>
                    <a:cs typeface="Consolas" panose="020B0609020204030204" pitchFamily="49" charset="0"/>
                  </a:endParaRPr>
                </a:p>
              </p:txBody>
            </p:sp>
          </p:grpSp>
        </p:grpSp>
        <p:pic>
          <p:nvPicPr>
            <p:cNvPr id="7" name="グラフィックス 6">
              <a:extLst>
                <a:ext uri="{FF2B5EF4-FFF2-40B4-BE49-F238E27FC236}">
                  <a16:creationId xmlns:a16="http://schemas.microsoft.com/office/drawing/2014/main" id="{714600A4-78EA-8057-5B5C-E9329B4AD4E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218028" y="6914810"/>
              <a:ext cx="540000" cy="540000"/>
            </a:xfrm>
            <a:prstGeom prst="rect">
              <a:avLst/>
            </a:prstGeom>
          </p:spPr>
        </p:pic>
      </p:grpSp>
      <p:pic>
        <p:nvPicPr>
          <p:cNvPr id="9" name="グラフィックス 8">
            <a:extLst>
              <a:ext uri="{FF2B5EF4-FFF2-40B4-BE49-F238E27FC236}">
                <a16:creationId xmlns:a16="http://schemas.microsoft.com/office/drawing/2014/main" id="{4E617242-937B-C0A9-1EA1-7B15AD202EA5}"/>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845588" y="4536399"/>
            <a:ext cx="4471380" cy="1436653"/>
          </a:xfrm>
          <a:prstGeom prst="rect">
            <a:avLst/>
          </a:prstGeom>
        </p:spPr>
      </p:pic>
      <p:pic>
        <p:nvPicPr>
          <p:cNvPr id="4" name="図 3">
            <a:extLst>
              <a:ext uri="{FF2B5EF4-FFF2-40B4-BE49-F238E27FC236}">
                <a16:creationId xmlns:a16="http://schemas.microsoft.com/office/drawing/2014/main" id="{7B959F9F-C5E0-3C6B-A44C-D5ED174D24DF}"/>
              </a:ext>
            </a:extLst>
          </p:cNvPr>
          <p:cNvPicPr>
            <a:picLocks noChangeAspect="1"/>
          </p:cNvPicPr>
          <p:nvPr/>
        </p:nvPicPr>
        <p:blipFill>
          <a:blip r:embed="rId13"/>
          <a:stretch>
            <a:fillRect/>
          </a:stretch>
        </p:blipFill>
        <p:spPr>
          <a:xfrm>
            <a:off x="4568" y="0"/>
            <a:ext cx="6091432" cy="3426431"/>
          </a:xfrm>
          <a:prstGeom prst="rect">
            <a:avLst/>
          </a:prstGeom>
        </p:spPr>
      </p:pic>
      <p:pic>
        <p:nvPicPr>
          <p:cNvPr id="13" name="図 12">
            <a:extLst>
              <a:ext uri="{FF2B5EF4-FFF2-40B4-BE49-F238E27FC236}">
                <a16:creationId xmlns:a16="http://schemas.microsoft.com/office/drawing/2014/main" id="{717A4C01-B193-5D42-9D04-60DB2A3F4CB1}"/>
              </a:ext>
            </a:extLst>
          </p:cNvPr>
          <p:cNvPicPr>
            <a:picLocks noChangeAspect="1"/>
          </p:cNvPicPr>
          <p:nvPr/>
        </p:nvPicPr>
        <p:blipFill>
          <a:blip r:embed="rId14"/>
          <a:stretch>
            <a:fillRect/>
          </a:stretch>
        </p:blipFill>
        <p:spPr>
          <a:xfrm>
            <a:off x="6096000" y="0"/>
            <a:ext cx="6091432" cy="3426431"/>
          </a:xfrm>
          <a:prstGeom prst="rect">
            <a:avLst/>
          </a:prstGeom>
        </p:spPr>
      </p:pic>
      <p:pic>
        <p:nvPicPr>
          <p:cNvPr id="14" name="図 13">
            <a:extLst>
              <a:ext uri="{FF2B5EF4-FFF2-40B4-BE49-F238E27FC236}">
                <a16:creationId xmlns:a16="http://schemas.microsoft.com/office/drawing/2014/main" id="{30AA5615-9043-2A4A-3E94-EC6578F52DBD}"/>
              </a:ext>
            </a:extLst>
          </p:cNvPr>
          <p:cNvPicPr>
            <a:picLocks noChangeAspect="1"/>
          </p:cNvPicPr>
          <p:nvPr/>
        </p:nvPicPr>
        <p:blipFill>
          <a:blip r:embed="rId15"/>
          <a:stretch>
            <a:fillRect/>
          </a:stretch>
        </p:blipFill>
        <p:spPr>
          <a:xfrm>
            <a:off x="0" y="3431569"/>
            <a:ext cx="6091432" cy="3426431"/>
          </a:xfrm>
          <a:prstGeom prst="rect">
            <a:avLst/>
          </a:prstGeom>
        </p:spPr>
      </p:pic>
      <p:pic>
        <p:nvPicPr>
          <p:cNvPr id="17" name="図 16">
            <a:extLst>
              <a:ext uri="{FF2B5EF4-FFF2-40B4-BE49-F238E27FC236}">
                <a16:creationId xmlns:a16="http://schemas.microsoft.com/office/drawing/2014/main" id="{DAC7F038-7F95-C3B2-F0A0-99CEAFCC6BA7}"/>
              </a:ext>
            </a:extLst>
          </p:cNvPr>
          <p:cNvPicPr>
            <a:picLocks noChangeAspect="1"/>
          </p:cNvPicPr>
          <p:nvPr/>
        </p:nvPicPr>
        <p:blipFill>
          <a:blip r:embed="rId16"/>
          <a:stretch>
            <a:fillRect/>
          </a:stretch>
        </p:blipFill>
        <p:spPr>
          <a:xfrm>
            <a:off x="6100566" y="3433391"/>
            <a:ext cx="6091433" cy="3426431"/>
          </a:xfrm>
          <a:prstGeom prst="rect">
            <a:avLst/>
          </a:prstGeom>
        </p:spPr>
      </p:pic>
    </p:spTree>
    <p:extLst>
      <p:ext uri="{BB962C8B-B14F-4D97-AF65-F5344CB8AC3E}">
        <p14:creationId xmlns:p14="http://schemas.microsoft.com/office/powerpoint/2010/main" val="1142620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dissolv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dissolve">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dissolve">
                                      <p:cBhvr>
                                        <p:cTn id="2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356526" y="365125"/>
            <a:ext cx="9997273" cy="1325563"/>
          </a:xfrm>
        </p:spPr>
        <p:txBody>
          <a:bodyPr>
            <a:noAutofit/>
          </a:bodyPr>
          <a:lstStyle/>
          <a:p>
            <a:r>
              <a:rPr lang="ja-JP" altLang="en-US"/>
              <a:t>信号機のクラス図</a:t>
            </a:r>
            <a:endParaRPr lang="ja-JP" altLang="en-US" dirty="0"/>
          </a:p>
        </p:txBody>
      </p:sp>
      <p:sp>
        <p:nvSpPr>
          <p:cNvPr id="3" name="コンテンツ プレースホルダー 2"/>
          <p:cNvSpPr>
            <a:spLocks noGrp="1"/>
          </p:cNvSpPr>
          <p:nvPr>
            <p:ph idx="1"/>
          </p:nvPr>
        </p:nvSpPr>
        <p:spPr>
          <a:xfrm>
            <a:off x="838200" y="1825625"/>
            <a:ext cx="10515600" cy="3019680"/>
          </a:xfrm>
        </p:spPr>
        <p:txBody>
          <a:bodyPr>
            <a:normAutofit lnSpcReduction="10000"/>
          </a:bodyPr>
          <a:lstStyle/>
          <a:p>
            <a:pPr>
              <a:lnSpc>
                <a:spcPct val="120000"/>
              </a:lnSpc>
            </a:pPr>
            <a:r>
              <a:rPr lang="ja-JP" altLang="en-US"/>
              <a:t>信号機のクラス図を作成せよ．</a:t>
            </a:r>
            <a:endParaRPr lang="en-US" altLang="ja-JP" dirty="0"/>
          </a:p>
          <a:p>
            <a:pPr lvl="1">
              <a:lnSpc>
                <a:spcPct val="120000"/>
              </a:lnSpc>
            </a:pPr>
            <a:r>
              <a:rPr lang="ja-JP" altLang="en-US"/>
              <a:t>オブジェクト図を作成せよ．</a:t>
            </a:r>
            <a:endParaRPr lang="en-US" altLang="ja-JP" dirty="0"/>
          </a:p>
          <a:p>
            <a:pPr lvl="2">
              <a:lnSpc>
                <a:spcPct val="120000"/>
              </a:lnSpc>
            </a:pPr>
            <a:r>
              <a:rPr lang="ja-JP" altLang="en-US"/>
              <a:t>赤が点灯しているものとせよ．</a:t>
            </a:r>
            <a:endParaRPr lang="en-US" altLang="ja-JP" dirty="0"/>
          </a:p>
          <a:p>
            <a:pPr lvl="1">
              <a:lnSpc>
                <a:spcPct val="120000"/>
              </a:lnSpc>
            </a:pPr>
            <a:r>
              <a:rPr lang="ja-JP" altLang="en-US"/>
              <a:t>クラス図を作成せよ．</a:t>
            </a:r>
            <a:endParaRPr lang="en-US" altLang="ja-JP" dirty="0"/>
          </a:p>
        </p:txBody>
      </p:sp>
      <p:sp>
        <p:nvSpPr>
          <p:cNvPr id="5" name="フッター プレースホルダー 4"/>
          <p:cNvSpPr>
            <a:spLocks noGrp="1"/>
          </p:cNvSpPr>
          <p:nvPr>
            <p:ph type="ftr" sz="quarter" idx="11"/>
          </p:nvPr>
        </p:nvSpPr>
        <p:spPr/>
        <p:txBody>
          <a:bodyPr/>
          <a:lstStyle/>
          <a:p>
            <a:r>
              <a:rPr lang="ja-JP" altLang="en-US"/>
              <a:t>ソフトウェア設計</a:t>
            </a:r>
            <a:endParaRPr lang="en-US" dirty="0"/>
          </a:p>
        </p:txBody>
      </p:sp>
      <p:sp>
        <p:nvSpPr>
          <p:cNvPr id="6" name="スライド番号プレースホルダー 5"/>
          <p:cNvSpPr>
            <a:spLocks noGrp="1"/>
          </p:cNvSpPr>
          <p:nvPr>
            <p:ph type="sldNum" sz="quarter" idx="12"/>
          </p:nvPr>
        </p:nvSpPr>
        <p:spPr/>
        <p:txBody>
          <a:bodyPr/>
          <a:lstStyle/>
          <a:p>
            <a:fld id="{6D22F896-40B5-4ADD-8801-0D06FADFA095}" type="slidenum">
              <a:rPr lang="en-US" smtClean="0"/>
              <a:t>6</a:t>
            </a:fld>
            <a:endParaRPr lang="en-US" dirty="0"/>
          </a:p>
        </p:txBody>
      </p:sp>
      <p:grpSp>
        <p:nvGrpSpPr>
          <p:cNvPr id="25" name="グループ化 24">
            <a:extLst>
              <a:ext uri="{FF2B5EF4-FFF2-40B4-BE49-F238E27FC236}">
                <a16:creationId xmlns:a16="http://schemas.microsoft.com/office/drawing/2014/main" id="{8D49DF46-5AD5-C643-AD17-EFA1932E49FA}"/>
              </a:ext>
            </a:extLst>
          </p:cNvPr>
          <p:cNvGrpSpPr/>
          <p:nvPr/>
        </p:nvGrpSpPr>
        <p:grpSpPr>
          <a:xfrm>
            <a:off x="0" y="-1"/>
            <a:ext cx="1662545" cy="1662545"/>
            <a:chOff x="1524000" y="-1"/>
            <a:chExt cx="1662545" cy="1662545"/>
          </a:xfrm>
        </p:grpSpPr>
        <p:sp>
          <p:nvSpPr>
            <p:cNvPr id="26" name="直角三角形 25">
              <a:extLst>
                <a:ext uri="{FF2B5EF4-FFF2-40B4-BE49-F238E27FC236}">
                  <a16:creationId xmlns:a16="http://schemas.microsoft.com/office/drawing/2014/main" id="{63607782-0299-4B4B-B1CD-BC1BB9DEA318}"/>
                </a:ext>
              </a:extLst>
            </p:cNvPr>
            <p:cNvSpPr/>
            <p:nvPr/>
          </p:nvSpPr>
          <p:spPr>
            <a:xfrm rot="5400000">
              <a:off x="1524000" y="-1"/>
              <a:ext cx="1662545" cy="1662545"/>
            </a:xfrm>
            <a:prstGeom prst="rtTriangl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7" name="正方形/長方形 26">
              <a:extLst>
                <a:ext uri="{FF2B5EF4-FFF2-40B4-BE49-F238E27FC236}">
                  <a16:creationId xmlns:a16="http://schemas.microsoft.com/office/drawing/2014/main" id="{AFA1D01C-AAC8-904E-A158-8D3C45B2818E}"/>
                </a:ext>
              </a:extLst>
            </p:cNvPr>
            <p:cNvSpPr/>
            <p:nvPr/>
          </p:nvSpPr>
          <p:spPr>
            <a:xfrm>
              <a:off x="1524002" y="15074"/>
              <a:ext cx="877163" cy="923330"/>
            </a:xfrm>
            <a:prstGeom prst="rect">
              <a:avLst/>
            </a:prstGeom>
          </p:spPr>
          <p:txBody>
            <a:bodyPr wrap="none">
              <a:spAutoFit/>
            </a:bodyPr>
            <a:lstStyle/>
            <a:p>
              <a:pPr algn="ctr"/>
              <a:r>
                <a:rPr lang="ja-JP" altLang="en-US" sz="5400">
                  <a:solidFill>
                    <a:srgbClr val="FFFFFF"/>
                  </a:solidFill>
                </a:rPr>
                <a:t>課</a:t>
              </a:r>
              <a:endParaRPr lang="ja-JP" altLang="en-US" sz="5400" dirty="0">
                <a:solidFill>
                  <a:srgbClr val="FFFFFF"/>
                </a:solidFill>
              </a:endParaRPr>
            </a:p>
          </p:txBody>
        </p:sp>
      </p:grpSp>
      <p:pic>
        <p:nvPicPr>
          <p:cNvPr id="15" name="図 14">
            <a:extLst>
              <a:ext uri="{FF2B5EF4-FFF2-40B4-BE49-F238E27FC236}">
                <a16:creationId xmlns:a16="http://schemas.microsoft.com/office/drawing/2014/main" id="{0D87CFF7-5D80-4C42-A1CB-B9AF200F2F69}"/>
              </a:ext>
            </a:extLst>
          </p:cNvPr>
          <p:cNvPicPr>
            <a:picLocks noChangeAspect="1"/>
          </p:cNvPicPr>
          <p:nvPr/>
        </p:nvPicPr>
        <p:blipFill>
          <a:blip r:embed="rId2"/>
          <a:stretch>
            <a:fillRect/>
          </a:stretch>
        </p:blipFill>
        <p:spPr>
          <a:xfrm rot="16200000">
            <a:off x="9193799" y="-608729"/>
            <a:ext cx="1440000" cy="2880000"/>
          </a:xfrm>
          <a:prstGeom prst="rect">
            <a:avLst/>
          </a:prstGeom>
        </p:spPr>
      </p:pic>
      <p:sp>
        <p:nvSpPr>
          <p:cNvPr id="19" name="正方形/長方形 18">
            <a:extLst>
              <a:ext uri="{FF2B5EF4-FFF2-40B4-BE49-F238E27FC236}">
                <a16:creationId xmlns:a16="http://schemas.microsoft.com/office/drawing/2014/main" id="{A587B0BB-23F5-A140-A8C4-F6AF8E2A0497}"/>
              </a:ext>
            </a:extLst>
          </p:cNvPr>
          <p:cNvSpPr/>
          <p:nvPr/>
        </p:nvSpPr>
        <p:spPr>
          <a:xfrm>
            <a:off x="1356526" y="5987018"/>
            <a:ext cx="9484659" cy="369332"/>
          </a:xfrm>
          <a:prstGeom prst="rect">
            <a:avLst/>
          </a:prstGeom>
        </p:spPr>
        <p:txBody>
          <a:bodyPr wrap="square">
            <a:spAutoFit/>
          </a:bodyPr>
          <a:lstStyle/>
          <a:p>
            <a:r>
              <a:rPr lang="ja-JP" altLang="en-US"/>
              <a:t>信号機のイラスト　https://pixabay.com/ja/illustrations/信号機-交通-三色-交通信号-1139919/</a:t>
            </a:r>
          </a:p>
        </p:txBody>
      </p:sp>
    </p:spTree>
    <p:extLst>
      <p:ext uri="{BB962C8B-B14F-4D97-AF65-F5344CB8AC3E}">
        <p14:creationId xmlns:p14="http://schemas.microsoft.com/office/powerpoint/2010/main" val="4278449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図 10">
            <a:extLst>
              <a:ext uri="{FF2B5EF4-FFF2-40B4-BE49-F238E27FC236}">
                <a16:creationId xmlns:a16="http://schemas.microsoft.com/office/drawing/2014/main" id="{5F2F8FD5-3B66-DC1B-D521-F3D60BDF79F3}"/>
              </a:ext>
            </a:extLst>
          </p:cNvPr>
          <p:cNvPicPr>
            <a:picLocks noChangeAspect="1"/>
          </p:cNvPicPr>
          <p:nvPr/>
        </p:nvPicPr>
        <p:blipFill>
          <a:blip r:embed="rId3"/>
          <a:stretch>
            <a:fillRect/>
          </a:stretch>
        </p:blipFill>
        <p:spPr>
          <a:xfrm>
            <a:off x="6096000" y="3429000"/>
            <a:ext cx="6096000" cy="3429000"/>
          </a:xfrm>
          <a:prstGeom prst="rect">
            <a:avLst/>
          </a:prstGeom>
        </p:spPr>
      </p:pic>
      <p:sp>
        <p:nvSpPr>
          <p:cNvPr id="2" name="タイトル 1"/>
          <p:cNvSpPr>
            <a:spLocks noGrp="1"/>
          </p:cNvSpPr>
          <p:nvPr>
            <p:ph type="title"/>
          </p:nvPr>
        </p:nvSpPr>
        <p:spPr/>
        <p:txBody>
          <a:bodyPr>
            <a:normAutofit fontScale="90000"/>
          </a:bodyPr>
          <a:lstStyle/>
          <a:p>
            <a:r>
              <a:rPr lang="ja-JP" altLang="en-US"/>
              <a:t>　</a:t>
            </a:r>
            <a:r>
              <a:rPr lang="ja-JP" altLang="en-US" sz="2700"/>
              <a:t>信号機の</a:t>
            </a:r>
            <a:r>
              <a:rPr lang="ja-JP" altLang="en-US" sz="2700" dirty="0"/>
              <a:t>モデリング</a:t>
            </a:r>
            <a:br>
              <a:rPr lang="en-US" altLang="ja-JP" sz="2700" dirty="0"/>
            </a:br>
            <a:r>
              <a:rPr lang="ja-JP" altLang="en-US"/>
              <a:t>　オブジェクト図</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a:t>オブジェクト図を書く．</a:t>
            </a:r>
            <a:endParaRPr kumimoji="1" lang="en-US" altLang="ja-JP" dirty="0"/>
          </a:p>
          <a:p>
            <a:pPr lvl="1"/>
            <a:r>
              <a:rPr lang="ja-JP" altLang="en-US"/>
              <a:t>赤が点灯しているものとせよ．</a:t>
            </a:r>
            <a:endParaRPr kumimoji="1" lang="ja-JP" altLang="en-US" dirty="0"/>
          </a:p>
        </p:txBody>
      </p:sp>
      <p:sp>
        <p:nvSpPr>
          <p:cNvPr id="5" name="フッター プレースホルダー 4"/>
          <p:cNvSpPr>
            <a:spLocks noGrp="1"/>
          </p:cNvSpPr>
          <p:nvPr>
            <p:ph type="ftr" sz="quarter" idx="11"/>
          </p:nvPr>
        </p:nvSpPr>
        <p:spPr/>
        <p:txBody>
          <a:bodyPr/>
          <a:lstStyle/>
          <a:p>
            <a:r>
              <a:rPr lang="ja-JP" altLang="en-US"/>
              <a:t>ソフトウェア設計</a:t>
            </a:r>
            <a:endParaRPr lang="en-US" dirty="0"/>
          </a:p>
        </p:txBody>
      </p:sp>
      <p:sp>
        <p:nvSpPr>
          <p:cNvPr id="6" name="スライド番号プレースホルダー 5"/>
          <p:cNvSpPr>
            <a:spLocks noGrp="1"/>
          </p:cNvSpPr>
          <p:nvPr>
            <p:ph type="sldNum" sz="quarter" idx="12"/>
          </p:nvPr>
        </p:nvSpPr>
        <p:spPr/>
        <p:txBody>
          <a:bodyPr/>
          <a:lstStyle/>
          <a:p>
            <a:fld id="{6D22F896-40B5-4ADD-8801-0D06FADFA095}" type="slidenum">
              <a:rPr lang="en-US" smtClean="0"/>
              <a:t>7</a:t>
            </a:fld>
            <a:endParaRPr lang="en-US" dirty="0"/>
          </a:p>
        </p:txBody>
      </p:sp>
      <p:grpSp>
        <p:nvGrpSpPr>
          <p:cNvPr id="7" name="グループ化 6">
            <a:extLst>
              <a:ext uri="{FF2B5EF4-FFF2-40B4-BE49-F238E27FC236}">
                <a16:creationId xmlns:a16="http://schemas.microsoft.com/office/drawing/2014/main" id="{373FE7A6-2F41-3F4A-854F-F5B48BF9B787}"/>
              </a:ext>
            </a:extLst>
          </p:cNvPr>
          <p:cNvGrpSpPr/>
          <p:nvPr/>
        </p:nvGrpSpPr>
        <p:grpSpPr>
          <a:xfrm>
            <a:off x="0" y="-1"/>
            <a:ext cx="1662545" cy="1662545"/>
            <a:chOff x="1524000" y="-1"/>
            <a:chExt cx="1662545" cy="1662545"/>
          </a:xfrm>
        </p:grpSpPr>
        <p:sp>
          <p:nvSpPr>
            <p:cNvPr id="9" name="直角三角形 8"/>
            <p:cNvSpPr/>
            <p:nvPr/>
          </p:nvSpPr>
          <p:spPr>
            <a:xfrm rot="5400000">
              <a:off x="1524000" y="-1"/>
              <a:ext cx="1662545" cy="1662545"/>
            </a:xfrm>
            <a:prstGeom prst="rtTriangle">
              <a:avLst/>
            </a:prstGeom>
            <a:solidFill>
              <a:srgbClr val="672C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0" name="正方形/長方形 9"/>
            <p:cNvSpPr/>
            <p:nvPr/>
          </p:nvSpPr>
          <p:spPr>
            <a:xfrm>
              <a:off x="1524002" y="15074"/>
              <a:ext cx="877163" cy="923330"/>
            </a:xfrm>
            <a:prstGeom prst="rect">
              <a:avLst/>
            </a:prstGeom>
          </p:spPr>
          <p:txBody>
            <a:bodyPr wrap="none">
              <a:spAutoFit/>
            </a:bodyPr>
            <a:lstStyle/>
            <a:p>
              <a:pPr algn="ctr"/>
              <a:r>
                <a:rPr lang="ja-JP" altLang="en-US" sz="5400" dirty="0">
                  <a:solidFill>
                    <a:srgbClr val="FFFFFF"/>
                  </a:solidFill>
                </a:rPr>
                <a:t>解</a:t>
              </a:r>
            </a:p>
          </p:txBody>
        </p:sp>
      </p:grpSp>
      <p:pic>
        <p:nvPicPr>
          <p:cNvPr id="30" name="図 29">
            <a:extLst>
              <a:ext uri="{FF2B5EF4-FFF2-40B4-BE49-F238E27FC236}">
                <a16:creationId xmlns:a16="http://schemas.microsoft.com/office/drawing/2014/main" id="{A5CD15C4-3C8F-1D4E-9DD3-3F64D4F525BA}"/>
              </a:ext>
            </a:extLst>
          </p:cNvPr>
          <p:cNvPicPr>
            <a:picLocks noChangeAspect="1"/>
          </p:cNvPicPr>
          <p:nvPr/>
        </p:nvPicPr>
        <p:blipFill>
          <a:blip r:embed="rId4"/>
          <a:stretch>
            <a:fillRect/>
          </a:stretch>
        </p:blipFill>
        <p:spPr>
          <a:xfrm rot="16200000">
            <a:off x="9193799" y="-608729"/>
            <a:ext cx="1440000" cy="2880000"/>
          </a:xfrm>
          <a:prstGeom prst="rect">
            <a:avLst/>
          </a:prstGeom>
        </p:spPr>
      </p:pic>
      <p:grpSp>
        <p:nvGrpSpPr>
          <p:cNvPr id="32" name="グループ化 31">
            <a:extLst>
              <a:ext uri="{FF2B5EF4-FFF2-40B4-BE49-F238E27FC236}">
                <a16:creationId xmlns:a16="http://schemas.microsoft.com/office/drawing/2014/main" id="{7D72D739-53FC-2C46-BFD4-49BF11535F17}"/>
              </a:ext>
            </a:extLst>
          </p:cNvPr>
          <p:cNvGrpSpPr/>
          <p:nvPr/>
        </p:nvGrpSpPr>
        <p:grpSpPr>
          <a:xfrm>
            <a:off x="741387" y="3682317"/>
            <a:ext cx="1800000" cy="587260"/>
            <a:chOff x="1309800" y="3682317"/>
            <a:chExt cx="1800000" cy="587260"/>
          </a:xfrm>
        </p:grpSpPr>
        <p:sp>
          <p:nvSpPr>
            <p:cNvPr id="8" name="正方形/長方形 7">
              <a:extLst>
                <a:ext uri="{FF2B5EF4-FFF2-40B4-BE49-F238E27FC236}">
                  <a16:creationId xmlns:a16="http://schemas.microsoft.com/office/drawing/2014/main" id="{3CE3E461-27D7-C546-8218-A4AAF399759F}"/>
                </a:ext>
              </a:extLst>
            </p:cNvPr>
            <p:cNvSpPr/>
            <p:nvPr/>
          </p:nvSpPr>
          <p:spPr>
            <a:xfrm>
              <a:off x="1309800" y="3682317"/>
              <a:ext cx="1800000" cy="432000"/>
            </a:xfrm>
            <a:prstGeom prst="rect">
              <a:avLst/>
            </a:prstGeom>
            <a:solidFill>
              <a:srgbClr val="FFFFFF"/>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ysClr val="windowText" lastClr="000000"/>
                  </a:solidFill>
                </a:rPr>
                <a:t>：信号機</a:t>
              </a:r>
            </a:p>
          </p:txBody>
        </p:sp>
        <p:sp>
          <p:nvSpPr>
            <p:cNvPr id="31" name="正方形/長方形 30">
              <a:extLst>
                <a:ext uri="{FF2B5EF4-FFF2-40B4-BE49-F238E27FC236}">
                  <a16:creationId xmlns:a16="http://schemas.microsoft.com/office/drawing/2014/main" id="{7D869AFA-FD88-9749-A950-DD34498E78E2}"/>
                </a:ext>
              </a:extLst>
            </p:cNvPr>
            <p:cNvSpPr/>
            <p:nvPr/>
          </p:nvSpPr>
          <p:spPr>
            <a:xfrm>
              <a:off x="1309800" y="4117177"/>
              <a:ext cx="1800000" cy="152400"/>
            </a:xfrm>
            <a:prstGeom prst="rect">
              <a:avLst/>
            </a:prstGeom>
            <a:solidFill>
              <a:srgbClr val="FFFFFF"/>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ysClr val="windowText" lastClr="000000"/>
                </a:solidFill>
              </a:endParaRPr>
            </a:p>
          </p:txBody>
        </p:sp>
      </p:grpSp>
      <p:sp>
        <p:nvSpPr>
          <p:cNvPr id="34" name="正方形/長方形 33">
            <a:extLst>
              <a:ext uri="{FF2B5EF4-FFF2-40B4-BE49-F238E27FC236}">
                <a16:creationId xmlns:a16="http://schemas.microsoft.com/office/drawing/2014/main" id="{B519EF0C-FD82-A142-B0E4-3C9BD75CF25A}"/>
              </a:ext>
            </a:extLst>
          </p:cNvPr>
          <p:cNvSpPr/>
          <p:nvPr/>
        </p:nvSpPr>
        <p:spPr>
          <a:xfrm>
            <a:off x="741387" y="4928210"/>
            <a:ext cx="1800000" cy="432000"/>
          </a:xfrm>
          <a:prstGeom prst="rect">
            <a:avLst/>
          </a:prstGeom>
          <a:solidFill>
            <a:srgbClr val="FFFFFF"/>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ysClr val="windowText" lastClr="000000"/>
                </a:solidFill>
              </a:rPr>
              <a:t>：赤灯</a:t>
            </a:r>
            <a:endParaRPr kumimoji="1" lang="ja-JP" altLang="en-US">
              <a:solidFill>
                <a:sysClr val="windowText" lastClr="000000"/>
              </a:solidFill>
            </a:endParaRPr>
          </a:p>
        </p:txBody>
      </p:sp>
      <p:sp>
        <p:nvSpPr>
          <p:cNvPr id="35" name="正方形/長方形 34">
            <a:extLst>
              <a:ext uri="{FF2B5EF4-FFF2-40B4-BE49-F238E27FC236}">
                <a16:creationId xmlns:a16="http://schemas.microsoft.com/office/drawing/2014/main" id="{63FAD1A6-4243-D24D-B474-CCC89EEB4F6E}"/>
              </a:ext>
            </a:extLst>
          </p:cNvPr>
          <p:cNvSpPr/>
          <p:nvPr/>
        </p:nvSpPr>
        <p:spPr>
          <a:xfrm>
            <a:off x="741387" y="5363068"/>
            <a:ext cx="1800000" cy="360000"/>
          </a:xfrm>
          <a:prstGeom prst="rect">
            <a:avLst/>
          </a:prstGeom>
          <a:solidFill>
            <a:srgbClr val="FFFFFF"/>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200">
                <a:solidFill>
                  <a:sysClr val="windowText" lastClr="000000"/>
                </a:solidFill>
              </a:rPr>
              <a:t>点灯中</a:t>
            </a:r>
            <a:r>
              <a:rPr kumimoji="1" lang="en-US" altLang="ja-JP" sz="1200" dirty="0">
                <a:solidFill>
                  <a:sysClr val="windowText" lastClr="000000"/>
                </a:solidFill>
              </a:rPr>
              <a:t>: </a:t>
            </a:r>
            <a:r>
              <a:rPr kumimoji="1" lang="en-US" altLang="ja-JP" sz="1200" dirty="0" err="1">
                <a:solidFill>
                  <a:sysClr val="windowText" lastClr="000000"/>
                </a:solidFill>
              </a:rPr>
              <a:t>boolean</a:t>
            </a:r>
            <a:r>
              <a:rPr kumimoji="1" lang="en-US" altLang="ja-JP" sz="1200" dirty="0">
                <a:solidFill>
                  <a:sysClr val="windowText" lastClr="000000"/>
                </a:solidFill>
              </a:rPr>
              <a:t> = true</a:t>
            </a:r>
            <a:endParaRPr kumimoji="1" lang="ja-JP" altLang="en-US" sz="1200">
              <a:solidFill>
                <a:sysClr val="windowText" lastClr="000000"/>
              </a:solidFill>
            </a:endParaRPr>
          </a:p>
        </p:txBody>
      </p:sp>
      <p:sp>
        <p:nvSpPr>
          <p:cNvPr id="37" name="正方形/長方形 36">
            <a:extLst>
              <a:ext uri="{FF2B5EF4-FFF2-40B4-BE49-F238E27FC236}">
                <a16:creationId xmlns:a16="http://schemas.microsoft.com/office/drawing/2014/main" id="{17987B3D-94EF-1E4F-A847-53FB925E300C}"/>
              </a:ext>
            </a:extLst>
          </p:cNvPr>
          <p:cNvSpPr/>
          <p:nvPr/>
        </p:nvSpPr>
        <p:spPr>
          <a:xfrm>
            <a:off x="2684487" y="4928210"/>
            <a:ext cx="1800000" cy="432000"/>
          </a:xfrm>
          <a:prstGeom prst="rect">
            <a:avLst/>
          </a:prstGeom>
          <a:solidFill>
            <a:srgbClr val="FFFFFF"/>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ysClr val="windowText" lastClr="000000"/>
                </a:solidFill>
              </a:rPr>
              <a:t>：黄灯</a:t>
            </a:r>
            <a:endParaRPr kumimoji="1" lang="ja-JP" altLang="en-US">
              <a:solidFill>
                <a:sysClr val="windowText" lastClr="000000"/>
              </a:solidFill>
            </a:endParaRPr>
          </a:p>
        </p:txBody>
      </p:sp>
      <p:sp>
        <p:nvSpPr>
          <p:cNvPr id="38" name="正方形/長方形 37">
            <a:extLst>
              <a:ext uri="{FF2B5EF4-FFF2-40B4-BE49-F238E27FC236}">
                <a16:creationId xmlns:a16="http://schemas.microsoft.com/office/drawing/2014/main" id="{38C6AC58-6F9D-734B-BD6C-9C8F19677EF1}"/>
              </a:ext>
            </a:extLst>
          </p:cNvPr>
          <p:cNvSpPr/>
          <p:nvPr/>
        </p:nvSpPr>
        <p:spPr>
          <a:xfrm>
            <a:off x="2684487" y="5363068"/>
            <a:ext cx="1800000" cy="360000"/>
          </a:xfrm>
          <a:prstGeom prst="rect">
            <a:avLst/>
          </a:prstGeom>
          <a:solidFill>
            <a:srgbClr val="FFFFFF"/>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200">
                <a:solidFill>
                  <a:sysClr val="windowText" lastClr="000000"/>
                </a:solidFill>
              </a:rPr>
              <a:t>点灯中</a:t>
            </a:r>
            <a:r>
              <a:rPr lang="en-US" altLang="ja-JP" sz="1200" dirty="0">
                <a:solidFill>
                  <a:sysClr val="windowText" lastClr="000000"/>
                </a:solidFill>
              </a:rPr>
              <a:t>: </a:t>
            </a:r>
            <a:r>
              <a:rPr lang="en-US" altLang="ja-JP" sz="1200" dirty="0" err="1">
                <a:solidFill>
                  <a:sysClr val="windowText" lastClr="000000"/>
                </a:solidFill>
              </a:rPr>
              <a:t>boolean</a:t>
            </a:r>
            <a:r>
              <a:rPr lang="en-US" altLang="ja-JP" sz="1200" dirty="0">
                <a:solidFill>
                  <a:sysClr val="windowText" lastClr="000000"/>
                </a:solidFill>
              </a:rPr>
              <a:t> = false</a:t>
            </a:r>
            <a:endParaRPr lang="ja-JP" altLang="en-US" sz="1200">
              <a:solidFill>
                <a:sysClr val="windowText" lastClr="000000"/>
              </a:solidFill>
            </a:endParaRPr>
          </a:p>
        </p:txBody>
      </p:sp>
      <p:sp>
        <p:nvSpPr>
          <p:cNvPr id="40" name="正方形/長方形 39">
            <a:extLst>
              <a:ext uri="{FF2B5EF4-FFF2-40B4-BE49-F238E27FC236}">
                <a16:creationId xmlns:a16="http://schemas.microsoft.com/office/drawing/2014/main" id="{5CC2DC6B-E49C-2143-BCB0-EE2F9BC32082}"/>
              </a:ext>
            </a:extLst>
          </p:cNvPr>
          <p:cNvSpPr/>
          <p:nvPr/>
        </p:nvSpPr>
        <p:spPr>
          <a:xfrm>
            <a:off x="4627587" y="4928210"/>
            <a:ext cx="1800000" cy="432000"/>
          </a:xfrm>
          <a:prstGeom prst="rect">
            <a:avLst/>
          </a:prstGeom>
          <a:solidFill>
            <a:srgbClr val="FFFFFF"/>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ysClr val="windowText" lastClr="000000"/>
                </a:solidFill>
              </a:rPr>
              <a:t>：青灯</a:t>
            </a:r>
            <a:endParaRPr kumimoji="1" lang="ja-JP" altLang="en-US">
              <a:solidFill>
                <a:sysClr val="windowText" lastClr="000000"/>
              </a:solidFill>
            </a:endParaRPr>
          </a:p>
        </p:txBody>
      </p:sp>
      <p:sp>
        <p:nvSpPr>
          <p:cNvPr id="41" name="正方形/長方形 40">
            <a:extLst>
              <a:ext uri="{FF2B5EF4-FFF2-40B4-BE49-F238E27FC236}">
                <a16:creationId xmlns:a16="http://schemas.microsoft.com/office/drawing/2014/main" id="{3A6B54A1-4BC6-7A47-BDF1-DD487D614A38}"/>
              </a:ext>
            </a:extLst>
          </p:cNvPr>
          <p:cNvSpPr/>
          <p:nvPr/>
        </p:nvSpPr>
        <p:spPr>
          <a:xfrm>
            <a:off x="4627587" y="5363068"/>
            <a:ext cx="1800000" cy="360000"/>
          </a:xfrm>
          <a:prstGeom prst="rect">
            <a:avLst/>
          </a:prstGeom>
          <a:solidFill>
            <a:srgbClr val="FFFFFF"/>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200">
                <a:solidFill>
                  <a:sysClr val="windowText" lastClr="000000"/>
                </a:solidFill>
              </a:rPr>
              <a:t>点灯中</a:t>
            </a:r>
            <a:r>
              <a:rPr lang="en-US" altLang="ja-JP" sz="1200" dirty="0">
                <a:solidFill>
                  <a:sysClr val="windowText" lastClr="000000"/>
                </a:solidFill>
              </a:rPr>
              <a:t>: </a:t>
            </a:r>
            <a:r>
              <a:rPr lang="en-US" altLang="ja-JP" sz="1200" dirty="0" err="1">
                <a:solidFill>
                  <a:sysClr val="windowText" lastClr="000000"/>
                </a:solidFill>
              </a:rPr>
              <a:t>boolean</a:t>
            </a:r>
            <a:r>
              <a:rPr lang="en-US" altLang="ja-JP" sz="1200" dirty="0">
                <a:solidFill>
                  <a:sysClr val="windowText" lastClr="000000"/>
                </a:solidFill>
              </a:rPr>
              <a:t> = false</a:t>
            </a:r>
            <a:endParaRPr lang="ja-JP" altLang="en-US" sz="1200">
              <a:solidFill>
                <a:sysClr val="windowText" lastClr="000000"/>
              </a:solidFill>
            </a:endParaRPr>
          </a:p>
        </p:txBody>
      </p:sp>
      <p:grpSp>
        <p:nvGrpSpPr>
          <p:cNvPr id="20" name="グループ化 19">
            <a:extLst>
              <a:ext uri="{FF2B5EF4-FFF2-40B4-BE49-F238E27FC236}">
                <a16:creationId xmlns:a16="http://schemas.microsoft.com/office/drawing/2014/main" id="{6363A5ED-5F32-8F4A-BB4D-3CC5652B0B2A}"/>
              </a:ext>
            </a:extLst>
          </p:cNvPr>
          <p:cNvGrpSpPr/>
          <p:nvPr/>
        </p:nvGrpSpPr>
        <p:grpSpPr>
          <a:xfrm>
            <a:off x="2684487" y="3682317"/>
            <a:ext cx="1800000" cy="587260"/>
            <a:chOff x="1309800" y="3682317"/>
            <a:chExt cx="1800000" cy="587260"/>
          </a:xfrm>
        </p:grpSpPr>
        <p:sp>
          <p:nvSpPr>
            <p:cNvPr id="21" name="正方形/長方形 20">
              <a:extLst>
                <a:ext uri="{FF2B5EF4-FFF2-40B4-BE49-F238E27FC236}">
                  <a16:creationId xmlns:a16="http://schemas.microsoft.com/office/drawing/2014/main" id="{3DE390A1-0614-F94E-9575-3DC766DAB26E}"/>
                </a:ext>
              </a:extLst>
            </p:cNvPr>
            <p:cNvSpPr/>
            <p:nvPr/>
          </p:nvSpPr>
          <p:spPr>
            <a:xfrm>
              <a:off x="1309800" y="3682317"/>
              <a:ext cx="1800000" cy="432000"/>
            </a:xfrm>
            <a:prstGeom prst="rect">
              <a:avLst/>
            </a:prstGeom>
            <a:solidFill>
              <a:srgbClr val="FFFFFF"/>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ysClr val="windowText" lastClr="000000"/>
                  </a:solidFill>
                </a:rPr>
                <a:t>：</a:t>
              </a:r>
              <a:r>
                <a:rPr kumimoji="1" lang="ja-JP" altLang="en-US">
                  <a:solidFill>
                    <a:sysClr val="windowText" lastClr="000000"/>
                  </a:solidFill>
                </a:rPr>
                <a:t>制御機器</a:t>
              </a:r>
            </a:p>
          </p:txBody>
        </p:sp>
        <p:sp>
          <p:nvSpPr>
            <p:cNvPr id="22" name="正方形/長方形 21">
              <a:extLst>
                <a:ext uri="{FF2B5EF4-FFF2-40B4-BE49-F238E27FC236}">
                  <a16:creationId xmlns:a16="http://schemas.microsoft.com/office/drawing/2014/main" id="{A058E629-EF9A-864A-BF03-AEF75A12EF18}"/>
                </a:ext>
              </a:extLst>
            </p:cNvPr>
            <p:cNvSpPr/>
            <p:nvPr/>
          </p:nvSpPr>
          <p:spPr>
            <a:xfrm>
              <a:off x="1309800" y="4117177"/>
              <a:ext cx="1800000" cy="152400"/>
            </a:xfrm>
            <a:prstGeom prst="rect">
              <a:avLst/>
            </a:prstGeom>
            <a:solidFill>
              <a:srgbClr val="FFFFFF"/>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ysClr val="windowText" lastClr="000000"/>
                </a:solidFill>
              </a:endParaRPr>
            </a:p>
          </p:txBody>
        </p:sp>
      </p:grpSp>
      <p:cxnSp>
        <p:nvCxnSpPr>
          <p:cNvPr id="12" name="直線コネクタ 11">
            <a:extLst>
              <a:ext uri="{FF2B5EF4-FFF2-40B4-BE49-F238E27FC236}">
                <a16:creationId xmlns:a16="http://schemas.microsoft.com/office/drawing/2014/main" id="{96538B18-82A5-C645-8D66-39694446FFA3}"/>
              </a:ext>
            </a:extLst>
          </p:cNvPr>
          <p:cNvCxnSpPr>
            <a:stCxn id="31" idx="2"/>
            <a:endCxn id="34" idx="0"/>
          </p:cNvCxnSpPr>
          <p:nvPr/>
        </p:nvCxnSpPr>
        <p:spPr>
          <a:xfrm>
            <a:off x="1641387" y="4269577"/>
            <a:ext cx="0" cy="658633"/>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5" name="直線コネクタ 24">
            <a:extLst>
              <a:ext uri="{FF2B5EF4-FFF2-40B4-BE49-F238E27FC236}">
                <a16:creationId xmlns:a16="http://schemas.microsoft.com/office/drawing/2014/main" id="{B0D0BD01-2829-F949-81E8-339DADC1D3F0}"/>
              </a:ext>
            </a:extLst>
          </p:cNvPr>
          <p:cNvCxnSpPr>
            <a:cxnSpLocks/>
            <a:stCxn id="31" idx="2"/>
            <a:endCxn id="37" idx="0"/>
          </p:cNvCxnSpPr>
          <p:nvPr/>
        </p:nvCxnSpPr>
        <p:spPr>
          <a:xfrm>
            <a:off x="1641387" y="4269577"/>
            <a:ext cx="1943100" cy="658633"/>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5DBBDA69-10BB-4C46-8BBF-FCC3E87926C4}"/>
              </a:ext>
            </a:extLst>
          </p:cNvPr>
          <p:cNvCxnSpPr>
            <a:cxnSpLocks/>
            <a:stCxn id="31" idx="2"/>
            <a:endCxn id="40" idx="0"/>
          </p:cNvCxnSpPr>
          <p:nvPr/>
        </p:nvCxnSpPr>
        <p:spPr>
          <a:xfrm>
            <a:off x="1641387" y="4269577"/>
            <a:ext cx="3886200" cy="658633"/>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33" name="直線コネクタ 32">
            <a:extLst>
              <a:ext uri="{FF2B5EF4-FFF2-40B4-BE49-F238E27FC236}">
                <a16:creationId xmlns:a16="http://schemas.microsoft.com/office/drawing/2014/main" id="{03A0E290-2EFB-AF44-A5A6-3C30E2D584FE}"/>
              </a:ext>
            </a:extLst>
          </p:cNvPr>
          <p:cNvCxnSpPr>
            <a:cxnSpLocks/>
            <a:stCxn id="8" idx="0"/>
            <a:endCxn id="21" idx="0"/>
          </p:cNvCxnSpPr>
          <p:nvPr/>
        </p:nvCxnSpPr>
        <p:spPr>
          <a:xfrm rot="5400000" flipH="1" flipV="1">
            <a:off x="2612937" y="2710767"/>
            <a:ext cx="12700" cy="1943100"/>
          </a:xfrm>
          <a:prstGeom prst="bentConnector3">
            <a:avLst>
              <a:gd name="adj1" fmla="val 1800000"/>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4031468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dissolve">
                                      <p:cBhvr>
                                        <p:cTn id="7" dur="500"/>
                                        <p:tgtEl>
                                          <p:spTgt spid="32"/>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dissolve">
                                      <p:cBhvr>
                                        <p:cTn id="10" dur="500"/>
                                        <p:tgtEl>
                                          <p:spTgt spid="34"/>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5"/>
                                        </p:tgtEl>
                                        <p:attrNameLst>
                                          <p:attrName>style.visibility</p:attrName>
                                        </p:attrNameLst>
                                      </p:cBhvr>
                                      <p:to>
                                        <p:strVal val="visible"/>
                                      </p:to>
                                    </p:set>
                                    <p:animEffect transition="in" filter="dissolve">
                                      <p:cBhvr>
                                        <p:cTn id="13" dur="500"/>
                                        <p:tgtEl>
                                          <p:spTgt spid="35"/>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37"/>
                                        </p:tgtEl>
                                        <p:attrNameLst>
                                          <p:attrName>style.visibility</p:attrName>
                                        </p:attrNameLst>
                                      </p:cBhvr>
                                      <p:to>
                                        <p:strVal val="visible"/>
                                      </p:to>
                                    </p:set>
                                    <p:animEffect transition="in" filter="dissolve">
                                      <p:cBhvr>
                                        <p:cTn id="16" dur="500"/>
                                        <p:tgtEl>
                                          <p:spTgt spid="37"/>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38"/>
                                        </p:tgtEl>
                                        <p:attrNameLst>
                                          <p:attrName>style.visibility</p:attrName>
                                        </p:attrNameLst>
                                      </p:cBhvr>
                                      <p:to>
                                        <p:strVal val="visible"/>
                                      </p:to>
                                    </p:set>
                                    <p:animEffect transition="in" filter="dissolve">
                                      <p:cBhvr>
                                        <p:cTn id="19" dur="500"/>
                                        <p:tgtEl>
                                          <p:spTgt spid="38"/>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40"/>
                                        </p:tgtEl>
                                        <p:attrNameLst>
                                          <p:attrName>style.visibility</p:attrName>
                                        </p:attrNameLst>
                                      </p:cBhvr>
                                      <p:to>
                                        <p:strVal val="visible"/>
                                      </p:to>
                                    </p:set>
                                    <p:animEffect transition="in" filter="dissolve">
                                      <p:cBhvr>
                                        <p:cTn id="22" dur="500"/>
                                        <p:tgtEl>
                                          <p:spTgt spid="40"/>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41"/>
                                        </p:tgtEl>
                                        <p:attrNameLst>
                                          <p:attrName>style.visibility</p:attrName>
                                        </p:attrNameLst>
                                      </p:cBhvr>
                                      <p:to>
                                        <p:strVal val="visible"/>
                                      </p:to>
                                    </p:set>
                                    <p:animEffect transition="in" filter="dissolve">
                                      <p:cBhvr>
                                        <p:cTn id="25" dur="500"/>
                                        <p:tgtEl>
                                          <p:spTgt spid="41"/>
                                        </p:tgtEl>
                                      </p:cBhvr>
                                    </p:animEffect>
                                  </p:childTnLst>
                                </p:cTn>
                              </p:par>
                              <p:par>
                                <p:cTn id="26" presetID="9" presetClass="entr" presetSubtype="0" fill="hold" nodeType="with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dissolve">
                                      <p:cBhvr>
                                        <p:cTn id="28" dur="500"/>
                                        <p:tgtEl>
                                          <p:spTgt spid="20"/>
                                        </p:tgtEl>
                                      </p:cBhvr>
                                    </p:animEffect>
                                  </p:childTnLst>
                                </p:cTn>
                              </p:par>
                            </p:childTnLst>
                          </p:cTn>
                        </p:par>
                        <p:par>
                          <p:cTn id="29" fill="hold">
                            <p:stCondLst>
                              <p:cond delay="500"/>
                            </p:stCondLst>
                            <p:childTnLst>
                              <p:par>
                                <p:cTn id="30" presetID="9" presetClass="entr" presetSubtype="0" fill="hold" nodeType="afterEffect">
                                  <p:stCondLst>
                                    <p:cond delay="0"/>
                                  </p:stCondLst>
                                  <p:childTnLst>
                                    <p:set>
                                      <p:cBhvr>
                                        <p:cTn id="31" dur="1" fill="hold">
                                          <p:stCondLst>
                                            <p:cond delay="0"/>
                                          </p:stCondLst>
                                        </p:cTn>
                                        <p:tgtEl>
                                          <p:spTgt spid="33"/>
                                        </p:tgtEl>
                                        <p:attrNameLst>
                                          <p:attrName>style.visibility</p:attrName>
                                        </p:attrNameLst>
                                      </p:cBhvr>
                                      <p:to>
                                        <p:strVal val="visible"/>
                                      </p:to>
                                    </p:set>
                                    <p:animEffect transition="in" filter="dissolve">
                                      <p:cBhvr>
                                        <p:cTn id="32" dur="500"/>
                                        <p:tgtEl>
                                          <p:spTgt spid="33"/>
                                        </p:tgtEl>
                                      </p:cBhvr>
                                    </p:animEffect>
                                  </p:childTnLst>
                                </p:cTn>
                              </p:par>
                              <p:par>
                                <p:cTn id="33" presetID="9" presetClass="entr" presetSubtype="0" fill="hold" nodeType="with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dissolve">
                                      <p:cBhvr>
                                        <p:cTn id="35" dur="500"/>
                                        <p:tgtEl>
                                          <p:spTgt spid="12"/>
                                        </p:tgtEl>
                                      </p:cBhvr>
                                    </p:animEffect>
                                  </p:childTnLst>
                                </p:cTn>
                              </p:par>
                              <p:par>
                                <p:cTn id="36" presetID="9" presetClass="entr" presetSubtype="0" fill="hold" nodeType="withEffect">
                                  <p:stCondLst>
                                    <p:cond delay="0"/>
                                  </p:stCondLst>
                                  <p:childTnLst>
                                    <p:set>
                                      <p:cBhvr>
                                        <p:cTn id="37" dur="1" fill="hold">
                                          <p:stCondLst>
                                            <p:cond delay="0"/>
                                          </p:stCondLst>
                                        </p:cTn>
                                        <p:tgtEl>
                                          <p:spTgt spid="25"/>
                                        </p:tgtEl>
                                        <p:attrNameLst>
                                          <p:attrName>style.visibility</p:attrName>
                                        </p:attrNameLst>
                                      </p:cBhvr>
                                      <p:to>
                                        <p:strVal val="visible"/>
                                      </p:to>
                                    </p:set>
                                    <p:animEffect transition="in" filter="dissolve">
                                      <p:cBhvr>
                                        <p:cTn id="38" dur="500"/>
                                        <p:tgtEl>
                                          <p:spTgt spid="25"/>
                                        </p:tgtEl>
                                      </p:cBhvr>
                                    </p:animEffect>
                                  </p:childTnLst>
                                </p:cTn>
                              </p:par>
                              <p:par>
                                <p:cTn id="39" presetID="9" presetClass="entr" presetSubtype="0" fill="hold" nodeType="withEffect">
                                  <p:stCondLst>
                                    <p:cond delay="0"/>
                                  </p:stCondLst>
                                  <p:childTnLst>
                                    <p:set>
                                      <p:cBhvr>
                                        <p:cTn id="40" dur="1" fill="hold">
                                          <p:stCondLst>
                                            <p:cond delay="0"/>
                                          </p:stCondLst>
                                        </p:cTn>
                                        <p:tgtEl>
                                          <p:spTgt spid="28"/>
                                        </p:tgtEl>
                                        <p:attrNameLst>
                                          <p:attrName>style.visibility</p:attrName>
                                        </p:attrNameLst>
                                      </p:cBhvr>
                                      <p:to>
                                        <p:strVal val="visible"/>
                                      </p:to>
                                    </p:set>
                                    <p:animEffect transition="in" filter="dissolve">
                                      <p:cBhvr>
                                        <p:cTn id="41"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5" grpId="0" animBg="1"/>
      <p:bldP spid="37" grpId="0" animBg="1"/>
      <p:bldP spid="38" grpId="0" animBg="1"/>
      <p:bldP spid="40" grpId="0" animBg="1"/>
      <p:bldP spid="41"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89F013-272A-D9B9-8482-00DCEBA06877}"/>
            </a:ext>
          </a:extLst>
        </p:cNvPr>
        <p:cNvGrpSpPr/>
        <p:nvPr/>
      </p:nvGrpSpPr>
      <p:grpSpPr>
        <a:xfrm>
          <a:off x="0" y="0"/>
          <a:ext cx="0" cy="0"/>
          <a:chOff x="0" y="0"/>
          <a:chExt cx="0" cy="0"/>
        </a:xfrm>
      </p:grpSpPr>
      <p:pic>
        <p:nvPicPr>
          <p:cNvPr id="13" name="図 12">
            <a:extLst>
              <a:ext uri="{FF2B5EF4-FFF2-40B4-BE49-F238E27FC236}">
                <a16:creationId xmlns:a16="http://schemas.microsoft.com/office/drawing/2014/main" id="{E5D073A4-6A96-84CA-A4AC-ED0A9BE08C42}"/>
              </a:ext>
            </a:extLst>
          </p:cNvPr>
          <p:cNvPicPr>
            <a:picLocks noChangeAspect="1"/>
          </p:cNvPicPr>
          <p:nvPr/>
        </p:nvPicPr>
        <p:blipFill>
          <a:blip r:embed="rId2"/>
          <a:stretch>
            <a:fillRect/>
          </a:stretch>
        </p:blipFill>
        <p:spPr>
          <a:xfrm>
            <a:off x="6096000" y="1714500"/>
            <a:ext cx="6096000" cy="3429000"/>
          </a:xfrm>
          <a:prstGeom prst="rect">
            <a:avLst/>
          </a:prstGeom>
        </p:spPr>
      </p:pic>
      <p:sp>
        <p:nvSpPr>
          <p:cNvPr id="2" name="タイトル 1">
            <a:extLst>
              <a:ext uri="{FF2B5EF4-FFF2-40B4-BE49-F238E27FC236}">
                <a16:creationId xmlns:a16="http://schemas.microsoft.com/office/drawing/2014/main" id="{F833E6BC-F1B9-8F2F-C877-6E6DD51A8AA6}"/>
              </a:ext>
            </a:extLst>
          </p:cNvPr>
          <p:cNvSpPr>
            <a:spLocks noGrp="1"/>
          </p:cNvSpPr>
          <p:nvPr>
            <p:ph type="title"/>
          </p:nvPr>
        </p:nvSpPr>
        <p:spPr/>
        <p:txBody>
          <a:bodyPr>
            <a:normAutofit fontScale="90000"/>
          </a:bodyPr>
          <a:lstStyle/>
          <a:p>
            <a:r>
              <a:rPr lang="ja-JP" altLang="en-US"/>
              <a:t>　</a:t>
            </a:r>
            <a:r>
              <a:rPr lang="ja-JP" altLang="en-US" sz="2700"/>
              <a:t>信号機の</a:t>
            </a:r>
            <a:r>
              <a:rPr lang="ja-JP" altLang="en-US" sz="2700" dirty="0"/>
              <a:t>モデリング</a:t>
            </a:r>
            <a:br>
              <a:rPr lang="en-US" altLang="ja-JP" sz="2700" dirty="0"/>
            </a:br>
            <a:r>
              <a:rPr lang="ja-JP" altLang="en-US"/>
              <a:t>　クラス図</a:t>
            </a:r>
            <a:endParaRPr kumimoji="1" lang="ja-JP" altLang="en-US" dirty="0"/>
          </a:p>
        </p:txBody>
      </p:sp>
      <p:sp>
        <p:nvSpPr>
          <p:cNvPr id="3" name="コンテンツ プレースホルダー 2">
            <a:extLst>
              <a:ext uri="{FF2B5EF4-FFF2-40B4-BE49-F238E27FC236}">
                <a16:creationId xmlns:a16="http://schemas.microsoft.com/office/drawing/2014/main" id="{84CA1451-3D29-D364-01DC-FCFC834E0731}"/>
              </a:ext>
            </a:extLst>
          </p:cNvPr>
          <p:cNvSpPr>
            <a:spLocks noGrp="1"/>
          </p:cNvSpPr>
          <p:nvPr>
            <p:ph idx="1"/>
          </p:nvPr>
        </p:nvSpPr>
        <p:spPr/>
        <p:txBody>
          <a:bodyPr/>
          <a:lstStyle/>
          <a:p>
            <a:r>
              <a:rPr kumimoji="1" lang="ja-JP" altLang="en-US"/>
              <a:t>クラス図を書く．</a:t>
            </a:r>
            <a:endParaRPr kumimoji="1" lang="en-US" altLang="ja-JP" dirty="0"/>
          </a:p>
          <a:p>
            <a:pPr lvl="1"/>
            <a:endParaRPr kumimoji="1" lang="ja-JP" altLang="en-US" dirty="0"/>
          </a:p>
        </p:txBody>
      </p:sp>
      <p:sp>
        <p:nvSpPr>
          <p:cNvPr id="5" name="フッター プレースホルダー 4">
            <a:extLst>
              <a:ext uri="{FF2B5EF4-FFF2-40B4-BE49-F238E27FC236}">
                <a16:creationId xmlns:a16="http://schemas.microsoft.com/office/drawing/2014/main" id="{49CC9812-75B4-06C1-047B-09C9BC159C17}"/>
              </a:ext>
            </a:extLst>
          </p:cNvPr>
          <p:cNvSpPr>
            <a:spLocks noGrp="1"/>
          </p:cNvSpPr>
          <p:nvPr>
            <p:ph type="ftr" sz="quarter" idx="11"/>
          </p:nvPr>
        </p:nvSpPr>
        <p:spPr/>
        <p:txBody>
          <a:bodyPr/>
          <a:lstStyle/>
          <a:p>
            <a:r>
              <a:rPr lang="ja-JP" altLang="en-US"/>
              <a:t>ソフトウェア設計</a:t>
            </a:r>
            <a:endParaRPr lang="en-US" dirty="0"/>
          </a:p>
        </p:txBody>
      </p:sp>
      <p:sp>
        <p:nvSpPr>
          <p:cNvPr id="6" name="スライド番号プレースホルダー 5">
            <a:extLst>
              <a:ext uri="{FF2B5EF4-FFF2-40B4-BE49-F238E27FC236}">
                <a16:creationId xmlns:a16="http://schemas.microsoft.com/office/drawing/2014/main" id="{D48BBB0A-D1DA-2572-7A3B-A5C41A198091}"/>
              </a:ext>
            </a:extLst>
          </p:cNvPr>
          <p:cNvSpPr>
            <a:spLocks noGrp="1"/>
          </p:cNvSpPr>
          <p:nvPr>
            <p:ph type="sldNum" sz="quarter" idx="12"/>
          </p:nvPr>
        </p:nvSpPr>
        <p:spPr/>
        <p:txBody>
          <a:bodyPr/>
          <a:lstStyle/>
          <a:p>
            <a:fld id="{6D22F896-40B5-4ADD-8801-0D06FADFA095}" type="slidenum">
              <a:rPr lang="en-US" smtClean="0"/>
              <a:t>8</a:t>
            </a:fld>
            <a:endParaRPr lang="en-US" dirty="0"/>
          </a:p>
        </p:txBody>
      </p:sp>
      <p:grpSp>
        <p:nvGrpSpPr>
          <p:cNvPr id="7" name="グループ化 6">
            <a:extLst>
              <a:ext uri="{FF2B5EF4-FFF2-40B4-BE49-F238E27FC236}">
                <a16:creationId xmlns:a16="http://schemas.microsoft.com/office/drawing/2014/main" id="{E82DC2C4-6471-B882-72F0-0B79BCB376F9}"/>
              </a:ext>
            </a:extLst>
          </p:cNvPr>
          <p:cNvGrpSpPr/>
          <p:nvPr/>
        </p:nvGrpSpPr>
        <p:grpSpPr>
          <a:xfrm>
            <a:off x="0" y="-1"/>
            <a:ext cx="1662545" cy="1662545"/>
            <a:chOff x="1524000" y="-1"/>
            <a:chExt cx="1662545" cy="1662545"/>
          </a:xfrm>
        </p:grpSpPr>
        <p:sp>
          <p:nvSpPr>
            <p:cNvPr id="9" name="直角三角形 8">
              <a:extLst>
                <a:ext uri="{FF2B5EF4-FFF2-40B4-BE49-F238E27FC236}">
                  <a16:creationId xmlns:a16="http://schemas.microsoft.com/office/drawing/2014/main" id="{3CFA6240-C82D-7F5C-B2E1-5F70B759298C}"/>
                </a:ext>
              </a:extLst>
            </p:cNvPr>
            <p:cNvSpPr/>
            <p:nvPr/>
          </p:nvSpPr>
          <p:spPr>
            <a:xfrm rot="5400000">
              <a:off x="1524000" y="-1"/>
              <a:ext cx="1662545" cy="1662545"/>
            </a:xfrm>
            <a:prstGeom prst="rtTriangle">
              <a:avLst/>
            </a:prstGeom>
            <a:solidFill>
              <a:srgbClr val="672C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0" name="正方形/長方形 9">
              <a:extLst>
                <a:ext uri="{FF2B5EF4-FFF2-40B4-BE49-F238E27FC236}">
                  <a16:creationId xmlns:a16="http://schemas.microsoft.com/office/drawing/2014/main" id="{E1CDDCC9-1651-8252-530A-21D1FF47E040}"/>
                </a:ext>
              </a:extLst>
            </p:cNvPr>
            <p:cNvSpPr/>
            <p:nvPr/>
          </p:nvSpPr>
          <p:spPr>
            <a:xfrm>
              <a:off x="1524002" y="15074"/>
              <a:ext cx="877163" cy="923330"/>
            </a:xfrm>
            <a:prstGeom prst="rect">
              <a:avLst/>
            </a:prstGeom>
          </p:spPr>
          <p:txBody>
            <a:bodyPr wrap="none">
              <a:spAutoFit/>
            </a:bodyPr>
            <a:lstStyle/>
            <a:p>
              <a:pPr algn="ctr"/>
              <a:r>
                <a:rPr lang="ja-JP" altLang="en-US" sz="5400" dirty="0">
                  <a:solidFill>
                    <a:srgbClr val="FFFFFF"/>
                  </a:solidFill>
                </a:rPr>
                <a:t>解</a:t>
              </a:r>
            </a:p>
          </p:txBody>
        </p:sp>
      </p:grpSp>
      <p:pic>
        <p:nvPicPr>
          <p:cNvPr id="30" name="図 29">
            <a:extLst>
              <a:ext uri="{FF2B5EF4-FFF2-40B4-BE49-F238E27FC236}">
                <a16:creationId xmlns:a16="http://schemas.microsoft.com/office/drawing/2014/main" id="{8D079A83-B8FD-CCD1-F9FB-6D54E5316A3F}"/>
              </a:ext>
            </a:extLst>
          </p:cNvPr>
          <p:cNvPicPr>
            <a:picLocks noChangeAspect="1"/>
          </p:cNvPicPr>
          <p:nvPr/>
        </p:nvPicPr>
        <p:blipFill>
          <a:blip r:embed="rId3"/>
          <a:stretch>
            <a:fillRect/>
          </a:stretch>
        </p:blipFill>
        <p:spPr>
          <a:xfrm rot="16200000">
            <a:off x="9193799" y="-608729"/>
            <a:ext cx="1440000" cy="2880000"/>
          </a:xfrm>
          <a:prstGeom prst="rect">
            <a:avLst/>
          </a:prstGeom>
        </p:spPr>
      </p:pic>
      <p:grpSp>
        <p:nvGrpSpPr>
          <p:cNvPr id="11" name="グループ化 10">
            <a:extLst>
              <a:ext uri="{FF2B5EF4-FFF2-40B4-BE49-F238E27FC236}">
                <a16:creationId xmlns:a16="http://schemas.microsoft.com/office/drawing/2014/main" id="{17A4A4C4-BEC7-0296-7E18-B876FC6EE260}"/>
              </a:ext>
            </a:extLst>
          </p:cNvPr>
          <p:cNvGrpSpPr/>
          <p:nvPr/>
        </p:nvGrpSpPr>
        <p:grpSpPr>
          <a:xfrm>
            <a:off x="877165" y="2590636"/>
            <a:ext cx="1800000" cy="720998"/>
            <a:chOff x="1309800" y="3682317"/>
            <a:chExt cx="1800000" cy="720998"/>
          </a:xfrm>
        </p:grpSpPr>
        <p:sp>
          <p:nvSpPr>
            <p:cNvPr id="8" name="正方形/長方形 7">
              <a:extLst>
                <a:ext uri="{FF2B5EF4-FFF2-40B4-BE49-F238E27FC236}">
                  <a16:creationId xmlns:a16="http://schemas.microsoft.com/office/drawing/2014/main" id="{BEE83160-7A0E-6C99-945F-7CF7B2435A27}"/>
                </a:ext>
              </a:extLst>
            </p:cNvPr>
            <p:cNvSpPr/>
            <p:nvPr/>
          </p:nvSpPr>
          <p:spPr>
            <a:xfrm>
              <a:off x="1309800" y="3682317"/>
              <a:ext cx="1800000" cy="432000"/>
            </a:xfrm>
            <a:prstGeom prst="rect">
              <a:avLst/>
            </a:prstGeom>
            <a:solidFill>
              <a:srgbClr val="FFFFFF"/>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solidFill>
                    <a:sysClr val="windowText" lastClr="000000"/>
                  </a:solidFill>
                </a:rPr>
                <a:t>TrafficSignal</a:t>
              </a:r>
              <a:endParaRPr kumimoji="1" lang="ja-JP" altLang="en-US">
                <a:solidFill>
                  <a:sysClr val="windowText" lastClr="000000"/>
                </a:solidFill>
              </a:endParaRPr>
            </a:p>
          </p:txBody>
        </p:sp>
        <p:sp>
          <p:nvSpPr>
            <p:cNvPr id="31" name="正方形/長方形 30">
              <a:extLst>
                <a:ext uri="{FF2B5EF4-FFF2-40B4-BE49-F238E27FC236}">
                  <a16:creationId xmlns:a16="http://schemas.microsoft.com/office/drawing/2014/main" id="{00FCF2DB-B656-9373-7C57-43C2C3B023AB}"/>
                </a:ext>
              </a:extLst>
            </p:cNvPr>
            <p:cNvSpPr/>
            <p:nvPr/>
          </p:nvSpPr>
          <p:spPr>
            <a:xfrm>
              <a:off x="1309800" y="4107846"/>
              <a:ext cx="1800000" cy="152400"/>
            </a:xfrm>
            <a:prstGeom prst="rect">
              <a:avLst/>
            </a:prstGeom>
            <a:solidFill>
              <a:srgbClr val="FFFFFF"/>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ysClr val="windowText" lastClr="000000"/>
                </a:solidFill>
              </a:endParaRPr>
            </a:p>
          </p:txBody>
        </p:sp>
        <p:sp>
          <p:nvSpPr>
            <p:cNvPr id="23" name="正方形/長方形 22">
              <a:extLst>
                <a:ext uri="{FF2B5EF4-FFF2-40B4-BE49-F238E27FC236}">
                  <a16:creationId xmlns:a16="http://schemas.microsoft.com/office/drawing/2014/main" id="{C90675BC-719D-712E-B132-4B3D85E4A19B}"/>
                </a:ext>
              </a:extLst>
            </p:cNvPr>
            <p:cNvSpPr/>
            <p:nvPr/>
          </p:nvSpPr>
          <p:spPr>
            <a:xfrm>
              <a:off x="1309800" y="4250915"/>
              <a:ext cx="1800000" cy="152400"/>
            </a:xfrm>
            <a:prstGeom prst="rect">
              <a:avLst/>
            </a:prstGeom>
            <a:solidFill>
              <a:srgbClr val="FFFFFF"/>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ysClr val="windowText" lastClr="000000"/>
                </a:solidFill>
              </a:endParaRPr>
            </a:p>
          </p:txBody>
        </p:sp>
      </p:grpSp>
      <p:sp>
        <p:nvSpPr>
          <p:cNvPr id="12" name="ひし形 11">
            <a:extLst>
              <a:ext uri="{FF2B5EF4-FFF2-40B4-BE49-F238E27FC236}">
                <a16:creationId xmlns:a16="http://schemas.microsoft.com/office/drawing/2014/main" id="{8AFB5321-6515-1B62-50D9-8611FA128CED}"/>
              </a:ext>
            </a:extLst>
          </p:cNvPr>
          <p:cNvSpPr/>
          <p:nvPr/>
        </p:nvSpPr>
        <p:spPr>
          <a:xfrm>
            <a:off x="1723165" y="3329683"/>
            <a:ext cx="108000" cy="180000"/>
          </a:xfrm>
          <a:prstGeom prst="diamond">
            <a:avLst/>
          </a:prstGeom>
          <a:solidFill>
            <a:srgbClr val="00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4" name="直線コネクタ 13">
            <a:extLst>
              <a:ext uri="{FF2B5EF4-FFF2-40B4-BE49-F238E27FC236}">
                <a16:creationId xmlns:a16="http://schemas.microsoft.com/office/drawing/2014/main" id="{5C95C4A9-95BF-BBEA-A534-BAA22F5C5D0C}"/>
              </a:ext>
            </a:extLst>
          </p:cNvPr>
          <p:cNvCxnSpPr>
            <a:cxnSpLocks/>
            <a:stCxn id="12" idx="2"/>
            <a:endCxn id="33" idx="0"/>
          </p:cNvCxnSpPr>
          <p:nvPr/>
        </p:nvCxnSpPr>
        <p:spPr>
          <a:xfrm>
            <a:off x="1777165" y="3509683"/>
            <a:ext cx="0" cy="556339"/>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sp>
        <p:nvSpPr>
          <p:cNvPr id="42" name="ひし形 41">
            <a:extLst>
              <a:ext uri="{FF2B5EF4-FFF2-40B4-BE49-F238E27FC236}">
                <a16:creationId xmlns:a16="http://schemas.microsoft.com/office/drawing/2014/main" id="{4D543C33-CC9A-E212-4D6D-AF0744C3EF96}"/>
              </a:ext>
            </a:extLst>
          </p:cNvPr>
          <p:cNvSpPr/>
          <p:nvPr/>
        </p:nvSpPr>
        <p:spPr>
          <a:xfrm rot="5400000">
            <a:off x="2724051" y="2819613"/>
            <a:ext cx="108000" cy="180000"/>
          </a:xfrm>
          <a:prstGeom prst="diamond">
            <a:avLst/>
          </a:prstGeom>
          <a:solidFill>
            <a:srgbClr val="00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3" name="直線コネクタ 42">
            <a:extLst>
              <a:ext uri="{FF2B5EF4-FFF2-40B4-BE49-F238E27FC236}">
                <a16:creationId xmlns:a16="http://schemas.microsoft.com/office/drawing/2014/main" id="{2F6D0EB9-8775-B246-2733-920329EF65FE}"/>
              </a:ext>
            </a:extLst>
          </p:cNvPr>
          <p:cNvCxnSpPr>
            <a:cxnSpLocks/>
            <a:stCxn id="42" idx="0"/>
          </p:cNvCxnSpPr>
          <p:nvPr/>
        </p:nvCxnSpPr>
        <p:spPr>
          <a:xfrm>
            <a:off x="2868051" y="2909613"/>
            <a:ext cx="814114" cy="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grpSp>
        <p:nvGrpSpPr>
          <p:cNvPr id="25" name="グループ化 24">
            <a:extLst>
              <a:ext uri="{FF2B5EF4-FFF2-40B4-BE49-F238E27FC236}">
                <a16:creationId xmlns:a16="http://schemas.microsoft.com/office/drawing/2014/main" id="{CD5AC688-0DC6-0006-1166-9298E4293635}"/>
              </a:ext>
            </a:extLst>
          </p:cNvPr>
          <p:cNvGrpSpPr/>
          <p:nvPr/>
        </p:nvGrpSpPr>
        <p:grpSpPr>
          <a:xfrm>
            <a:off x="3605965" y="2595826"/>
            <a:ext cx="2462486" cy="861464"/>
            <a:chOff x="1309800" y="3682317"/>
            <a:chExt cx="1800000" cy="861464"/>
          </a:xfrm>
        </p:grpSpPr>
        <p:sp>
          <p:nvSpPr>
            <p:cNvPr id="26" name="正方形/長方形 25">
              <a:extLst>
                <a:ext uri="{FF2B5EF4-FFF2-40B4-BE49-F238E27FC236}">
                  <a16:creationId xmlns:a16="http://schemas.microsoft.com/office/drawing/2014/main" id="{7E6D2389-425E-D4F3-29E4-129D3956B0A8}"/>
                </a:ext>
              </a:extLst>
            </p:cNvPr>
            <p:cNvSpPr/>
            <p:nvPr/>
          </p:nvSpPr>
          <p:spPr>
            <a:xfrm>
              <a:off x="1309800" y="3682317"/>
              <a:ext cx="1800000" cy="432000"/>
            </a:xfrm>
            <a:prstGeom prst="rect">
              <a:avLst/>
            </a:prstGeom>
            <a:solidFill>
              <a:srgbClr val="FFFFFF"/>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solidFill>
                    <a:sysClr val="windowText" lastClr="000000"/>
                  </a:solidFill>
                </a:rPr>
                <a:t>Controller</a:t>
              </a:r>
              <a:endParaRPr kumimoji="1" lang="ja-JP" altLang="en-US">
                <a:solidFill>
                  <a:sysClr val="windowText" lastClr="000000"/>
                </a:solidFill>
              </a:endParaRPr>
            </a:p>
          </p:txBody>
        </p:sp>
        <p:sp>
          <p:nvSpPr>
            <p:cNvPr id="27" name="正方形/長方形 26">
              <a:extLst>
                <a:ext uri="{FF2B5EF4-FFF2-40B4-BE49-F238E27FC236}">
                  <a16:creationId xmlns:a16="http://schemas.microsoft.com/office/drawing/2014/main" id="{2633E2C4-B038-CA73-D4B0-5C3A6C3EE67A}"/>
                </a:ext>
              </a:extLst>
            </p:cNvPr>
            <p:cNvSpPr/>
            <p:nvPr/>
          </p:nvSpPr>
          <p:spPr>
            <a:xfrm>
              <a:off x="1309800" y="4117177"/>
              <a:ext cx="1800000" cy="152400"/>
            </a:xfrm>
            <a:prstGeom prst="rect">
              <a:avLst/>
            </a:prstGeom>
            <a:solidFill>
              <a:srgbClr val="FFFFFF"/>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ysClr val="windowText" lastClr="000000"/>
                </a:solidFill>
              </a:endParaRPr>
            </a:p>
          </p:txBody>
        </p:sp>
        <p:sp>
          <p:nvSpPr>
            <p:cNvPr id="28" name="正方形/長方形 27">
              <a:extLst>
                <a:ext uri="{FF2B5EF4-FFF2-40B4-BE49-F238E27FC236}">
                  <a16:creationId xmlns:a16="http://schemas.microsoft.com/office/drawing/2014/main" id="{848D1BA0-656F-806A-5933-1650FA479852}"/>
                </a:ext>
              </a:extLst>
            </p:cNvPr>
            <p:cNvSpPr/>
            <p:nvPr/>
          </p:nvSpPr>
          <p:spPr>
            <a:xfrm>
              <a:off x="1309800" y="4269577"/>
              <a:ext cx="1800000" cy="274204"/>
            </a:xfrm>
            <a:prstGeom prst="rect">
              <a:avLst/>
            </a:prstGeom>
            <a:solidFill>
              <a:srgbClr val="FFFFFF"/>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1200" dirty="0">
                  <a:solidFill>
                    <a:sysClr val="windowText" lastClr="000000"/>
                  </a:solidFill>
                  <a:latin typeface="Consolas" panose="020B0609020204030204" pitchFamily="49" charset="0"/>
                  <a:cs typeface="Consolas" panose="020B0609020204030204" pitchFamily="49" charset="0"/>
                </a:rPr>
                <a:t>+ </a:t>
              </a:r>
              <a:r>
                <a:rPr lang="en-US" altLang="ja-JP" sz="1200" dirty="0" err="1">
                  <a:solidFill>
                    <a:sysClr val="windowText" lastClr="000000"/>
                  </a:solidFill>
                  <a:latin typeface="Consolas" panose="020B0609020204030204" pitchFamily="49" charset="0"/>
                  <a:cs typeface="Consolas" panose="020B0609020204030204" pitchFamily="49" charset="0"/>
                </a:rPr>
                <a:t>changeLight</a:t>
              </a:r>
              <a:r>
                <a:rPr lang="en-US" altLang="ja-JP" sz="1200" dirty="0">
                  <a:solidFill>
                    <a:sysClr val="windowText" lastClr="000000"/>
                  </a:solidFill>
                  <a:latin typeface="Consolas" panose="020B0609020204030204" pitchFamily="49" charset="0"/>
                  <a:cs typeface="Consolas" panose="020B0609020204030204" pitchFamily="49" charset="0"/>
                </a:rPr>
                <a:t>(next: Light)</a:t>
              </a:r>
              <a:endParaRPr kumimoji="1" lang="ja-JP" altLang="en-US" sz="1200">
                <a:solidFill>
                  <a:sysClr val="windowText" lastClr="000000"/>
                </a:solidFill>
                <a:latin typeface="Consolas" panose="020B0609020204030204" pitchFamily="49" charset="0"/>
                <a:cs typeface="Consolas" panose="020B0609020204030204" pitchFamily="49" charset="0"/>
              </a:endParaRPr>
            </a:p>
          </p:txBody>
        </p:sp>
      </p:grpSp>
      <p:grpSp>
        <p:nvGrpSpPr>
          <p:cNvPr id="44" name="グループ化 43">
            <a:extLst>
              <a:ext uri="{FF2B5EF4-FFF2-40B4-BE49-F238E27FC236}">
                <a16:creationId xmlns:a16="http://schemas.microsoft.com/office/drawing/2014/main" id="{CF8C2D9C-1F23-F63B-3C67-E8E4BEBC98C6}"/>
              </a:ext>
            </a:extLst>
          </p:cNvPr>
          <p:cNvGrpSpPr/>
          <p:nvPr/>
        </p:nvGrpSpPr>
        <p:grpSpPr>
          <a:xfrm>
            <a:off x="3937208" y="4066022"/>
            <a:ext cx="1800000" cy="822142"/>
            <a:chOff x="1309800" y="3682317"/>
            <a:chExt cx="1800000" cy="822142"/>
          </a:xfrm>
        </p:grpSpPr>
        <p:sp>
          <p:nvSpPr>
            <p:cNvPr id="45" name="正方形/長方形 44">
              <a:extLst>
                <a:ext uri="{FF2B5EF4-FFF2-40B4-BE49-F238E27FC236}">
                  <a16:creationId xmlns:a16="http://schemas.microsoft.com/office/drawing/2014/main" id="{855B4425-D5EE-FD5B-C8ED-ED55EC5B3C2F}"/>
                </a:ext>
              </a:extLst>
            </p:cNvPr>
            <p:cNvSpPr/>
            <p:nvPr/>
          </p:nvSpPr>
          <p:spPr>
            <a:xfrm>
              <a:off x="1309800" y="3682317"/>
              <a:ext cx="1800000" cy="432000"/>
            </a:xfrm>
            <a:prstGeom prst="rect">
              <a:avLst/>
            </a:prstGeom>
            <a:solidFill>
              <a:srgbClr val="FFFFFF"/>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err="1">
                  <a:solidFill>
                    <a:sysClr val="windowText" lastClr="000000"/>
                  </a:solidFill>
                </a:rPr>
                <a:t>LightGroup</a:t>
              </a:r>
              <a:endParaRPr lang="en-US" altLang="ja-JP" dirty="0">
                <a:solidFill>
                  <a:sysClr val="windowText" lastClr="000000"/>
                </a:solidFill>
              </a:endParaRPr>
            </a:p>
          </p:txBody>
        </p:sp>
        <p:sp>
          <p:nvSpPr>
            <p:cNvPr id="46" name="正方形/長方形 45">
              <a:extLst>
                <a:ext uri="{FF2B5EF4-FFF2-40B4-BE49-F238E27FC236}">
                  <a16:creationId xmlns:a16="http://schemas.microsoft.com/office/drawing/2014/main" id="{DEBDA228-6B82-1CE3-9F3F-C3FBAA73ED93}"/>
                </a:ext>
              </a:extLst>
            </p:cNvPr>
            <p:cNvSpPr/>
            <p:nvPr/>
          </p:nvSpPr>
          <p:spPr>
            <a:xfrm>
              <a:off x="1309800" y="4107846"/>
              <a:ext cx="1800000" cy="252000"/>
            </a:xfrm>
            <a:prstGeom prst="rect">
              <a:avLst/>
            </a:prstGeom>
            <a:solidFill>
              <a:srgbClr val="FFFFFF"/>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1200" dirty="0" err="1">
                  <a:solidFill>
                    <a:sysClr val="windowText" lastClr="000000"/>
                  </a:solidFill>
                </a:rPr>
                <a:t>currentLight</a:t>
              </a:r>
              <a:r>
                <a:rPr lang="en-US" altLang="ja-JP" sz="1200" dirty="0">
                  <a:solidFill>
                    <a:sysClr val="windowText" lastClr="000000"/>
                  </a:solidFill>
                </a:rPr>
                <a:t>: Light</a:t>
              </a:r>
              <a:endParaRPr kumimoji="1" lang="ja-JP" altLang="en-US" sz="1200">
                <a:solidFill>
                  <a:sysClr val="windowText" lastClr="000000"/>
                </a:solidFill>
              </a:endParaRPr>
            </a:p>
          </p:txBody>
        </p:sp>
        <p:sp>
          <p:nvSpPr>
            <p:cNvPr id="47" name="正方形/長方形 46">
              <a:extLst>
                <a:ext uri="{FF2B5EF4-FFF2-40B4-BE49-F238E27FC236}">
                  <a16:creationId xmlns:a16="http://schemas.microsoft.com/office/drawing/2014/main" id="{D2A3DB6F-628D-2ABC-4B2A-55ACB841332C}"/>
                </a:ext>
              </a:extLst>
            </p:cNvPr>
            <p:cNvSpPr/>
            <p:nvPr/>
          </p:nvSpPr>
          <p:spPr>
            <a:xfrm>
              <a:off x="1309800" y="4360459"/>
              <a:ext cx="1800000" cy="144000"/>
            </a:xfrm>
            <a:prstGeom prst="rect">
              <a:avLst/>
            </a:prstGeom>
            <a:solidFill>
              <a:srgbClr val="FFFFFF"/>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ysClr val="windowText" lastClr="000000"/>
                </a:solidFill>
              </a:endParaRPr>
            </a:p>
          </p:txBody>
        </p:sp>
      </p:grpSp>
      <p:sp>
        <p:nvSpPr>
          <p:cNvPr id="48" name="ひし形 47">
            <a:extLst>
              <a:ext uri="{FF2B5EF4-FFF2-40B4-BE49-F238E27FC236}">
                <a16:creationId xmlns:a16="http://schemas.microsoft.com/office/drawing/2014/main" id="{F5BBC553-9686-6F7B-C2B1-9DAF6F658BD3}"/>
              </a:ext>
            </a:extLst>
          </p:cNvPr>
          <p:cNvSpPr/>
          <p:nvPr/>
        </p:nvSpPr>
        <p:spPr>
          <a:xfrm rot="5400000">
            <a:off x="3773940" y="4395958"/>
            <a:ext cx="108000" cy="180000"/>
          </a:xfrm>
          <a:prstGeom prst="diamond">
            <a:avLst/>
          </a:prstGeom>
          <a:solidFill>
            <a:srgbClr val="FFFF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9" name="直線コネクタ 48">
            <a:extLst>
              <a:ext uri="{FF2B5EF4-FFF2-40B4-BE49-F238E27FC236}">
                <a16:creationId xmlns:a16="http://schemas.microsoft.com/office/drawing/2014/main" id="{E813725E-D068-1971-066A-DC20C5CA7865}"/>
              </a:ext>
            </a:extLst>
          </p:cNvPr>
          <p:cNvCxnSpPr>
            <a:cxnSpLocks/>
            <a:endCxn id="48" idx="2"/>
          </p:cNvCxnSpPr>
          <p:nvPr/>
        </p:nvCxnSpPr>
        <p:spPr>
          <a:xfrm>
            <a:off x="2606586" y="4485958"/>
            <a:ext cx="1131354" cy="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grpSp>
        <p:nvGrpSpPr>
          <p:cNvPr id="29" name="グループ化 28">
            <a:extLst>
              <a:ext uri="{FF2B5EF4-FFF2-40B4-BE49-F238E27FC236}">
                <a16:creationId xmlns:a16="http://schemas.microsoft.com/office/drawing/2014/main" id="{0A0114AE-98EB-1094-0BAB-CC6CF5F498FD}"/>
              </a:ext>
            </a:extLst>
          </p:cNvPr>
          <p:cNvGrpSpPr/>
          <p:nvPr/>
        </p:nvGrpSpPr>
        <p:grpSpPr>
          <a:xfrm>
            <a:off x="877165" y="4066022"/>
            <a:ext cx="1800000" cy="1019260"/>
            <a:chOff x="1309800" y="3682317"/>
            <a:chExt cx="1800000" cy="1019260"/>
          </a:xfrm>
        </p:grpSpPr>
        <p:sp>
          <p:nvSpPr>
            <p:cNvPr id="33" name="正方形/長方形 32">
              <a:extLst>
                <a:ext uri="{FF2B5EF4-FFF2-40B4-BE49-F238E27FC236}">
                  <a16:creationId xmlns:a16="http://schemas.microsoft.com/office/drawing/2014/main" id="{221378BE-5056-EEE6-DD28-E5F529556D34}"/>
                </a:ext>
              </a:extLst>
            </p:cNvPr>
            <p:cNvSpPr/>
            <p:nvPr/>
          </p:nvSpPr>
          <p:spPr>
            <a:xfrm>
              <a:off x="1309800" y="3682317"/>
              <a:ext cx="1800000" cy="432000"/>
            </a:xfrm>
            <a:prstGeom prst="rect">
              <a:avLst/>
            </a:prstGeom>
            <a:solidFill>
              <a:srgbClr val="FFFFFF"/>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solidFill>
                    <a:sysClr val="windowText" lastClr="000000"/>
                  </a:solidFill>
                </a:rPr>
                <a:t>Light</a:t>
              </a:r>
            </a:p>
          </p:txBody>
        </p:sp>
        <p:sp>
          <p:nvSpPr>
            <p:cNvPr id="36" name="正方形/長方形 35">
              <a:extLst>
                <a:ext uri="{FF2B5EF4-FFF2-40B4-BE49-F238E27FC236}">
                  <a16:creationId xmlns:a16="http://schemas.microsoft.com/office/drawing/2014/main" id="{92EF83CF-66AF-EEF9-B71F-5F840807D6AA}"/>
                </a:ext>
              </a:extLst>
            </p:cNvPr>
            <p:cNvSpPr/>
            <p:nvPr/>
          </p:nvSpPr>
          <p:spPr>
            <a:xfrm>
              <a:off x="1309800" y="4117177"/>
              <a:ext cx="1800000" cy="432000"/>
            </a:xfrm>
            <a:prstGeom prst="rect">
              <a:avLst/>
            </a:prstGeom>
            <a:solidFill>
              <a:srgbClr val="FFFFFF"/>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200">
                  <a:solidFill>
                    <a:sysClr val="windowText" lastClr="000000"/>
                  </a:solidFill>
                </a:rPr>
                <a:t>点灯中</a:t>
              </a:r>
              <a:r>
                <a:rPr lang="en-US" altLang="ja-JP" sz="1200" dirty="0">
                  <a:solidFill>
                    <a:sysClr val="windowText" lastClr="000000"/>
                  </a:solidFill>
                </a:rPr>
                <a:t>: </a:t>
              </a:r>
              <a:r>
                <a:rPr lang="en-US" altLang="ja-JP" sz="1200" dirty="0" err="1">
                  <a:solidFill>
                    <a:sysClr val="windowText" lastClr="000000"/>
                  </a:solidFill>
                </a:rPr>
                <a:t>boolean</a:t>
              </a:r>
              <a:endParaRPr lang="en-US" altLang="ja-JP" sz="1200" dirty="0">
                <a:solidFill>
                  <a:sysClr val="windowText" lastClr="000000"/>
                </a:solidFill>
              </a:endParaRPr>
            </a:p>
            <a:p>
              <a:r>
                <a:rPr kumimoji="1" lang="ja-JP" altLang="en-US" sz="1200">
                  <a:solidFill>
                    <a:sysClr val="windowText" lastClr="000000"/>
                  </a:solidFill>
                </a:rPr>
                <a:t>色</a:t>
              </a:r>
              <a:r>
                <a:rPr kumimoji="1" lang="en-US" altLang="ja-JP" sz="1200" dirty="0">
                  <a:solidFill>
                    <a:sysClr val="windowText" lastClr="000000"/>
                  </a:solidFill>
                </a:rPr>
                <a:t>: Color</a:t>
              </a:r>
              <a:endParaRPr kumimoji="1" lang="ja-JP" altLang="en-US" sz="1200">
                <a:solidFill>
                  <a:sysClr val="windowText" lastClr="000000"/>
                </a:solidFill>
              </a:endParaRPr>
            </a:p>
          </p:txBody>
        </p:sp>
        <p:sp>
          <p:nvSpPr>
            <p:cNvPr id="39" name="正方形/長方形 38">
              <a:extLst>
                <a:ext uri="{FF2B5EF4-FFF2-40B4-BE49-F238E27FC236}">
                  <a16:creationId xmlns:a16="http://schemas.microsoft.com/office/drawing/2014/main" id="{812BB858-9E99-4B42-C34D-FB7579601041}"/>
                </a:ext>
              </a:extLst>
            </p:cNvPr>
            <p:cNvSpPr/>
            <p:nvPr/>
          </p:nvSpPr>
          <p:spPr>
            <a:xfrm>
              <a:off x="1309800" y="4549177"/>
              <a:ext cx="1800000" cy="152400"/>
            </a:xfrm>
            <a:prstGeom prst="rect">
              <a:avLst/>
            </a:prstGeom>
            <a:solidFill>
              <a:srgbClr val="FFFFFF"/>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ysClr val="windowText" lastClr="000000"/>
                </a:solidFill>
              </a:endParaRPr>
            </a:p>
          </p:txBody>
        </p:sp>
      </p:grpSp>
      <p:sp>
        <p:nvSpPr>
          <p:cNvPr id="50" name="ひし形 49">
            <a:extLst>
              <a:ext uri="{FF2B5EF4-FFF2-40B4-BE49-F238E27FC236}">
                <a16:creationId xmlns:a16="http://schemas.microsoft.com/office/drawing/2014/main" id="{1DA717C6-957D-4A5B-305F-18D2916EAA61}"/>
              </a:ext>
            </a:extLst>
          </p:cNvPr>
          <p:cNvSpPr/>
          <p:nvPr/>
        </p:nvSpPr>
        <p:spPr>
          <a:xfrm>
            <a:off x="4783208" y="3468980"/>
            <a:ext cx="108000" cy="180000"/>
          </a:xfrm>
          <a:prstGeom prst="diamond">
            <a:avLst/>
          </a:prstGeom>
          <a:solidFill>
            <a:srgbClr val="FFFF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1" name="直線コネクタ 50">
            <a:extLst>
              <a:ext uri="{FF2B5EF4-FFF2-40B4-BE49-F238E27FC236}">
                <a16:creationId xmlns:a16="http://schemas.microsoft.com/office/drawing/2014/main" id="{C0685431-1EF2-AE6B-D538-AA5495B3B5D4}"/>
              </a:ext>
            </a:extLst>
          </p:cNvPr>
          <p:cNvCxnSpPr>
            <a:cxnSpLocks/>
            <a:stCxn id="50" idx="2"/>
          </p:cNvCxnSpPr>
          <p:nvPr/>
        </p:nvCxnSpPr>
        <p:spPr>
          <a:xfrm>
            <a:off x="4837208" y="3648980"/>
            <a:ext cx="2" cy="417042"/>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4511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図 12">
            <a:extLst>
              <a:ext uri="{FF2B5EF4-FFF2-40B4-BE49-F238E27FC236}">
                <a16:creationId xmlns:a16="http://schemas.microsoft.com/office/drawing/2014/main" id="{91FD8C64-7AC3-0A80-D9DE-143A0B1DEB3B}"/>
              </a:ext>
            </a:extLst>
          </p:cNvPr>
          <p:cNvPicPr>
            <a:picLocks noChangeAspect="1"/>
          </p:cNvPicPr>
          <p:nvPr/>
        </p:nvPicPr>
        <p:blipFill>
          <a:blip r:embed="rId2"/>
          <a:stretch>
            <a:fillRect/>
          </a:stretch>
        </p:blipFill>
        <p:spPr>
          <a:xfrm>
            <a:off x="6096000" y="1714500"/>
            <a:ext cx="6096000" cy="3429000"/>
          </a:xfrm>
          <a:prstGeom prst="rect">
            <a:avLst/>
          </a:prstGeom>
        </p:spPr>
      </p:pic>
      <p:sp>
        <p:nvSpPr>
          <p:cNvPr id="2" name="タイトル 1"/>
          <p:cNvSpPr>
            <a:spLocks noGrp="1"/>
          </p:cNvSpPr>
          <p:nvPr>
            <p:ph type="title"/>
          </p:nvPr>
        </p:nvSpPr>
        <p:spPr/>
        <p:txBody>
          <a:bodyPr>
            <a:normAutofit fontScale="90000"/>
          </a:bodyPr>
          <a:lstStyle/>
          <a:p>
            <a:r>
              <a:rPr lang="ja-JP" altLang="en-US"/>
              <a:t>　</a:t>
            </a:r>
            <a:r>
              <a:rPr lang="ja-JP" altLang="en-US" sz="2700"/>
              <a:t>信号機の</a:t>
            </a:r>
            <a:r>
              <a:rPr lang="ja-JP" altLang="en-US" sz="2700" dirty="0"/>
              <a:t>モデリング</a:t>
            </a:r>
            <a:br>
              <a:rPr lang="en-US" altLang="ja-JP" sz="2700" dirty="0"/>
            </a:br>
            <a:r>
              <a:rPr lang="ja-JP" altLang="en-US"/>
              <a:t>　クラス図</a:t>
            </a:r>
            <a:endParaRPr kumimoji="1" lang="ja-JP" altLang="en-US" dirty="0"/>
          </a:p>
        </p:txBody>
      </p:sp>
      <p:sp>
        <p:nvSpPr>
          <p:cNvPr id="3" name="コンテンツ プレースホルダー 2"/>
          <p:cNvSpPr>
            <a:spLocks noGrp="1"/>
          </p:cNvSpPr>
          <p:nvPr>
            <p:ph idx="1"/>
          </p:nvPr>
        </p:nvSpPr>
        <p:spPr/>
        <p:txBody>
          <a:bodyPr/>
          <a:lstStyle/>
          <a:p>
            <a:r>
              <a:rPr kumimoji="1" lang="ja-JP" altLang="en-US"/>
              <a:t>クラス図を書く．</a:t>
            </a:r>
            <a:endParaRPr kumimoji="1" lang="en-US" altLang="ja-JP" dirty="0"/>
          </a:p>
          <a:p>
            <a:pPr lvl="1"/>
            <a:endParaRPr kumimoji="1" lang="ja-JP" altLang="en-US" dirty="0"/>
          </a:p>
        </p:txBody>
      </p:sp>
      <p:sp>
        <p:nvSpPr>
          <p:cNvPr id="5" name="フッター プレースホルダー 4"/>
          <p:cNvSpPr>
            <a:spLocks noGrp="1"/>
          </p:cNvSpPr>
          <p:nvPr>
            <p:ph type="ftr" sz="quarter" idx="11"/>
          </p:nvPr>
        </p:nvSpPr>
        <p:spPr/>
        <p:txBody>
          <a:bodyPr/>
          <a:lstStyle/>
          <a:p>
            <a:r>
              <a:rPr lang="ja-JP" altLang="en-US"/>
              <a:t>ソフトウェア設計</a:t>
            </a:r>
            <a:endParaRPr lang="en-US" dirty="0"/>
          </a:p>
        </p:txBody>
      </p:sp>
      <p:sp>
        <p:nvSpPr>
          <p:cNvPr id="6" name="スライド番号プレースホルダー 5"/>
          <p:cNvSpPr>
            <a:spLocks noGrp="1"/>
          </p:cNvSpPr>
          <p:nvPr>
            <p:ph type="sldNum" sz="quarter" idx="12"/>
          </p:nvPr>
        </p:nvSpPr>
        <p:spPr/>
        <p:txBody>
          <a:bodyPr/>
          <a:lstStyle/>
          <a:p>
            <a:fld id="{6D22F896-40B5-4ADD-8801-0D06FADFA095}" type="slidenum">
              <a:rPr lang="en-US" smtClean="0"/>
              <a:t>9</a:t>
            </a:fld>
            <a:endParaRPr lang="en-US" dirty="0"/>
          </a:p>
        </p:txBody>
      </p:sp>
      <p:grpSp>
        <p:nvGrpSpPr>
          <p:cNvPr id="7" name="グループ化 6">
            <a:extLst>
              <a:ext uri="{FF2B5EF4-FFF2-40B4-BE49-F238E27FC236}">
                <a16:creationId xmlns:a16="http://schemas.microsoft.com/office/drawing/2014/main" id="{373FE7A6-2F41-3F4A-854F-F5B48BF9B787}"/>
              </a:ext>
            </a:extLst>
          </p:cNvPr>
          <p:cNvGrpSpPr/>
          <p:nvPr/>
        </p:nvGrpSpPr>
        <p:grpSpPr>
          <a:xfrm>
            <a:off x="0" y="-1"/>
            <a:ext cx="1662545" cy="1662545"/>
            <a:chOff x="1524000" y="-1"/>
            <a:chExt cx="1662545" cy="1662545"/>
          </a:xfrm>
        </p:grpSpPr>
        <p:sp>
          <p:nvSpPr>
            <p:cNvPr id="9" name="直角三角形 8"/>
            <p:cNvSpPr/>
            <p:nvPr/>
          </p:nvSpPr>
          <p:spPr>
            <a:xfrm rot="5400000">
              <a:off x="1524000" y="-1"/>
              <a:ext cx="1662545" cy="1662545"/>
            </a:xfrm>
            <a:prstGeom prst="rtTriangle">
              <a:avLst/>
            </a:prstGeom>
            <a:solidFill>
              <a:srgbClr val="672C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0" name="正方形/長方形 9"/>
            <p:cNvSpPr/>
            <p:nvPr/>
          </p:nvSpPr>
          <p:spPr>
            <a:xfrm>
              <a:off x="1524002" y="15074"/>
              <a:ext cx="877163" cy="923330"/>
            </a:xfrm>
            <a:prstGeom prst="rect">
              <a:avLst/>
            </a:prstGeom>
          </p:spPr>
          <p:txBody>
            <a:bodyPr wrap="none">
              <a:spAutoFit/>
            </a:bodyPr>
            <a:lstStyle/>
            <a:p>
              <a:pPr algn="ctr"/>
              <a:r>
                <a:rPr lang="ja-JP" altLang="en-US" sz="5400" dirty="0">
                  <a:solidFill>
                    <a:srgbClr val="FFFFFF"/>
                  </a:solidFill>
                </a:rPr>
                <a:t>解</a:t>
              </a:r>
            </a:p>
          </p:txBody>
        </p:sp>
      </p:grpSp>
      <p:pic>
        <p:nvPicPr>
          <p:cNvPr id="30" name="図 29">
            <a:extLst>
              <a:ext uri="{FF2B5EF4-FFF2-40B4-BE49-F238E27FC236}">
                <a16:creationId xmlns:a16="http://schemas.microsoft.com/office/drawing/2014/main" id="{A5CD15C4-3C8F-1D4E-9DD3-3F64D4F525BA}"/>
              </a:ext>
            </a:extLst>
          </p:cNvPr>
          <p:cNvPicPr>
            <a:picLocks noChangeAspect="1"/>
          </p:cNvPicPr>
          <p:nvPr/>
        </p:nvPicPr>
        <p:blipFill>
          <a:blip r:embed="rId3"/>
          <a:stretch>
            <a:fillRect/>
          </a:stretch>
        </p:blipFill>
        <p:spPr>
          <a:xfrm rot="16200000">
            <a:off x="9193799" y="-608729"/>
            <a:ext cx="1440000" cy="2880000"/>
          </a:xfrm>
          <a:prstGeom prst="rect">
            <a:avLst/>
          </a:prstGeom>
        </p:spPr>
      </p:pic>
      <p:grpSp>
        <p:nvGrpSpPr>
          <p:cNvPr id="11" name="グループ化 10">
            <a:extLst>
              <a:ext uri="{FF2B5EF4-FFF2-40B4-BE49-F238E27FC236}">
                <a16:creationId xmlns:a16="http://schemas.microsoft.com/office/drawing/2014/main" id="{6CAD8DC9-41CC-DB41-8CAD-C0BA81E7BE49}"/>
              </a:ext>
            </a:extLst>
          </p:cNvPr>
          <p:cNvGrpSpPr/>
          <p:nvPr/>
        </p:nvGrpSpPr>
        <p:grpSpPr>
          <a:xfrm>
            <a:off x="877165" y="2590636"/>
            <a:ext cx="1800000" cy="720998"/>
            <a:chOff x="1309800" y="3682317"/>
            <a:chExt cx="1800000" cy="720998"/>
          </a:xfrm>
        </p:grpSpPr>
        <p:sp>
          <p:nvSpPr>
            <p:cNvPr id="8" name="正方形/長方形 7">
              <a:extLst>
                <a:ext uri="{FF2B5EF4-FFF2-40B4-BE49-F238E27FC236}">
                  <a16:creationId xmlns:a16="http://schemas.microsoft.com/office/drawing/2014/main" id="{3CE3E461-27D7-C546-8218-A4AAF399759F}"/>
                </a:ext>
              </a:extLst>
            </p:cNvPr>
            <p:cNvSpPr/>
            <p:nvPr/>
          </p:nvSpPr>
          <p:spPr>
            <a:xfrm>
              <a:off x="1309800" y="3682317"/>
              <a:ext cx="1800000" cy="432000"/>
            </a:xfrm>
            <a:prstGeom prst="rect">
              <a:avLst/>
            </a:prstGeom>
            <a:solidFill>
              <a:srgbClr val="FFFFFF"/>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solidFill>
                    <a:sysClr val="windowText" lastClr="000000"/>
                  </a:solidFill>
                </a:rPr>
                <a:t>TrafficSignal</a:t>
              </a:r>
              <a:endParaRPr kumimoji="1" lang="ja-JP" altLang="en-US">
                <a:solidFill>
                  <a:sysClr val="windowText" lastClr="000000"/>
                </a:solidFill>
              </a:endParaRPr>
            </a:p>
          </p:txBody>
        </p:sp>
        <p:sp>
          <p:nvSpPr>
            <p:cNvPr id="31" name="正方形/長方形 30">
              <a:extLst>
                <a:ext uri="{FF2B5EF4-FFF2-40B4-BE49-F238E27FC236}">
                  <a16:creationId xmlns:a16="http://schemas.microsoft.com/office/drawing/2014/main" id="{7D869AFA-FD88-9749-A950-DD34498E78E2}"/>
                </a:ext>
              </a:extLst>
            </p:cNvPr>
            <p:cNvSpPr/>
            <p:nvPr/>
          </p:nvSpPr>
          <p:spPr>
            <a:xfrm>
              <a:off x="1309800" y="4107846"/>
              <a:ext cx="1800000" cy="152400"/>
            </a:xfrm>
            <a:prstGeom prst="rect">
              <a:avLst/>
            </a:prstGeom>
            <a:solidFill>
              <a:srgbClr val="FFFFFF"/>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ysClr val="windowText" lastClr="000000"/>
                </a:solidFill>
              </a:endParaRPr>
            </a:p>
          </p:txBody>
        </p:sp>
        <p:sp>
          <p:nvSpPr>
            <p:cNvPr id="23" name="正方形/長方形 22">
              <a:extLst>
                <a:ext uri="{FF2B5EF4-FFF2-40B4-BE49-F238E27FC236}">
                  <a16:creationId xmlns:a16="http://schemas.microsoft.com/office/drawing/2014/main" id="{44EF7DD4-E5FB-8345-85C3-F12453B40672}"/>
                </a:ext>
              </a:extLst>
            </p:cNvPr>
            <p:cNvSpPr/>
            <p:nvPr/>
          </p:nvSpPr>
          <p:spPr>
            <a:xfrm>
              <a:off x="1309800" y="4250915"/>
              <a:ext cx="1800000" cy="152400"/>
            </a:xfrm>
            <a:prstGeom prst="rect">
              <a:avLst/>
            </a:prstGeom>
            <a:solidFill>
              <a:srgbClr val="FFFFFF"/>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ysClr val="windowText" lastClr="000000"/>
                </a:solidFill>
              </a:endParaRPr>
            </a:p>
          </p:txBody>
        </p:sp>
      </p:grpSp>
      <p:sp>
        <p:nvSpPr>
          <p:cNvPr id="12" name="ひし形 11">
            <a:extLst>
              <a:ext uri="{FF2B5EF4-FFF2-40B4-BE49-F238E27FC236}">
                <a16:creationId xmlns:a16="http://schemas.microsoft.com/office/drawing/2014/main" id="{185E0ECB-CDCC-254B-B0FF-8C53AD8DDC01}"/>
              </a:ext>
            </a:extLst>
          </p:cNvPr>
          <p:cNvSpPr/>
          <p:nvPr/>
        </p:nvSpPr>
        <p:spPr>
          <a:xfrm>
            <a:off x="1723165" y="3329683"/>
            <a:ext cx="108000" cy="180000"/>
          </a:xfrm>
          <a:prstGeom prst="diamond">
            <a:avLst/>
          </a:prstGeom>
          <a:solidFill>
            <a:srgbClr val="00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4" name="直線コネクタ 13">
            <a:extLst>
              <a:ext uri="{FF2B5EF4-FFF2-40B4-BE49-F238E27FC236}">
                <a16:creationId xmlns:a16="http://schemas.microsoft.com/office/drawing/2014/main" id="{072A60CD-B730-394B-8406-4F71BF48571E}"/>
              </a:ext>
            </a:extLst>
          </p:cNvPr>
          <p:cNvCxnSpPr>
            <a:cxnSpLocks/>
            <a:stCxn id="12" idx="2"/>
            <a:endCxn id="33" idx="0"/>
          </p:cNvCxnSpPr>
          <p:nvPr/>
        </p:nvCxnSpPr>
        <p:spPr>
          <a:xfrm>
            <a:off x="1777165" y="3509683"/>
            <a:ext cx="0" cy="556339"/>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sp>
        <p:nvSpPr>
          <p:cNvPr id="42" name="ひし形 41">
            <a:extLst>
              <a:ext uri="{FF2B5EF4-FFF2-40B4-BE49-F238E27FC236}">
                <a16:creationId xmlns:a16="http://schemas.microsoft.com/office/drawing/2014/main" id="{42E34EEA-AD3C-4245-9C70-43C3F3CA6FEA}"/>
              </a:ext>
            </a:extLst>
          </p:cNvPr>
          <p:cNvSpPr/>
          <p:nvPr/>
        </p:nvSpPr>
        <p:spPr>
          <a:xfrm rot="5400000">
            <a:off x="2724051" y="2819613"/>
            <a:ext cx="108000" cy="180000"/>
          </a:xfrm>
          <a:prstGeom prst="diamond">
            <a:avLst/>
          </a:prstGeom>
          <a:solidFill>
            <a:srgbClr val="00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3" name="直線コネクタ 42">
            <a:extLst>
              <a:ext uri="{FF2B5EF4-FFF2-40B4-BE49-F238E27FC236}">
                <a16:creationId xmlns:a16="http://schemas.microsoft.com/office/drawing/2014/main" id="{88ABB584-4267-0747-9EDB-325452B0BD61}"/>
              </a:ext>
            </a:extLst>
          </p:cNvPr>
          <p:cNvCxnSpPr>
            <a:cxnSpLocks/>
            <a:stCxn id="42" idx="0"/>
          </p:cNvCxnSpPr>
          <p:nvPr/>
        </p:nvCxnSpPr>
        <p:spPr>
          <a:xfrm>
            <a:off x="2868051" y="2909613"/>
            <a:ext cx="814114" cy="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grpSp>
        <p:nvGrpSpPr>
          <p:cNvPr id="25" name="グループ化 24">
            <a:extLst>
              <a:ext uri="{FF2B5EF4-FFF2-40B4-BE49-F238E27FC236}">
                <a16:creationId xmlns:a16="http://schemas.microsoft.com/office/drawing/2014/main" id="{2348ECBD-8746-E34D-B47B-E66F1A9421B7}"/>
              </a:ext>
            </a:extLst>
          </p:cNvPr>
          <p:cNvGrpSpPr/>
          <p:nvPr/>
        </p:nvGrpSpPr>
        <p:grpSpPr>
          <a:xfrm>
            <a:off x="3605965" y="2595826"/>
            <a:ext cx="2462486" cy="861464"/>
            <a:chOff x="1309800" y="3682317"/>
            <a:chExt cx="1800000" cy="861464"/>
          </a:xfrm>
        </p:grpSpPr>
        <p:sp>
          <p:nvSpPr>
            <p:cNvPr id="26" name="正方形/長方形 25">
              <a:extLst>
                <a:ext uri="{FF2B5EF4-FFF2-40B4-BE49-F238E27FC236}">
                  <a16:creationId xmlns:a16="http://schemas.microsoft.com/office/drawing/2014/main" id="{4ECC71FB-7F94-6B4A-8801-E7C32829B454}"/>
                </a:ext>
              </a:extLst>
            </p:cNvPr>
            <p:cNvSpPr/>
            <p:nvPr/>
          </p:nvSpPr>
          <p:spPr>
            <a:xfrm>
              <a:off x="1309800" y="3682317"/>
              <a:ext cx="1800000" cy="432000"/>
            </a:xfrm>
            <a:prstGeom prst="rect">
              <a:avLst/>
            </a:prstGeom>
            <a:solidFill>
              <a:srgbClr val="FFFFFF"/>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solidFill>
                    <a:sysClr val="windowText" lastClr="000000"/>
                  </a:solidFill>
                </a:rPr>
                <a:t>Controller</a:t>
              </a:r>
              <a:endParaRPr kumimoji="1" lang="ja-JP" altLang="en-US">
                <a:solidFill>
                  <a:sysClr val="windowText" lastClr="000000"/>
                </a:solidFill>
              </a:endParaRPr>
            </a:p>
          </p:txBody>
        </p:sp>
        <p:sp>
          <p:nvSpPr>
            <p:cNvPr id="27" name="正方形/長方形 26">
              <a:extLst>
                <a:ext uri="{FF2B5EF4-FFF2-40B4-BE49-F238E27FC236}">
                  <a16:creationId xmlns:a16="http://schemas.microsoft.com/office/drawing/2014/main" id="{2F8E1782-0609-0842-B412-6AB55E9675CA}"/>
                </a:ext>
              </a:extLst>
            </p:cNvPr>
            <p:cNvSpPr/>
            <p:nvPr/>
          </p:nvSpPr>
          <p:spPr>
            <a:xfrm>
              <a:off x="1309800" y="4117177"/>
              <a:ext cx="1800000" cy="152400"/>
            </a:xfrm>
            <a:prstGeom prst="rect">
              <a:avLst/>
            </a:prstGeom>
            <a:solidFill>
              <a:srgbClr val="FFFFFF"/>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ysClr val="windowText" lastClr="000000"/>
                </a:solidFill>
              </a:endParaRPr>
            </a:p>
          </p:txBody>
        </p:sp>
        <p:sp>
          <p:nvSpPr>
            <p:cNvPr id="28" name="正方形/長方形 27">
              <a:extLst>
                <a:ext uri="{FF2B5EF4-FFF2-40B4-BE49-F238E27FC236}">
                  <a16:creationId xmlns:a16="http://schemas.microsoft.com/office/drawing/2014/main" id="{34E212F0-F5AA-654A-8D15-A87E665D77CE}"/>
                </a:ext>
              </a:extLst>
            </p:cNvPr>
            <p:cNvSpPr/>
            <p:nvPr/>
          </p:nvSpPr>
          <p:spPr>
            <a:xfrm>
              <a:off x="1309800" y="4269577"/>
              <a:ext cx="1800000" cy="274204"/>
            </a:xfrm>
            <a:prstGeom prst="rect">
              <a:avLst/>
            </a:prstGeom>
            <a:solidFill>
              <a:srgbClr val="FFFFFF"/>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1200" dirty="0">
                  <a:solidFill>
                    <a:sysClr val="windowText" lastClr="000000"/>
                  </a:solidFill>
                  <a:latin typeface="Consolas" panose="020B0609020204030204" pitchFamily="49" charset="0"/>
                  <a:cs typeface="Consolas" panose="020B0609020204030204" pitchFamily="49" charset="0"/>
                </a:rPr>
                <a:t>+ </a:t>
              </a:r>
              <a:r>
                <a:rPr lang="en-US" altLang="ja-JP" sz="1200" dirty="0" err="1">
                  <a:solidFill>
                    <a:sysClr val="windowText" lastClr="000000"/>
                  </a:solidFill>
                  <a:latin typeface="Consolas" panose="020B0609020204030204" pitchFamily="49" charset="0"/>
                  <a:cs typeface="Consolas" panose="020B0609020204030204" pitchFamily="49" charset="0"/>
                </a:rPr>
                <a:t>changeLight</a:t>
              </a:r>
              <a:r>
                <a:rPr lang="en-US" altLang="ja-JP" sz="1200" dirty="0">
                  <a:solidFill>
                    <a:sysClr val="windowText" lastClr="000000"/>
                  </a:solidFill>
                  <a:latin typeface="Consolas" panose="020B0609020204030204" pitchFamily="49" charset="0"/>
                  <a:cs typeface="Consolas" panose="020B0609020204030204" pitchFamily="49" charset="0"/>
                </a:rPr>
                <a:t>(next: Light)</a:t>
              </a:r>
              <a:endParaRPr kumimoji="1" lang="ja-JP" altLang="en-US" sz="1200">
                <a:solidFill>
                  <a:sysClr val="windowText" lastClr="000000"/>
                </a:solidFill>
                <a:latin typeface="Consolas" panose="020B0609020204030204" pitchFamily="49" charset="0"/>
                <a:cs typeface="Consolas" panose="020B0609020204030204" pitchFamily="49" charset="0"/>
              </a:endParaRPr>
            </a:p>
          </p:txBody>
        </p:sp>
      </p:grpSp>
      <p:grpSp>
        <p:nvGrpSpPr>
          <p:cNvPr id="44" name="グループ化 43">
            <a:extLst>
              <a:ext uri="{FF2B5EF4-FFF2-40B4-BE49-F238E27FC236}">
                <a16:creationId xmlns:a16="http://schemas.microsoft.com/office/drawing/2014/main" id="{9024850A-E377-4C41-A31A-D315CAF88C02}"/>
              </a:ext>
            </a:extLst>
          </p:cNvPr>
          <p:cNvGrpSpPr/>
          <p:nvPr/>
        </p:nvGrpSpPr>
        <p:grpSpPr>
          <a:xfrm>
            <a:off x="3937208" y="4066022"/>
            <a:ext cx="1800000" cy="822142"/>
            <a:chOff x="1309800" y="3682317"/>
            <a:chExt cx="1800000" cy="822142"/>
          </a:xfrm>
        </p:grpSpPr>
        <p:sp>
          <p:nvSpPr>
            <p:cNvPr id="45" name="正方形/長方形 44">
              <a:extLst>
                <a:ext uri="{FF2B5EF4-FFF2-40B4-BE49-F238E27FC236}">
                  <a16:creationId xmlns:a16="http://schemas.microsoft.com/office/drawing/2014/main" id="{38F9DB7C-449C-6A44-8281-2215873BABE9}"/>
                </a:ext>
              </a:extLst>
            </p:cNvPr>
            <p:cNvSpPr/>
            <p:nvPr/>
          </p:nvSpPr>
          <p:spPr>
            <a:xfrm>
              <a:off x="1309800" y="3682317"/>
              <a:ext cx="1800000" cy="432000"/>
            </a:xfrm>
            <a:prstGeom prst="rect">
              <a:avLst/>
            </a:prstGeom>
            <a:solidFill>
              <a:srgbClr val="FFFFFF"/>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err="1">
                  <a:solidFill>
                    <a:sysClr val="windowText" lastClr="000000"/>
                  </a:solidFill>
                </a:rPr>
                <a:t>LightGroup</a:t>
              </a:r>
              <a:endParaRPr lang="en-US" altLang="ja-JP" dirty="0">
                <a:solidFill>
                  <a:sysClr val="windowText" lastClr="000000"/>
                </a:solidFill>
              </a:endParaRPr>
            </a:p>
          </p:txBody>
        </p:sp>
        <p:sp>
          <p:nvSpPr>
            <p:cNvPr id="46" name="正方形/長方形 45">
              <a:extLst>
                <a:ext uri="{FF2B5EF4-FFF2-40B4-BE49-F238E27FC236}">
                  <a16:creationId xmlns:a16="http://schemas.microsoft.com/office/drawing/2014/main" id="{403211FF-EA85-8241-8F44-85976CA355F8}"/>
                </a:ext>
              </a:extLst>
            </p:cNvPr>
            <p:cNvSpPr/>
            <p:nvPr/>
          </p:nvSpPr>
          <p:spPr>
            <a:xfrm>
              <a:off x="1309800" y="4107846"/>
              <a:ext cx="1800000" cy="252000"/>
            </a:xfrm>
            <a:prstGeom prst="rect">
              <a:avLst/>
            </a:prstGeom>
            <a:solidFill>
              <a:srgbClr val="FFFFFF"/>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1200" dirty="0" err="1">
                  <a:solidFill>
                    <a:sysClr val="windowText" lastClr="000000"/>
                  </a:solidFill>
                </a:rPr>
                <a:t>currentLight</a:t>
              </a:r>
              <a:r>
                <a:rPr lang="en-US" altLang="ja-JP" sz="1200" dirty="0">
                  <a:solidFill>
                    <a:sysClr val="windowText" lastClr="000000"/>
                  </a:solidFill>
                </a:rPr>
                <a:t>: Light</a:t>
              </a:r>
              <a:endParaRPr kumimoji="1" lang="ja-JP" altLang="en-US" sz="1200">
                <a:solidFill>
                  <a:sysClr val="windowText" lastClr="000000"/>
                </a:solidFill>
              </a:endParaRPr>
            </a:p>
          </p:txBody>
        </p:sp>
        <p:sp>
          <p:nvSpPr>
            <p:cNvPr id="47" name="正方形/長方形 46">
              <a:extLst>
                <a:ext uri="{FF2B5EF4-FFF2-40B4-BE49-F238E27FC236}">
                  <a16:creationId xmlns:a16="http://schemas.microsoft.com/office/drawing/2014/main" id="{732B398E-185A-D64B-BD49-6434F9309891}"/>
                </a:ext>
              </a:extLst>
            </p:cNvPr>
            <p:cNvSpPr/>
            <p:nvPr/>
          </p:nvSpPr>
          <p:spPr>
            <a:xfrm>
              <a:off x="1309800" y="4360459"/>
              <a:ext cx="1800000" cy="144000"/>
            </a:xfrm>
            <a:prstGeom prst="rect">
              <a:avLst/>
            </a:prstGeom>
            <a:solidFill>
              <a:srgbClr val="FFFFFF"/>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ysClr val="windowText" lastClr="000000"/>
                </a:solidFill>
              </a:endParaRPr>
            </a:p>
          </p:txBody>
        </p:sp>
      </p:grpSp>
      <p:sp>
        <p:nvSpPr>
          <p:cNvPr id="48" name="ひし形 47">
            <a:extLst>
              <a:ext uri="{FF2B5EF4-FFF2-40B4-BE49-F238E27FC236}">
                <a16:creationId xmlns:a16="http://schemas.microsoft.com/office/drawing/2014/main" id="{85E959F6-DA90-F246-A812-CB8321F0F4E5}"/>
              </a:ext>
            </a:extLst>
          </p:cNvPr>
          <p:cNvSpPr/>
          <p:nvPr/>
        </p:nvSpPr>
        <p:spPr>
          <a:xfrm rot="5400000">
            <a:off x="3773940" y="4395958"/>
            <a:ext cx="108000" cy="180000"/>
          </a:xfrm>
          <a:prstGeom prst="diamond">
            <a:avLst/>
          </a:prstGeom>
          <a:solidFill>
            <a:srgbClr val="FFFF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9" name="直線コネクタ 48">
            <a:extLst>
              <a:ext uri="{FF2B5EF4-FFF2-40B4-BE49-F238E27FC236}">
                <a16:creationId xmlns:a16="http://schemas.microsoft.com/office/drawing/2014/main" id="{C51E469E-57A1-2C46-912E-7C80DE482D0B}"/>
              </a:ext>
            </a:extLst>
          </p:cNvPr>
          <p:cNvCxnSpPr>
            <a:cxnSpLocks/>
            <a:endCxn id="48" idx="2"/>
          </p:cNvCxnSpPr>
          <p:nvPr/>
        </p:nvCxnSpPr>
        <p:spPr>
          <a:xfrm>
            <a:off x="2606586" y="4485958"/>
            <a:ext cx="1131354" cy="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grpSp>
        <p:nvGrpSpPr>
          <p:cNvPr id="29" name="グループ化 28">
            <a:extLst>
              <a:ext uri="{FF2B5EF4-FFF2-40B4-BE49-F238E27FC236}">
                <a16:creationId xmlns:a16="http://schemas.microsoft.com/office/drawing/2014/main" id="{47720FBC-86C5-1B4E-A21E-D0E0860C5755}"/>
              </a:ext>
            </a:extLst>
          </p:cNvPr>
          <p:cNvGrpSpPr/>
          <p:nvPr/>
        </p:nvGrpSpPr>
        <p:grpSpPr>
          <a:xfrm>
            <a:off x="877165" y="4066022"/>
            <a:ext cx="1800000" cy="1019260"/>
            <a:chOff x="1309800" y="3682317"/>
            <a:chExt cx="1800000" cy="1019260"/>
          </a:xfrm>
        </p:grpSpPr>
        <p:sp>
          <p:nvSpPr>
            <p:cNvPr id="33" name="正方形/長方形 32">
              <a:extLst>
                <a:ext uri="{FF2B5EF4-FFF2-40B4-BE49-F238E27FC236}">
                  <a16:creationId xmlns:a16="http://schemas.microsoft.com/office/drawing/2014/main" id="{B2196EA5-442E-7245-8EF0-E4E25046E456}"/>
                </a:ext>
              </a:extLst>
            </p:cNvPr>
            <p:cNvSpPr/>
            <p:nvPr/>
          </p:nvSpPr>
          <p:spPr>
            <a:xfrm>
              <a:off x="1309800" y="3682317"/>
              <a:ext cx="1800000" cy="432000"/>
            </a:xfrm>
            <a:prstGeom prst="rect">
              <a:avLst/>
            </a:prstGeom>
            <a:solidFill>
              <a:srgbClr val="FFFFFF"/>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solidFill>
                    <a:sysClr val="windowText" lastClr="000000"/>
                  </a:solidFill>
                </a:rPr>
                <a:t>Light</a:t>
              </a:r>
            </a:p>
          </p:txBody>
        </p:sp>
        <p:sp>
          <p:nvSpPr>
            <p:cNvPr id="36" name="正方形/長方形 35">
              <a:extLst>
                <a:ext uri="{FF2B5EF4-FFF2-40B4-BE49-F238E27FC236}">
                  <a16:creationId xmlns:a16="http://schemas.microsoft.com/office/drawing/2014/main" id="{78AF3319-72F4-F240-83F5-D0CFE7F4513F}"/>
                </a:ext>
              </a:extLst>
            </p:cNvPr>
            <p:cNvSpPr/>
            <p:nvPr/>
          </p:nvSpPr>
          <p:spPr>
            <a:xfrm>
              <a:off x="1309800" y="4117177"/>
              <a:ext cx="1800000" cy="432000"/>
            </a:xfrm>
            <a:prstGeom prst="rect">
              <a:avLst/>
            </a:prstGeom>
            <a:solidFill>
              <a:srgbClr val="FFFFFF"/>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200">
                  <a:solidFill>
                    <a:sysClr val="windowText" lastClr="000000"/>
                  </a:solidFill>
                </a:rPr>
                <a:t>点灯中</a:t>
              </a:r>
              <a:r>
                <a:rPr lang="en-US" altLang="ja-JP" sz="1200" dirty="0">
                  <a:solidFill>
                    <a:sysClr val="windowText" lastClr="000000"/>
                  </a:solidFill>
                </a:rPr>
                <a:t>: </a:t>
              </a:r>
              <a:r>
                <a:rPr lang="en-US" altLang="ja-JP" sz="1200" dirty="0" err="1">
                  <a:solidFill>
                    <a:sysClr val="windowText" lastClr="000000"/>
                  </a:solidFill>
                </a:rPr>
                <a:t>boolean</a:t>
              </a:r>
              <a:endParaRPr lang="en-US" altLang="ja-JP" sz="1200" dirty="0">
                <a:solidFill>
                  <a:sysClr val="windowText" lastClr="000000"/>
                </a:solidFill>
              </a:endParaRPr>
            </a:p>
            <a:p>
              <a:r>
                <a:rPr kumimoji="1" lang="ja-JP" altLang="en-US" sz="1200">
                  <a:solidFill>
                    <a:sysClr val="windowText" lastClr="000000"/>
                  </a:solidFill>
                </a:rPr>
                <a:t>色</a:t>
              </a:r>
              <a:r>
                <a:rPr kumimoji="1" lang="en-US" altLang="ja-JP" sz="1200" dirty="0">
                  <a:solidFill>
                    <a:sysClr val="windowText" lastClr="000000"/>
                  </a:solidFill>
                </a:rPr>
                <a:t>: Color</a:t>
              </a:r>
              <a:endParaRPr kumimoji="1" lang="ja-JP" altLang="en-US" sz="1200">
                <a:solidFill>
                  <a:sysClr val="windowText" lastClr="000000"/>
                </a:solidFill>
              </a:endParaRPr>
            </a:p>
          </p:txBody>
        </p:sp>
        <p:sp>
          <p:nvSpPr>
            <p:cNvPr id="39" name="正方形/長方形 38">
              <a:extLst>
                <a:ext uri="{FF2B5EF4-FFF2-40B4-BE49-F238E27FC236}">
                  <a16:creationId xmlns:a16="http://schemas.microsoft.com/office/drawing/2014/main" id="{4E48376C-ADDB-D84D-94FB-ADEF3730C8EB}"/>
                </a:ext>
              </a:extLst>
            </p:cNvPr>
            <p:cNvSpPr/>
            <p:nvPr/>
          </p:nvSpPr>
          <p:spPr>
            <a:xfrm>
              <a:off x="1309800" y="4549177"/>
              <a:ext cx="1800000" cy="152400"/>
            </a:xfrm>
            <a:prstGeom prst="rect">
              <a:avLst/>
            </a:prstGeom>
            <a:solidFill>
              <a:srgbClr val="FFFFFF"/>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ysClr val="windowText" lastClr="000000"/>
                </a:solidFill>
              </a:endParaRPr>
            </a:p>
          </p:txBody>
        </p:sp>
      </p:grpSp>
      <p:sp>
        <p:nvSpPr>
          <p:cNvPr id="50" name="ひし形 49">
            <a:extLst>
              <a:ext uri="{FF2B5EF4-FFF2-40B4-BE49-F238E27FC236}">
                <a16:creationId xmlns:a16="http://schemas.microsoft.com/office/drawing/2014/main" id="{6B0185EF-1020-F64C-84C8-B57211C421C8}"/>
              </a:ext>
            </a:extLst>
          </p:cNvPr>
          <p:cNvSpPr/>
          <p:nvPr/>
        </p:nvSpPr>
        <p:spPr>
          <a:xfrm>
            <a:off x="4783208" y="3468980"/>
            <a:ext cx="108000" cy="180000"/>
          </a:xfrm>
          <a:prstGeom prst="diamond">
            <a:avLst/>
          </a:prstGeom>
          <a:solidFill>
            <a:srgbClr val="FFFF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1" name="直線コネクタ 50">
            <a:extLst>
              <a:ext uri="{FF2B5EF4-FFF2-40B4-BE49-F238E27FC236}">
                <a16:creationId xmlns:a16="http://schemas.microsoft.com/office/drawing/2014/main" id="{0CA8F9D6-A73A-9F43-B71A-2C3A991AD5C0}"/>
              </a:ext>
            </a:extLst>
          </p:cNvPr>
          <p:cNvCxnSpPr>
            <a:cxnSpLocks/>
            <a:stCxn id="50" idx="2"/>
          </p:cNvCxnSpPr>
          <p:nvPr/>
        </p:nvCxnSpPr>
        <p:spPr>
          <a:xfrm>
            <a:off x="4837208" y="3648980"/>
            <a:ext cx="2" cy="417042"/>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grpSp>
        <p:nvGrpSpPr>
          <p:cNvPr id="77" name="グループ化 76">
            <a:extLst>
              <a:ext uri="{FF2B5EF4-FFF2-40B4-BE49-F238E27FC236}">
                <a16:creationId xmlns:a16="http://schemas.microsoft.com/office/drawing/2014/main" id="{254BB900-4D1C-9943-90B9-2B6F64B5B89C}"/>
              </a:ext>
            </a:extLst>
          </p:cNvPr>
          <p:cNvGrpSpPr/>
          <p:nvPr/>
        </p:nvGrpSpPr>
        <p:grpSpPr>
          <a:xfrm>
            <a:off x="877165" y="5091265"/>
            <a:ext cx="7920086" cy="1220635"/>
            <a:chOff x="1240396" y="5091265"/>
            <a:chExt cx="7920086" cy="1220635"/>
          </a:xfrm>
        </p:grpSpPr>
        <p:grpSp>
          <p:nvGrpSpPr>
            <p:cNvPr id="55" name="グループ化 54">
              <a:extLst>
                <a:ext uri="{FF2B5EF4-FFF2-40B4-BE49-F238E27FC236}">
                  <a16:creationId xmlns:a16="http://schemas.microsoft.com/office/drawing/2014/main" id="{9C026AFF-9AA3-0D43-BF98-4FD6E99BF752}"/>
                </a:ext>
              </a:extLst>
            </p:cNvPr>
            <p:cNvGrpSpPr/>
            <p:nvPr/>
          </p:nvGrpSpPr>
          <p:grpSpPr>
            <a:xfrm>
              <a:off x="1240396" y="5492847"/>
              <a:ext cx="1800000" cy="819053"/>
              <a:chOff x="7573799" y="3898317"/>
              <a:chExt cx="1800000" cy="819053"/>
            </a:xfrm>
          </p:grpSpPr>
          <p:sp>
            <p:nvSpPr>
              <p:cNvPr id="34" name="正方形/長方形 33">
                <a:extLst>
                  <a:ext uri="{FF2B5EF4-FFF2-40B4-BE49-F238E27FC236}">
                    <a16:creationId xmlns:a16="http://schemas.microsoft.com/office/drawing/2014/main" id="{B519EF0C-FD82-A142-B0E4-3C9BD75CF25A}"/>
                  </a:ext>
                </a:extLst>
              </p:cNvPr>
              <p:cNvSpPr/>
              <p:nvPr/>
            </p:nvSpPr>
            <p:spPr>
              <a:xfrm>
                <a:off x="7573799" y="3898317"/>
                <a:ext cx="1800000" cy="432000"/>
              </a:xfrm>
              <a:prstGeom prst="rect">
                <a:avLst/>
              </a:prstGeom>
              <a:solidFill>
                <a:srgbClr val="FFFFFF"/>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err="1">
                    <a:solidFill>
                      <a:sysClr val="windowText" lastClr="000000"/>
                    </a:solidFill>
                  </a:rPr>
                  <a:t>RedLight</a:t>
                </a:r>
                <a:endParaRPr kumimoji="1" lang="ja-JP" altLang="en-US">
                  <a:solidFill>
                    <a:sysClr val="windowText" lastClr="000000"/>
                  </a:solidFill>
                </a:endParaRPr>
              </a:p>
            </p:txBody>
          </p:sp>
          <p:sp>
            <p:nvSpPr>
              <p:cNvPr id="35" name="正方形/長方形 34">
                <a:extLst>
                  <a:ext uri="{FF2B5EF4-FFF2-40B4-BE49-F238E27FC236}">
                    <a16:creationId xmlns:a16="http://schemas.microsoft.com/office/drawing/2014/main" id="{63FAD1A6-4243-D24D-B474-CCC89EEB4F6E}"/>
                  </a:ext>
                </a:extLst>
              </p:cNvPr>
              <p:cNvSpPr/>
              <p:nvPr/>
            </p:nvSpPr>
            <p:spPr>
              <a:xfrm>
                <a:off x="7573799" y="4323844"/>
                <a:ext cx="1800000" cy="252000"/>
              </a:xfrm>
              <a:prstGeom prst="rect">
                <a:avLst/>
              </a:prstGeom>
              <a:solidFill>
                <a:srgbClr val="FFFFFF"/>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200">
                    <a:solidFill>
                      <a:sysClr val="windowText" lastClr="000000"/>
                    </a:solidFill>
                  </a:rPr>
                  <a:t>色</a:t>
                </a:r>
                <a:r>
                  <a:rPr kumimoji="1" lang="en-US" altLang="ja-JP" sz="1200" dirty="0">
                    <a:solidFill>
                      <a:sysClr val="windowText" lastClr="000000"/>
                    </a:solidFill>
                  </a:rPr>
                  <a:t>: Color = red</a:t>
                </a:r>
                <a:endParaRPr kumimoji="1" lang="ja-JP" altLang="en-US" sz="1200">
                  <a:solidFill>
                    <a:sysClr val="windowText" lastClr="000000"/>
                  </a:solidFill>
                </a:endParaRPr>
              </a:p>
            </p:txBody>
          </p:sp>
          <p:sp>
            <p:nvSpPr>
              <p:cNvPr id="54" name="正方形/長方形 53">
                <a:extLst>
                  <a:ext uri="{FF2B5EF4-FFF2-40B4-BE49-F238E27FC236}">
                    <a16:creationId xmlns:a16="http://schemas.microsoft.com/office/drawing/2014/main" id="{BA91790C-D98B-324B-A13D-FC1A5DCAFAC4}"/>
                  </a:ext>
                </a:extLst>
              </p:cNvPr>
              <p:cNvSpPr/>
              <p:nvPr/>
            </p:nvSpPr>
            <p:spPr>
              <a:xfrm>
                <a:off x="7573799" y="4573370"/>
                <a:ext cx="1800000" cy="144000"/>
              </a:xfrm>
              <a:prstGeom prst="rect">
                <a:avLst/>
              </a:prstGeom>
              <a:solidFill>
                <a:srgbClr val="FFFFFF"/>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ja-JP" altLang="en-US" sz="1200">
                  <a:solidFill>
                    <a:sysClr val="windowText" lastClr="000000"/>
                  </a:solidFill>
                </a:endParaRPr>
              </a:p>
            </p:txBody>
          </p:sp>
        </p:grpSp>
        <p:grpSp>
          <p:nvGrpSpPr>
            <p:cNvPr id="56" name="グループ化 55">
              <a:extLst>
                <a:ext uri="{FF2B5EF4-FFF2-40B4-BE49-F238E27FC236}">
                  <a16:creationId xmlns:a16="http://schemas.microsoft.com/office/drawing/2014/main" id="{D700506F-C79B-FA43-A1D7-1A3CB32D3EB4}"/>
                </a:ext>
              </a:extLst>
            </p:cNvPr>
            <p:cNvGrpSpPr/>
            <p:nvPr/>
          </p:nvGrpSpPr>
          <p:grpSpPr>
            <a:xfrm>
              <a:off x="4300439" y="5491125"/>
              <a:ext cx="1800000" cy="819053"/>
              <a:chOff x="7573799" y="3898317"/>
              <a:chExt cx="1800000" cy="819053"/>
            </a:xfrm>
          </p:grpSpPr>
          <p:sp>
            <p:nvSpPr>
              <p:cNvPr id="57" name="正方形/長方形 56">
                <a:extLst>
                  <a:ext uri="{FF2B5EF4-FFF2-40B4-BE49-F238E27FC236}">
                    <a16:creationId xmlns:a16="http://schemas.microsoft.com/office/drawing/2014/main" id="{76E84829-BA0E-554E-BC91-F8E7848F5593}"/>
                  </a:ext>
                </a:extLst>
              </p:cNvPr>
              <p:cNvSpPr/>
              <p:nvPr/>
            </p:nvSpPr>
            <p:spPr>
              <a:xfrm>
                <a:off x="7573799" y="3898317"/>
                <a:ext cx="1800000" cy="432000"/>
              </a:xfrm>
              <a:prstGeom prst="rect">
                <a:avLst/>
              </a:prstGeom>
              <a:solidFill>
                <a:srgbClr val="FFFFFF"/>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err="1">
                    <a:solidFill>
                      <a:sysClr val="windowText" lastClr="000000"/>
                    </a:solidFill>
                  </a:rPr>
                  <a:t>YellowLight</a:t>
                </a:r>
                <a:endParaRPr kumimoji="1" lang="ja-JP" altLang="en-US">
                  <a:solidFill>
                    <a:sysClr val="windowText" lastClr="000000"/>
                  </a:solidFill>
                </a:endParaRPr>
              </a:p>
            </p:txBody>
          </p:sp>
          <p:sp>
            <p:nvSpPr>
              <p:cNvPr id="58" name="正方形/長方形 57">
                <a:extLst>
                  <a:ext uri="{FF2B5EF4-FFF2-40B4-BE49-F238E27FC236}">
                    <a16:creationId xmlns:a16="http://schemas.microsoft.com/office/drawing/2014/main" id="{153C30F9-27E3-894D-B5F0-034E9364D08E}"/>
                  </a:ext>
                </a:extLst>
              </p:cNvPr>
              <p:cNvSpPr/>
              <p:nvPr/>
            </p:nvSpPr>
            <p:spPr>
              <a:xfrm>
                <a:off x="7573799" y="4323844"/>
                <a:ext cx="1800000" cy="252000"/>
              </a:xfrm>
              <a:prstGeom prst="rect">
                <a:avLst/>
              </a:prstGeom>
              <a:solidFill>
                <a:srgbClr val="FFFFFF"/>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200">
                    <a:solidFill>
                      <a:sysClr val="windowText" lastClr="000000"/>
                    </a:solidFill>
                  </a:rPr>
                  <a:t>色</a:t>
                </a:r>
                <a:r>
                  <a:rPr kumimoji="1" lang="en-US" altLang="ja-JP" sz="1200" dirty="0">
                    <a:solidFill>
                      <a:sysClr val="windowText" lastClr="000000"/>
                    </a:solidFill>
                  </a:rPr>
                  <a:t>: Color = yellow</a:t>
                </a:r>
                <a:endParaRPr kumimoji="1" lang="ja-JP" altLang="en-US" sz="1200">
                  <a:solidFill>
                    <a:sysClr val="windowText" lastClr="000000"/>
                  </a:solidFill>
                </a:endParaRPr>
              </a:p>
            </p:txBody>
          </p:sp>
          <p:sp>
            <p:nvSpPr>
              <p:cNvPr id="59" name="正方形/長方形 58">
                <a:extLst>
                  <a:ext uri="{FF2B5EF4-FFF2-40B4-BE49-F238E27FC236}">
                    <a16:creationId xmlns:a16="http://schemas.microsoft.com/office/drawing/2014/main" id="{7A7C01E2-7737-A244-8827-5914AAFF4A40}"/>
                  </a:ext>
                </a:extLst>
              </p:cNvPr>
              <p:cNvSpPr/>
              <p:nvPr/>
            </p:nvSpPr>
            <p:spPr>
              <a:xfrm>
                <a:off x="7573799" y="4573370"/>
                <a:ext cx="1800000" cy="144000"/>
              </a:xfrm>
              <a:prstGeom prst="rect">
                <a:avLst/>
              </a:prstGeom>
              <a:solidFill>
                <a:srgbClr val="FFFFFF"/>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ja-JP" altLang="en-US" sz="1200">
                  <a:solidFill>
                    <a:sysClr val="windowText" lastClr="000000"/>
                  </a:solidFill>
                </a:endParaRPr>
              </a:p>
            </p:txBody>
          </p:sp>
        </p:grpSp>
        <p:grpSp>
          <p:nvGrpSpPr>
            <p:cNvPr id="64" name="グループ化 63">
              <a:extLst>
                <a:ext uri="{FF2B5EF4-FFF2-40B4-BE49-F238E27FC236}">
                  <a16:creationId xmlns:a16="http://schemas.microsoft.com/office/drawing/2014/main" id="{2F0B2B71-9772-914B-ABD9-865BBA0AAAFA}"/>
                </a:ext>
              </a:extLst>
            </p:cNvPr>
            <p:cNvGrpSpPr/>
            <p:nvPr/>
          </p:nvGrpSpPr>
          <p:grpSpPr>
            <a:xfrm>
              <a:off x="7360482" y="5491125"/>
              <a:ext cx="1800000" cy="819053"/>
              <a:chOff x="7573799" y="3898317"/>
              <a:chExt cx="1800000" cy="819053"/>
            </a:xfrm>
          </p:grpSpPr>
          <p:sp>
            <p:nvSpPr>
              <p:cNvPr id="65" name="正方形/長方形 64">
                <a:extLst>
                  <a:ext uri="{FF2B5EF4-FFF2-40B4-BE49-F238E27FC236}">
                    <a16:creationId xmlns:a16="http://schemas.microsoft.com/office/drawing/2014/main" id="{E310F34C-BB50-2A4D-9A3E-D38CD75D6510}"/>
                  </a:ext>
                </a:extLst>
              </p:cNvPr>
              <p:cNvSpPr/>
              <p:nvPr/>
            </p:nvSpPr>
            <p:spPr>
              <a:xfrm>
                <a:off x="7573799" y="3898317"/>
                <a:ext cx="1800000" cy="432000"/>
              </a:xfrm>
              <a:prstGeom prst="rect">
                <a:avLst/>
              </a:prstGeom>
              <a:solidFill>
                <a:srgbClr val="FFFFFF"/>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err="1">
                    <a:solidFill>
                      <a:sysClr val="windowText" lastClr="000000"/>
                    </a:solidFill>
                  </a:rPr>
                  <a:t>BlueLight</a:t>
                </a:r>
                <a:endParaRPr kumimoji="1" lang="ja-JP" altLang="en-US">
                  <a:solidFill>
                    <a:sysClr val="windowText" lastClr="000000"/>
                  </a:solidFill>
                </a:endParaRPr>
              </a:p>
            </p:txBody>
          </p:sp>
          <p:sp>
            <p:nvSpPr>
              <p:cNvPr id="66" name="正方形/長方形 65">
                <a:extLst>
                  <a:ext uri="{FF2B5EF4-FFF2-40B4-BE49-F238E27FC236}">
                    <a16:creationId xmlns:a16="http://schemas.microsoft.com/office/drawing/2014/main" id="{9019BC04-07F9-0E40-A654-36B57A38F974}"/>
                  </a:ext>
                </a:extLst>
              </p:cNvPr>
              <p:cNvSpPr/>
              <p:nvPr/>
            </p:nvSpPr>
            <p:spPr>
              <a:xfrm>
                <a:off x="7573799" y="4323844"/>
                <a:ext cx="1800000" cy="252000"/>
              </a:xfrm>
              <a:prstGeom prst="rect">
                <a:avLst/>
              </a:prstGeom>
              <a:solidFill>
                <a:srgbClr val="FFFFFF"/>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200">
                    <a:solidFill>
                      <a:sysClr val="windowText" lastClr="000000"/>
                    </a:solidFill>
                  </a:rPr>
                  <a:t>色</a:t>
                </a:r>
                <a:r>
                  <a:rPr kumimoji="1" lang="en-US" altLang="ja-JP" sz="1200" dirty="0">
                    <a:solidFill>
                      <a:sysClr val="windowText" lastClr="000000"/>
                    </a:solidFill>
                  </a:rPr>
                  <a:t>: Color = blue</a:t>
                </a:r>
                <a:endParaRPr kumimoji="1" lang="ja-JP" altLang="en-US" sz="1200">
                  <a:solidFill>
                    <a:sysClr val="windowText" lastClr="000000"/>
                  </a:solidFill>
                </a:endParaRPr>
              </a:p>
            </p:txBody>
          </p:sp>
          <p:sp>
            <p:nvSpPr>
              <p:cNvPr id="67" name="正方形/長方形 66">
                <a:extLst>
                  <a:ext uri="{FF2B5EF4-FFF2-40B4-BE49-F238E27FC236}">
                    <a16:creationId xmlns:a16="http://schemas.microsoft.com/office/drawing/2014/main" id="{CF340869-0E25-1A40-9776-E27F35F9CC66}"/>
                  </a:ext>
                </a:extLst>
              </p:cNvPr>
              <p:cNvSpPr/>
              <p:nvPr/>
            </p:nvSpPr>
            <p:spPr>
              <a:xfrm>
                <a:off x="7573799" y="4573370"/>
                <a:ext cx="1800000" cy="144000"/>
              </a:xfrm>
              <a:prstGeom prst="rect">
                <a:avLst/>
              </a:prstGeom>
              <a:solidFill>
                <a:srgbClr val="FFFFFF"/>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ja-JP" altLang="en-US" sz="1200">
                  <a:solidFill>
                    <a:sysClr val="windowText" lastClr="000000"/>
                  </a:solidFill>
                </a:endParaRPr>
              </a:p>
            </p:txBody>
          </p:sp>
        </p:grpSp>
        <p:sp>
          <p:nvSpPr>
            <p:cNvPr id="68" name="三角形 67">
              <a:extLst>
                <a:ext uri="{FF2B5EF4-FFF2-40B4-BE49-F238E27FC236}">
                  <a16:creationId xmlns:a16="http://schemas.microsoft.com/office/drawing/2014/main" id="{1C219871-F396-0044-9B13-85D603E9692F}"/>
                </a:ext>
              </a:extLst>
            </p:cNvPr>
            <p:cNvSpPr/>
            <p:nvPr/>
          </p:nvSpPr>
          <p:spPr>
            <a:xfrm>
              <a:off x="2050396" y="5091265"/>
              <a:ext cx="180000" cy="108000"/>
            </a:xfrm>
            <a:prstGeom prst="triangle">
              <a:avLst/>
            </a:prstGeom>
            <a:solidFill>
              <a:srgbClr val="FFFFFF"/>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0" name="直線コネクタ 69">
              <a:extLst>
                <a:ext uri="{FF2B5EF4-FFF2-40B4-BE49-F238E27FC236}">
                  <a16:creationId xmlns:a16="http://schemas.microsoft.com/office/drawing/2014/main" id="{AAC6DC2A-6369-A147-908C-F2E7DD5E180C}"/>
                </a:ext>
              </a:extLst>
            </p:cNvPr>
            <p:cNvCxnSpPr>
              <a:stCxn id="68" idx="3"/>
              <a:endCxn id="34" idx="0"/>
            </p:cNvCxnSpPr>
            <p:nvPr/>
          </p:nvCxnSpPr>
          <p:spPr>
            <a:xfrm>
              <a:off x="2140396" y="5199265"/>
              <a:ext cx="0" cy="293582"/>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71" name="直線コネクタ 70">
              <a:extLst>
                <a:ext uri="{FF2B5EF4-FFF2-40B4-BE49-F238E27FC236}">
                  <a16:creationId xmlns:a16="http://schemas.microsoft.com/office/drawing/2014/main" id="{41DDF513-B071-0D4C-878D-B19889722681}"/>
                </a:ext>
              </a:extLst>
            </p:cNvPr>
            <p:cNvCxnSpPr>
              <a:cxnSpLocks/>
              <a:stCxn id="68" idx="3"/>
              <a:endCxn id="57" idx="0"/>
            </p:cNvCxnSpPr>
            <p:nvPr/>
          </p:nvCxnSpPr>
          <p:spPr>
            <a:xfrm rot="16200000" flipH="1">
              <a:off x="3524487" y="3815173"/>
              <a:ext cx="291860" cy="3060043"/>
            </a:xfrm>
            <a:prstGeom prst="bentConnector3">
              <a:avLst>
                <a:gd name="adj1" fmla="val 50000"/>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74" name="直線コネクタ 70">
              <a:extLst>
                <a:ext uri="{FF2B5EF4-FFF2-40B4-BE49-F238E27FC236}">
                  <a16:creationId xmlns:a16="http://schemas.microsoft.com/office/drawing/2014/main" id="{28E72165-78E4-8A46-AC9E-AFC0601A91C2}"/>
                </a:ext>
              </a:extLst>
            </p:cNvPr>
            <p:cNvCxnSpPr>
              <a:cxnSpLocks/>
              <a:stCxn id="68" idx="3"/>
              <a:endCxn id="65" idx="0"/>
            </p:cNvCxnSpPr>
            <p:nvPr/>
          </p:nvCxnSpPr>
          <p:spPr>
            <a:xfrm rot="16200000" flipH="1">
              <a:off x="5054509" y="2285152"/>
              <a:ext cx="291860" cy="6120086"/>
            </a:xfrm>
            <a:prstGeom prst="bentConnector3">
              <a:avLst>
                <a:gd name="adj1" fmla="val 50000"/>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720279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5.7"/>
</p:tagLst>
</file>

<file path=ppt/tags/tag10.xml><?xml version="1.0" encoding="utf-8"?>
<p:tagLst xmlns:a="http://schemas.openxmlformats.org/drawingml/2006/main" xmlns:r="http://schemas.openxmlformats.org/officeDocument/2006/relationships" xmlns:p="http://schemas.openxmlformats.org/presentationml/2006/main">
  <p:tag name="TIMING" val="|5.9"/>
</p:tagLst>
</file>

<file path=ppt/tags/tag11.xml><?xml version="1.0" encoding="utf-8"?>
<p:tagLst xmlns:a="http://schemas.openxmlformats.org/drawingml/2006/main" xmlns:r="http://schemas.openxmlformats.org/officeDocument/2006/relationships" xmlns:p="http://schemas.openxmlformats.org/presentationml/2006/main">
  <p:tag name="TIMING" val="|17.9|11.9|9.8"/>
</p:tagLst>
</file>

<file path=ppt/tags/tag12.xml><?xml version="1.0" encoding="utf-8"?>
<p:tagLst xmlns:a="http://schemas.openxmlformats.org/drawingml/2006/main" xmlns:r="http://schemas.openxmlformats.org/officeDocument/2006/relationships" xmlns:p="http://schemas.openxmlformats.org/presentationml/2006/main">
  <p:tag name="TIMING" val="|10|66.8"/>
</p:tagLst>
</file>

<file path=ppt/tags/tag13.xml><?xml version="1.0" encoding="utf-8"?>
<p:tagLst xmlns:a="http://schemas.openxmlformats.org/drawingml/2006/main" xmlns:r="http://schemas.openxmlformats.org/officeDocument/2006/relationships" xmlns:p="http://schemas.openxmlformats.org/presentationml/2006/main">
  <p:tag name="TIMING" val="|17.6|17.2"/>
</p:tagLst>
</file>

<file path=ppt/tags/tag14.xml><?xml version="1.0" encoding="utf-8"?>
<p:tagLst xmlns:a="http://schemas.openxmlformats.org/drawingml/2006/main" xmlns:r="http://schemas.openxmlformats.org/officeDocument/2006/relationships" xmlns:p="http://schemas.openxmlformats.org/presentationml/2006/main">
  <p:tag name="TIMING" val="|73.4|9|13.8|15.4|11.6"/>
</p:tagLst>
</file>

<file path=ppt/tags/tag15.xml><?xml version="1.0" encoding="utf-8"?>
<p:tagLst xmlns:a="http://schemas.openxmlformats.org/drawingml/2006/main" xmlns:r="http://schemas.openxmlformats.org/officeDocument/2006/relationships" xmlns:p="http://schemas.openxmlformats.org/presentationml/2006/main">
  <p:tag name="TIMING" val="|18.5|43.2|1.9|7.4|5.8|6.5|11.7|9.9"/>
</p:tagLst>
</file>

<file path=ppt/tags/tag16.xml><?xml version="1.0" encoding="utf-8"?>
<p:tagLst xmlns:a="http://schemas.openxmlformats.org/drawingml/2006/main" xmlns:r="http://schemas.openxmlformats.org/officeDocument/2006/relationships" xmlns:p="http://schemas.openxmlformats.org/presentationml/2006/main">
  <p:tag name="TIMING" val="|11.7|30.7|13"/>
</p:tagLst>
</file>

<file path=ppt/tags/tag17.xml><?xml version="1.0" encoding="utf-8"?>
<p:tagLst xmlns:a="http://schemas.openxmlformats.org/drawingml/2006/main" xmlns:r="http://schemas.openxmlformats.org/officeDocument/2006/relationships" xmlns:p="http://schemas.openxmlformats.org/presentationml/2006/main">
  <p:tag name="TIMING" val="|43.8|10.9|4.4|8.6|9.4"/>
</p:tagLst>
</file>

<file path=ppt/tags/tag2.xml><?xml version="1.0" encoding="utf-8"?>
<p:tagLst xmlns:a="http://schemas.openxmlformats.org/drawingml/2006/main" xmlns:r="http://schemas.openxmlformats.org/officeDocument/2006/relationships" xmlns:p="http://schemas.openxmlformats.org/presentationml/2006/main">
  <p:tag name="TIMING" val="|36.3"/>
</p:tagLst>
</file>

<file path=ppt/tags/tag3.xml><?xml version="1.0" encoding="utf-8"?>
<p:tagLst xmlns:a="http://schemas.openxmlformats.org/drawingml/2006/main" xmlns:r="http://schemas.openxmlformats.org/officeDocument/2006/relationships" xmlns:p="http://schemas.openxmlformats.org/presentationml/2006/main">
  <p:tag name="TIMING" val="|8.3"/>
</p:tagLst>
</file>

<file path=ppt/tags/tag4.xml><?xml version="1.0" encoding="utf-8"?>
<p:tagLst xmlns:a="http://schemas.openxmlformats.org/drawingml/2006/main" xmlns:r="http://schemas.openxmlformats.org/officeDocument/2006/relationships" xmlns:p="http://schemas.openxmlformats.org/presentationml/2006/main">
  <p:tag name="TIMING" val="|15.7|26.5|26.1|5.5|7.2|11.2"/>
</p:tagLst>
</file>

<file path=ppt/tags/tag5.xml><?xml version="1.0" encoding="utf-8"?>
<p:tagLst xmlns:a="http://schemas.openxmlformats.org/drawingml/2006/main" xmlns:r="http://schemas.openxmlformats.org/officeDocument/2006/relationships" xmlns:p="http://schemas.openxmlformats.org/presentationml/2006/main">
  <p:tag name="TIMING" val="|47.7|2.6|12.9"/>
</p:tagLst>
</file>

<file path=ppt/tags/tag6.xml><?xml version="1.0" encoding="utf-8"?>
<p:tagLst xmlns:a="http://schemas.openxmlformats.org/drawingml/2006/main" xmlns:r="http://schemas.openxmlformats.org/officeDocument/2006/relationships" xmlns:p="http://schemas.openxmlformats.org/presentationml/2006/main">
  <p:tag name="TIMING" val="|24.6|18.2|8.5|9|10.2|3.9|7.9|4.2|6.3"/>
</p:tagLst>
</file>

<file path=ppt/tags/tag7.xml><?xml version="1.0" encoding="utf-8"?>
<p:tagLst xmlns:a="http://schemas.openxmlformats.org/drawingml/2006/main" xmlns:r="http://schemas.openxmlformats.org/officeDocument/2006/relationships" xmlns:p="http://schemas.openxmlformats.org/presentationml/2006/main">
  <p:tag name="TIMING" val="|24.3|5.6"/>
</p:tagLst>
</file>

<file path=ppt/tags/tag8.xml><?xml version="1.0" encoding="utf-8"?>
<p:tagLst xmlns:a="http://schemas.openxmlformats.org/drawingml/2006/main" xmlns:r="http://schemas.openxmlformats.org/officeDocument/2006/relationships" xmlns:p="http://schemas.openxmlformats.org/presentationml/2006/main">
  <p:tag name="TIMING" val="|11.2|11.2|9.8"/>
</p:tagLst>
</file>

<file path=ppt/tags/tag9.xml><?xml version="1.0" encoding="utf-8"?>
<p:tagLst xmlns:a="http://schemas.openxmlformats.org/drawingml/2006/main" xmlns:r="http://schemas.openxmlformats.org/officeDocument/2006/relationships" xmlns:p="http://schemas.openxmlformats.org/presentationml/2006/main">
  <p:tag name="TIMING" val="|8.5"/>
</p:tagLst>
</file>

<file path=ppt/theme/theme1.xml><?xml version="1.0" encoding="utf-8"?>
<a:theme xmlns:a="http://schemas.openxmlformats.org/drawingml/2006/main" name="Office テーマ">
  <a:themeElements>
    <a:clrScheme name="ユーザー定義 1">
      <a:dk1>
        <a:srgbClr val="3E4157"/>
      </a:dk1>
      <a:lt1>
        <a:srgbClr val="FFF5E3"/>
      </a:lt1>
      <a:dk2>
        <a:srgbClr val="44546A"/>
      </a:dk2>
      <a:lt2>
        <a:srgbClr val="E7E6E6"/>
      </a:lt2>
      <a:accent1>
        <a:srgbClr val="2699DA"/>
      </a:accent1>
      <a:accent2>
        <a:srgbClr val="00BE9D"/>
      </a:accent2>
      <a:accent3>
        <a:srgbClr val="2BD780"/>
      </a:accent3>
      <a:accent4>
        <a:srgbClr val="9D56B5"/>
      </a:accent4>
      <a:accent5>
        <a:srgbClr val="5B9BD5"/>
      </a:accent5>
      <a:accent6>
        <a:srgbClr val="70AD47"/>
      </a:accent6>
      <a:hlink>
        <a:srgbClr val="0563C1"/>
      </a:hlink>
      <a:folHlink>
        <a:srgbClr val="954F72"/>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プレゼンテーション1" id="{406CBE00-10E7-AD44-961D-8E3673CA1A02}" vid="{BB3F1743-A522-8145-ABCB-32A34418F75C}"/>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テーマ</Template>
  <TotalTime>810</TotalTime>
  <Words>2870</Words>
  <Application>Microsoft Macintosh PowerPoint</Application>
  <PresentationFormat>ワイド画面</PresentationFormat>
  <Paragraphs>663</Paragraphs>
  <Slides>47</Slides>
  <Notes>11</Notes>
  <HiddenSlides>2</HiddenSlides>
  <MMClips>0</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47</vt:i4>
      </vt:variant>
    </vt:vector>
  </HeadingPairs>
  <TitlesOfParts>
    <vt:vector size="53" baseType="lpstr">
      <vt:lpstr>Meiryo</vt:lpstr>
      <vt:lpstr>游ゴシック</vt:lpstr>
      <vt:lpstr>Arial</vt:lpstr>
      <vt:lpstr>Consolas</vt:lpstr>
      <vt:lpstr>Times New Roman</vt:lpstr>
      <vt:lpstr>Office テーマ</vt:lpstr>
      <vt:lpstr>岡山大学　ソフトウェア設計 シーケンス図 アーキテクチャパターン</vt:lpstr>
      <vt:lpstr>授業内容（玉田担当部分）</vt:lpstr>
      <vt:lpstr>玉田の担当回</vt:lpstr>
      <vt:lpstr>本日の内容</vt:lpstr>
      <vt:lpstr>岡山大学　ソフトウェア設計 オブジェクト指向とUML（2/2）</vt:lpstr>
      <vt:lpstr>信号機のクラス図</vt:lpstr>
      <vt:lpstr>　信号機のモデリング 　オブジェクト図</vt:lpstr>
      <vt:lpstr>　信号機のモデリング 　クラス図</vt:lpstr>
      <vt:lpstr>　信号機のモデリング 　クラス図</vt:lpstr>
      <vt:lpstr>本日の内容</vt:lpstr>
      <vt:lpstr>シーケンス図</vt:lpstr>
      <vt:lpstr>シーケンス図の登場人物</vt:lpstr>
      <vt:lpstr>シーケンス図の登場人物</vt:lpstr>
      <vt:lpstr>　　自動販売機のモデリング 　　シーケンス図</vt:lpstr>
      <vt:lpstr>　　自動販売機のモデリング 　　シーケンス図</vt:lpstr>
      <vt:lpstr>　　自動販売機のモデリング 　　シーケンス図</vt:lpstr>
      <vt:lpstr>　　　時計のモデリング 　　シーケンス図</vt:lpstr>
      <vt:lpstr>　　　クリーニング店のモデリング 　　シーケンス図</vt:lpstr>
      <vt:lpstr>　　　時計のモデリング 　　シーケンス図（解答例1）</vt:lpstr>
      <vt:lpstr>　　　時計のモデリング 　　シーケンス図（解答例2）</vt:lpstr>
      <vt:lpstr>　　　クリーニング店のモデリング 　　シーケンス図</vt:lpstr>
      <vt:lpstr>本日の内容</vt:lpstr>
      <vt:lpstr>クラス図，シーケンス図 が完成した</vt:lpstr>
      <vt:lpstr>アーキテクチャ</vt:lpstr>
      <vt:lpstr>アーキテクチャ</vt:lpstr>
      <vt:lpstr>アーキテクチャで構造を共有する</vt:lpstr>
      <vt:lpstr>アーキテクチャで構造を共有する</vt:lpstr>
      <vt:lpstr>アーキテクチャによる制限</vt:lpstr>
      <vt:lpstr>ソフトウェアアーキテクチャ</vt:lpstr>
      <vt:lpstr>アーキテクチャパターン</vt:lpstr>
      <vt:lpstr>POSA Pattern-Oriented Software Architecture</vt:lpstr>
      <vt:lpstr>代表的なアーキテクチャパターン</vt:lpstr>
      <vt:lpstr>レイヤモデル（n階層モデル）</vt:lpstr>
      <vt:lpstr>制御モデル(1/2) データフローモデル</vt:lpstr>
      <vt:lpstr>制御モデル(2/2) コントロールモデル</vt:lpstr>
      <vt:lpstr>MVC[1]とは</vt:lpstr>
      <vt:lpstr>MVC (Model, View, Controller)</vt:lpstr>
      <vt:lpstr>MVC2 (Webアプリ向けMVC)</vt:lpstr>
      <vt:lpstr>MVCモデルの実例</vt:lpstr>
      <vt:lpstr>MVVM (Model, View, ViewModel)</vt:lpstr>
      <vt:lpstr>データバインディング （Data Bindings）</vt:lpstr>
      <vt:lpstr>アーキテクチャパターンの適用</vt:lpstr>
      <vt:lpstr>参考となるWebサイト，書籍</vt:lpstr>
      <vt:lpstr>岡山大学　ソフトウェア設計 シーケンス図 アーキテクチャパターン</vt:lpstr>
      <vt:lpstr>次回の内容</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岡山大学 ソフトウェア設計 第07講</dc:title>
  <dc:creator>玉田春昭</dc:creator>
  <cp:lastModifiedBy>TAMADA HARUAKI</cp:lastModifiedBy>
  <cp:revision>95</cp:revision>
  <cp:lastPrinted>2019-10-29T05:25:49Z</cp:lastPrinted>
  <dcterms:created xsi:type="dcterms:W3CDTF">2018-10-20T06:41:58Z</dcterms:created>
  <dcterms:modified xsi:type="dcterms:W3CDTF">2024-10-27T05:35:46Z</dcterms:modified>
</cp:coreProperties>
</file>